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9"/>
  </p:notesMasterIdLst>
  <p:sldIdLst>
    <p:sldId id="257" r:id="rId2"/>
    <p:sldId id="258" r:id="rId3"/>
    <p:sldId id="259" r:id="rId4"/>
    <p:sldId id="260" r:id="rId5"/>
    <p:sldId id="261" r:id="rId6"/>
    <p:sldId id="262" r:id="rId7"/>
    <p:sldId id="263" r:id="rId8"/>
    <p:sldId id="338" r:id="rId9"/>
    <p:sldId id="339" r:id="rId10"/>
    <p:sldId id="340" r:id="rId11"/>
    <p:sldId id="416" r:id="rId12"/>
    <p:sldId id="341" r:id="rId13"/>
    <p:sldId id="417" r:id="rId14"/>
    <p:sldId id="342" r:id="rId15"/>
    <p:sldId id="356" r:id="rId16"/>
    <p:sldId id="343" r:id="rId17"/>
    <p:sldId id="344" r:id="rId18"/>
    <p:sldId id="345" r:id="rId19"/>
    <p:sldId id="355" r:id="rId20"/>
    <p:sldId id="346" r:id="rId21"/>
    <p:sldId id="418" r:id="rId22"/>
    <p:sldId id="348" r:id="rId23"/>
    <p:sldId id="349" r:id="rId24"/>
    <p:sldId id="351" r:id="rId25"/>
    <p:sldId id="352" r:id="rId26"/>
    <p:sldId id="353" r:id="rId27"/>
    <p:sldId id="354" r:id="rId28"/>
    <p:sldId id="357" r:id="rId29"/>
    <p:sldId id="366" r:id="rId30"/>
    <p:sldId id="373" r:id="rId31"/>
    <p:sldId id="367" r:id="rId32"/>
    <p:sldId id="368" r:id="rId33"/>
    <p:sldId id="369" r:id="rId34"/>
    <p:sldId id="370" r:id="rId35"/>
    <p:sldId id="374" r:id="rId36"/>
    <p:sldId id="360" r:id="rId37"/>
    <p:sldId id="361" r:id="rId38"/>
    <p:sldId id="362" r:id="rId39"/>
    <p:sldId id="282" r:id="rId40"/>
    <p:sldId id="283"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5" r:id="rId79"/>
    <p:sldId id="401" r:id="rId80"/>
    <p:sldId id="402" r:id="rId81"/>
    <p:sldId id="403" r:id="rId82"/>
    <p:sldId id="404" r:id="rId83"/>
    <p:sldId id="414" r:id="rId84"/>
    <p:sldId id="415" r:id="rId85"/>
    <p:sldId id="405" r:id="rId86"/>
    <p:sldId id="408" r:id="rId87"/>
    <p:sldId id="409" r:id="rId88"/>
    <p:sldId id="410" r:id="rId89"/>
    <p:sldId id="411" r:id="rId90"/>
    <p:sldId id="412" r:id="rId91"/>
    <p:sldId id="413" r:id="rId92"/>
    <p:sldId id="330" r:id="rId93"/>
    <p:sldId id="375" r:id="rId94"/>
    <p:sldId id="376" r:id="rId95"/>
    <p:sldId id="377" r:id="rId96"/>
    <p:sldId id="378" r:id="rId97"/>
    <p:sldId id="379" r:id="rId98"/>
    <p:sldId id="380" r:id="rId99"/>
    <p:sldId id="381" r:id="rId100"/>
    <p:sldId id="382" r:id="rId101"/>
    <p:sldId id="384" r:id="rId102"/>
    <p:sldId id="385" r:id="rId103"/>
    <p:sldId id="386" r:id="rId104"/>
    <p:sldId id="387" r:id="rId105"/>
    <p:sldId id="388" r:id="rId106"/>
    <p:sldId id="389" r:id="rId107"/>
    <p:sldId id="390" r:id="rId108"/>
    <p:sldId id="391" r:id="rId109"/>
    <p:sldId id="397" r:id="rId110"/>
    <p:sldId id="398" r:id="rId111"/>
    <p:sldId id="399" r:id="rId112"/>
    <p:sldId id="400" r:id="rId113"/>
    <p:sldId id="392" r:id="rId114"/>
    <p:sldId id="393" r:id="rId115"/>
    <p:sldId id="394" r:id="rId116"/>
    <p:sldId id="395" r:id="rId117"/>
    <p:sldId id="396" r:id="rId1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9" d="100"/>
          <a:sy n="69" d="100"/>
        </p:scale>
        <p:origin x="5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388F06-0CA2-4CAD-A1A2-C27A3030B20F}" type="datetimeFigureOut">
              <a:rPr lang="en-SG" smtClean="0"/>
              <a:t>3/12/2020</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690823-F400-4D67-B837-D86DE4ECC41B}" type="slidenum">
              <a:rPr lang="en-SG" smtClean="0"/>
              <a:t>‹#›</a:t>
            </a:fld>
            <a:endParaRPr lang="en-SG"/>
          </a:p>
        </p:txBody>
      </p:sp>
    </p:spTree>
    <p:extLst>
      <p:ext uri="{BB962C8B-B14F-4D97-AF65-F5344CB8AC3E}">
        <p14:creationId xmlns:p14="http://schemas.microsoft.com/office/powerpoint/2010/main" val="686347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E2E766C-F5A4-40E0-9EBB-AE68A61F28D2}" type="slidenum">
              <a:rPr lang="en-US" altLang="en-US">
                <a:solidFill>
                  <a:srgbClr val="000000"/>
                </a:solidFill>
                <a:latin typeface="Arial" panose="020B0604020202020204" pitchFamily="34" charset="0"/>
              </a:rPr>
              <a:pPr>
                <a:spcBef>
                  <a:spcPct val="0"/>
                </a:spcBef>
              </a:pPr>
              <a:t>2</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28240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208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245C390-2BB5-49F6-B1B4-FBDE4BF05714}" type="slidenum">
              <a:rPr lang="en-US" altLang="en-US">
                <a:solidFill>
                  <a:srgbClr val="000000"/>
                </a:solidFill>
                <a:latin typeface="Arial" panose="020B0604020202020204" pitchFamily="34" charset="0"/>
              </a:rPr>
              <a:pPr>
                <a:spcBef>
                  <a:spcPct val="0"/>
                </a:spcBef>
              </a:pPr>
              <a:t>41</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11023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249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CB177A4-B63E-4BB0-A36D-3D688A32C39F}" type="slidenum">
              <a:rPr lang="en-US" altLang="en-US">
                <a:solidFill>
                  <a:srgbClr val="000000"/>
                </a:solidFill>
                <a:latin typeface="Arial" panose="020B0604020202020204" pitchFamily="34" charset="0"/>
              </a:rPr>
              <a:pPr>
                <a:spcBef>
                  <a:spcPct val="0"/>
                </a:spcBef>
              </a:pPr>
              <a:t>44</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482993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269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204F4FA-F5C8-49D3-83E6-C5A720777C93}" type="slidenum">
              <a:rPr lang="en-US" altLang="en-US">
                <a:solidFill>
                  <a:srgbClr val="000000"/>
                </a:solidFill>
                <a:latin typeface="Arial" panose="020B0604020202020204" pitchFamily="34" charset="0"/>
              </a:rPr>
              <a:pPr>
                <a:spcBef>
                  <a:spcPct val="0"/>
                </a:spcBef>
              </a:pPr>
              <a:t>45</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942397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290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626547C-6117-46D1-B753-3FB34532E1F9}" type="slidenum">
              <a:rPr lang="en-US" altLang="en-US">
                <a:solidFill>
                  <a:srgbClr val="000000"/>
                </a:solidFill>
                <a:latin typeface="Arial" panose="020B0604020202020204" pitchFamily="34" charset="0"/>
              </a:rPr>
              <a:pPr>
                <a:spcBef>
                  <a:spcPct val="0"/>
                </a:spcBef>
              </a:pPr>
              <a:t>46</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878371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310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2E5EE4E-87E2-47C7-81DD-4876459E88D0}" type="slidenum">
              <a:rPr lang="en-US" altLang="en-US">
                <a:solidFill>
                  <a:srgbClr val="000000"/>
                </a:solidFill>
                <a:latin typeface="Arial" panose="020B0604020202020204" pitchFamily="34" charset="0"/>
              </a:rPr>
              <a:pPr>
                <a:spcBef>
                  <a:spcPct val="0"/>
                </a:spcBef>
              </a:pPr>
              <a:t>47</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753605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33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47B8F21-0481-43B8-A6C0-E34442A78600}" type="slidenum">
              <a:rPr lang="en-US" altLang="en-US">
                <a:solidFill>
                  <a:srgbClr val="000000"/>
                </a:solidFill>
                <a:latin typeface="Arial" panose="020B0604020202020204" pitchFamily="34" charset="0"/>
              </a:rPr>
              <a:pPr>
                <a:spcBef>
                  <a:spcPct val="0"/>
                </a:spcBef>
              </a:pPr>
              <a:t>48</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02803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351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0B4E43A-6A91-4106-AD88-1281B8354D01}" type="slidenum">
              <a:rPr lang="en-US" altLang="en-US">
                <a:solidFill>
                  <a:srgbClr val="000000"/>
                </a:solidFill>
                <a:latin typeface="Arial" panose="020B0604020202020204" pitchFamily="34" charset="0"/>
              </a:rPr>
              <a:pPr>
                <a:spcBef>
                  <a:spcPct val="0"/>
                </a:spcBef>
              </a:pPr>
              <a:t>49</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441106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372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814D3C5-5162-4F52-A75E-C55D0B262C17}" type="slidenum">
              <a:rPr lang="en-US" altLang="en-US">
                <a:solidFill>
                  <a:srgbClr val="000000"/>
                </a:solidFill>
                <a:latin typeface="Arial" panose="020B0604020202020204" pitchFamily="34" charset="0"/>
              </a:rPr>
              <a:pPr>
                <a:spcBef>
                  <a:spcPct val="0"/>
                </a:spcBef>
              </a:pPr>
              <a:t>50</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478043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39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C32FB57-88C5-43A4-AFEF-DCA28548C733}" type="slidenum">
              <a:rPr lang="en-US" altLang="en-US">
                <a:solidFill>
                  <a:srgbClr val="000000"/>
                </a:solidFill>
                <a:latin typeface="Arial" panose="020B0604020202020204" pitchFamily="34" charset="0"/>
              </a:rPr>
              <a:pPr>
                <a:spcBef>
                  <a:spcPct val="0"/>
                </a:spcBef>
              </a:pPr>
              <a:t>51</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404853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413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7B579BE-9E67-4022-89D6-42CE194B4D0A}" type="slidenum">
              <a:rPr lang="en-US" altLang="en-US">
                <a:solidFill>
                  <a:srgbClr val="000000"/>
                </a:solidFill>
                <a:latin typeface="Arial" panose="020B0604020202020204" pitchFamily="34" charset="0"/>
              </a:rPr>
              <a:pPr>
                <a:spcBef>
                  <a:spcPct val="0"/>
                </a:spcBef>
              </a:pPr>
              <a:t>52</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40864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860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0877B10-93DE-40B2-8EFF-9F785BE6EB16}" type="slidenum">
              <a:rPr lang="en-US" altLang="en-US">
                <a:solidFill>
                  <a:srgbClr val="000000"/>
                </a:solidFill>
                <a:latin typeface="Arial" panose="020B0604020202020204" pitchFamily="34" charset="0"/>
              </a:rPr>
              <a:pPr>
                <a:spcBef>
                  <a:spcPct val="0"/>
                </a:spcBef>
              </a:pPr>
              <a:t>3</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919044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43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C1F2D4D-D7E1-4AEA-B2BB-7EC5610F2824}" type="slidenum">
              <a:rPr lang="en-US" altLang="en-US">
                <a:solidFill>
                  <a:srgbClr val="000000"/>
                </a:solidFill>
                <a:latin typeface="Arial" panose="020B0604020202020204" pitchFamily="34" charset="0"/>
              </a:rPr>
              <a:pPr>
                <a:spcBef>
                  <a:spcPct val="0"/>
                </a:spcBef>
              </a:pPr>
              <a:t>53</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1755309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45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B93FE0D-D99E-409A-BE0F-22A91F4B4E4B}" type="slidenum">
              <a:rPr lang="en-US" altLang="en-US">
                <a:solidFill>
                  <a:srgbClr val="000000"/>
                </a:solidFill>
                <a:latin typeface="Arial" panose="020B0604020202020204" pitchFamily="34" charset="0"/>
              </a:rPr>
              <a:pPr>
                <a:spcBef>
                  <a:spcPct val="0"/>
                </a:spcBef>
              </a:pPr>
              <a:t>54</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7678532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47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5D2425D-1BAA-4895-9757-4F2E249BDF5B}" type="slidenum">
              <a:rPr lang="en-US" altLang="en-US">
                <a:solidFill>
                  <a:srgbClr val="000000"/>
                </a:solidFill>
                <a:latin typeface="Arial" panose="020B0604020202020204" pitchFamily="34" charset="0"/>
              </a:rPr>
              <a:pPr>
                <a:spcBef>
                  <a:spcPct val="0"/>
                </a:spcBef>
              </a:pPr>
              <a:t>55</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4181095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005B860-78E2-4D04-8110-CA15E553F159}" type="slidenum">
              <a:rPr lang="en-US" altLang="en-US">
                <a:solidFill>
                  <a:srgbClr val="000000"/>
                </a:solidFill>
                <a:latin typeface="Arial" panose="020B0604020202020204" pitchFamily="34" charset="0"/>
              </a:rPr>
              <a:pPr>
                <a:spcBef>
                  <a:spcPct val="0"/>
                </a:spcBef>
              </a:pPr>
              <a:t>56</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7108935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51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DE1CE8B-56B6-4F09-9E38-873569DF7CD4}" type="slidenum">
              <a:rPr lang="en-US" altLang="en-US">
                <a:solidFill>
                  <a:srgbClr val="000000"/>
                </a:solidFill>
                <a:latin typeface="Arial" panose="020B0604020202020204" pitchFamily="34" charset="0"/>
              </a:rPr>
              <a:pPr>
                <a:spcBef>
                  <a:spcPct val="0"/>
                </a:spcBef>
              </a:pPr>
              <a:t>57</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472190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5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5642CC7-6241-4139-905E-03C5AD33493B}" type="slidenum">
              <a:rPr lang="en-US" altLang="en-US">
                <a:solidFill>
                  <a:srgbClr val="000000"/>
                </a:solidFill>
                <a:latin typeface="Arial" panose="020B0604020202020204" pitchFamily="34" charset="0"/>
              </a:rPr>
              <a:pPr>
                <a:spcBef>
                  <a:spcPct val="0"/>
                </a:spcBef>
              </a:pPr>
              <a:t>58</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987117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5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9442AAD-5874-4A3C-9AEA-526536FED590}" type="slidenum">
              <a:rPr lang="en-US" altLang="en-US">
                <a:solidFill>
                  <a:srgbClr val="000000"/>
                </a:solidFill>
                <a:latin typeface="Arial" panose="020B0604020202020204" pitchFamily="34" charset="0"/>
              </a:rPr>
              <a:pPr>
                <a:spcBef>
                  <a:spcPct val="0"/>
                </a:spcBef>
              </a:pPr>
              <a:t>59</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894170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54F57C-3AB3-4AE0-ACAE-A7510183CD93}" type="slidenum">
              <a:rPr lang="en-US" altLang="en-US">
                <a:solidFill>
                  <a:srgbClr val="000000"/>
                </a:solidFill>
                <a:latin typeface="Arial" panose="020B0604020202020204" pitchFamily="34" charset="0"/>
              </a:rPr>
              <a:pPr>
                <a:spcBef>
                  <a:spcPct val="0"/>
                </a:spcBef>
              </a:pPr>
              <a:t>60</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55656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59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A619C38-8EBB-4DD7-83DB-E84B0328A394}" type="slidenum">
              <a:rPr lang="en-US" altLang="en-US">
                <a:solidFill>
                  <a:srgbClr val="000000"/>
                </a:solidFill>
                <a:latin typeface="Arial" panose="020B0604020202020204" pitchFamily="34" charset="0"/>
              </a:rPr>
              <a:pPr>
                <a:spcBef>
                  <a:spcPct val="0"/>
                </a:spcBef>
              </a:pPr>
              <a:t>61</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4287982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617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FE1375B-0730-4D52-A16F-A5810606F7BA}" type="slidenum">
              <a:rPr lang="en-US" altLang="en-US">
                <a:solidFill>
                  <a:srgbClr val="000000"/>
                </a:solidFill>
                <a:latin typeface="Arial" panose="020B0604020202020204" pitchFamily="34" charset="0"/>
              </a:rPr>
              <a:pPr>
                <a:spcBef>
                  <a:spcPct val="0"/>
                </a:spcBef>
              </a:pPr>
              <a:t>62</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72618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880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E038334-A637-4617-AA45-CC0B3EC6C704}" type="slidenum">
              <a:rPr lang="en-US" altLang="en-US">
                <a:solidFill>
                  <a:srgbClr val="000000"/>
                </a:solidFill>
                <a:latin typeface="Arial" panose="020B0604020202020204" pitchFamily="34" charset="0"/>
              </a:rPr>
              <a:pPr>
                <a:spcBef>
                  <a:spcPct val="0"/>
                </a:spcBef>
              </a:pPr>
              <a:t>4</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344922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6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6992309-CB28-404A-A184-E4B214008892}" type="slidenum">
              <a:rPr lang="en-US" altLang="en-US">
                <a:solidFill>
                  <a:srgbClr val="000000"/>
                </a:solidFill>
                <a:latin typeface="Arial" panose="020B0604020202020204" pitchFamily="34" charset="0"/>
              </a:rPr>
              <a:pPr>
                <a:spcBef>
                  <a:spcPct val="0"/>
                </a:spcBef>
              </a:pPr>
              <a:t>63</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9185600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2A6A386-69A4-4BE6-8D05-E8370F61BB13}" type="slidenum">
              <a:rPr lang="en-US" altLang="en-US">
                <a:solidFill>
                  <a:srgbClr val="000000"/>
                </a:solidFill>
                <a:latin typeface="Arial" panose="020B0604020202020204" pitchFamily="34" charset="0"/>
              </a:rPr>
              <a:pPr>
                <a:spcBef>
                  <a:spcPct val="0"/>
                </a:spcBef>
              </a:pPr>
              <a:t>72</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8201453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AC03160-A667-4D08-8181-ACB8BE9B6A8E}" type="slidenum">
              <a:rPr lang="en-US" altLang="en-US">
                <a:solidFill>
                  <a:srgbClr val="000000"/>
                </a:solidFill>
                <a:latin typeface="Arial" panose="020B0604020202020204" pitchFamily="34" charset="0"/>
              </a:rPr>
              <a:pPr>
                <a:spcBef>
                  <a:spcPct val="0"/>
                </a:spcBef>
              </a:pPr>
              <a:t>73</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531456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78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830E896-55E3-4565-801B-A132E39DAB17}" type="slidenum">
              <a:rPr lang="en-US" altLang="en-US">
                <a:solidFill>
                  <a:srgbClr val="000000"/>
                </a:solidFill>
                <a:latin typeface="Arial" panose="020B0604020202020204" pitchFamily="34" charset="0"/>
              </a:rPr>
              <a:pPr>
                <a:spcBef>
                  <a:spcPct val="0"/>
                </a:spcBef>
              </a:pPr>
              <a:t>74</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598620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80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D41C9EA-F982-4B17-B1A3-2E56C49A6737}" type="slidenum">
              <a:rPr lang="en-US" altLang="en-US">
                <a:solidFill>
                  <a:srgbClr val="000000"/>
                </a:solidFill>
                <a:latin typeface="Arial" panose="020B0604020202020204" pitchFamily="34" charset="0"/>
              </a:rPr>
              <a:pPr>
                <a:spcBef>
                  <a:spcPct val="0"/>
                </a:spcBef>
              </a:pPr>
              <a:t>75</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625315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82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E1A88E-254E-4093-939E-6D6697405E56}" type="slidenum">
              <a:rPr lang="en-US" altLang="en-US">
                <a:solidFill>
                  <a:srgbClr val="000000"/>
                </a:solidFill>
                <a:latin typeface="Arial" panose="020B0604020202020204" pitchFamily="34" charset="0"/>
              </a:rPr>
              <a:pPr>
                <a:spcBef>
                  <a:spcPct val="0"/>
                </a:spcBef>
              </a:pPr>
              <a:t>76</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4001374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84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3ABB2AD-092B-4D40-BEA0-3FF027C10ABB}" type="slidenum">
              <a:rPr lang="en-US" altLang="en-US">
                <a:solidFill>
                  <a:srgbClr val="000000"/>
                </a:solidFill>
                <a:latin typeface="Arial" panose="020B0604020202020204" pitchFamily="34" charset="0"/>
              </a:rPr>
              <a:pPr>
                <a:spcBef>
                  <a:spcPct val="0"/>
                </a:spcBef>
              </a:pPr>
              <a:t>77</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603547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192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09D79DE-4074-4CC2-8D81-11DD0180544A}" type="slidenum">
              <a:rPr lang="en-US" altLang="en-US">
                <a:solidFill>
                  <a:srgbClr val="000000"/>
                </a:solidFill>
                <a:latin typeface="Arial" panose="020B0604020202020204" pitchFamily="34" charset="0"/>
              </a:rPr>
              <a:pPr>
                <a:spcBef>
                  <a:spcPct val="0"/>
                </a:spcBef>
              </a:pPr>
              <a:t>78</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916195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127D6E78-D705-4B32-AF11-18B35F888462}" type="slidenum">
              <a:rPr lang="en-US" altLang="en-US" smtClean="0">
                <a:latin typeface="Arial" panose="020B0604020202020204" pitchFamily="34" charset="0"/>
              </a:rPr>
              <a:pPr/>
              <a:t>81</a:t>
            </a:fld>
            <a:endParaRPr lang="en-US" altLang="en-US" smtClean="0">
              <a:latin typeface="Arial" panose="020B0604020202020204" pitchFamily="34" charset="0"/>
            </a:endParaRPr>
          </a:p>
        </p:txBody>
      </p:sp>
      <p:sp>
        <p:nvSpPr>
          <p:cNvPr id="174083" name="Slide Image Placeholder 1"/>
          <p:cNvSpPr>
            <a:spLocks noGrp="1" noRot="1" noChangeAspect="1" noTextEdit="1"/>
          </p:cNvSpPr>
          <p:nvPr>
            <p:ph type="sldImg"/>
          </p:nvPr>
        </p:nvSpPr>
        <p:spPr>
          <a:ln/>
        </p:spPr>
      </p:sp>
      <p:sp>
        <p:nvSpPr>
          <p:cNvPr id="17408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b="1" smtClean="0">
                <a:latin typeface="Arial" panose="020B0604020202020204" pitchFamily="34" charset="0"/>
              </a:rPr>
              <a:t>Trong những yếu tố ấy, yếu tố nào là yếu tố quyết định? Vì sao?</a:t>
            </a:r>
          </a:p>
          <a:p>
            <a:pPr eaLnBrk="1" hangingPunct="1"/>
            <a:r>
              <a:rPr lang="en-US" altLang="en-US" smtClean="0">
                <a:latin typeface="Arial" panose="020B0604020202020204" pitchFamily="34" charset="0"/>
              </a:rPr>
              <a:t>Phương thức sản xuất, vì trình độ của phương thức sản xuất như thế nào thì sẽ quyết định sự tác động của con người đến môi trường tự nhiên và quy mô phát triển của dân số như thế ấy</a:t>
            </a:r>
          </a:p>
          <a:p>
            <a:pPr eaLnBrk="1" hangingPunct="1"/>
            <a:endParaRPr lang="en-US" altLang="en-US" smtClean="0">
              <a:latin typeface="Arial" panose="020B0604020202020204" pitchFamily="34" charset="0"/>
            </a:endParaRPr>
          </a:p>
          <a:p>
            <a:pPr eaLnBrk="1" hangingPunct="1">
              <a:spcBef>
                <a:spcPct val="0"/>
              </a:spcBef>
            </a:pPr>
            <a:endParaRPr lang="en-US" altLang="en-US" smtClean="0">
              <a:latin typeface="Arial" panose="020B0604020202020204" pitchFamily="34" charset="0"/>
            </a:endParaRPr>
          </a:p>
        </p:txBody>
      </p:sp>
      <p:sp>
        <p:nvSpPr>
          <p:cNvPr id="174085"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r" eaLnBrk="1" hangingPunct="1"/>
            <a:fld id="{C3031E7E-443F-48FD-92B1-FEF8BB87B9A2}" type="slidenum">
              <a:rPr lang="en-US" altLang="en-US" sz="1200">
                <a:latin typeface="Calibri" panose="020F0502020204030204" pitchFamily="34" charset="0"/>
              </a:rPr>
              <a:pPr algn="r" eaLnBrk="1" hangingPunct="1"/>
              <a:t>81</a:t>
            </a:fld>
            <a:endParaRPr lang="en-US" altLang="en-US" sz="1200">
              <a:latin typeface="Calibri" panose="020F0502020204030204" pitchFamily="34" charset="0"/>
            </a:endParaRPr>
          </a:p>
        </p:txBody>
      </p:sp>
    </p:spTree>
    <p:extLst>
      <p:ext uri="{BB962C8B-B14F-4D97-AF65-F5344CB8AC3E}">
        <p14:creationId xmlns:p14="http://schemas.microsoft.com/office/powerpoint/2010/main" val="19446441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1CFC2713-B3DB-43F9-9728-B1197AB49139}" type="slidenum">
              <a:rPr lang="en-US" altLang="en-US" smtClean="0">
                <a:latin typeface="Arial" panose="020B0604020202020204" pitchFamily="34" charset="0"/>
              </a:rPr>
              <a:pPr/>
              <a:t>88</a:t>
            </a:fld>
            <a:endParaRPr lang="en-US" altLang="en-US" smtClean="0">
              <a:latin typeface="Arial" panose="020B0604020202020204" pitchFamily="34" charset="0"/>
            </a:endParaRPr>
          </a:p>
        </p:txBody>
      </p:sp>
      <p:sp>
        <p:nvSpPr>
          <p:cNvPr id="182275" name="Slide Image Placeholder 1"/>
          <p:cNvSpPr>
            <a:spLocks noGrp="1" noRot="1" noChangeAspect="1" noTextEdit="1"/>
          </p:cNvSpPr>
          <p:nvPr>
            <p:ph type="sldImg"/>
          </p:nvPr>
        </p:nvSpPr>
        <p:spPr>
          <a:ln/>
        </p:spPr>
      </p:sp>
      <p:sp>
        <p:nvSpPr>
          <p:cNvPr id="18227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18227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pPr algn="r" eaLnBrk="1" hangingPunct="1"/>
            <a:fld id="{F17B814D-451D-4960-B655-7CAB91094C19}" type="slidenum">
              <a:rPr lang="en-US" altLang="en-US" sz="1200">
                <a:latin typeface="Calibri" panose="020F0502020204030204" pitchFamily="34" charset="0"/>
              </a:rPr>
              <a:pPr algn="r" eaLnBrk="1" hangingPunct="1"/>
              <a:t>88</a:t>
            </a:fld>
            <a:endParaRPr lang="en-US" altLang="en-US" sz="1200">
              <a:latin typeface="Calibri" panose="020F0502020204030204" pitchFamily="34" charset="0"/>
            </a:endParaRPr>
          </a:p>
        </p:txBody>
      </p:sp>
    </p:spTree>
    <p:extLst>
      <p:ext uri="{BB962C8B-B14F-4D97-AF65-F5344CB8AC3E}">
        <p14:creationId xmlns:p14="http://schemas.microsoft.com/office/powerpoint/2010/main" val="4070217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324813DE-C4D1-4C0A-926F-E0E86155DC5D}" type="slidenum">
              <a:rPr lang="en-US" altLang="en-US" smtClean="0">
                <a:latin typeface="Arial" panose="020B0604020202020204" pitchFamily="34" charset="0"/>
                <a:cs typeface="Arial" panose="020B0604020202020204" pitchFamily="34" charset="0"/>
              </a:rPr>
              <a:pPr/>
              <a:t>9</a:t>
            </a:fld>
            <a:endParaRPr lang="en-US" altLang="en-US" smtClean="0">
              <a:latin typeface="Arial" panose="020B0604020202020204" pitchFamily="34" charset="0"/>
              <a:cs typeface="Arial" panose="020B0604020202020204" pitchFamily="34"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604792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202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E667DF5-CE14-4519-B0F7-FCAC0DF35ACC}" type="slidenum">
              <a:rPr lang="en-US" altLang="en-US">
                <a:solidFill>
                  <a:srgbClr val="000000"/>
                </a:solidFill>
                <a:latin typeface="Arial" panose="020B0604020202020204" pitchFamily="34" charset="0"/>
              </a:rPr>
              <a:pPr>
                <a:spcBef>
                  <a:spcPct val="0"/>
                </a:spcBef>
              </a:pPr>
              <a:t>92</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1730202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206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081EB0F-26B2-4D3C-ACF7-4E0DD51E919D}" type="slidenum">
              <a:rPr lang="en-US" altLang="en-US">
                <a:solidFill>
                  <a:srgbClr val="000000"/>
                </a:solidFill>
                <a:latin typeface="Arial" panose="020B0604020202020204" pitchFamily="34" charset="0"/>
              </a:rPr>
              <a:pPr>
                <a:spcBef>
                  <a:spcPct val="0"/>
                </a:spcBef>
              </a:pPr>
              <a:t>109</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465250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208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D98E83B-9787-45DB-A738-0E8C28D781AE}" type="slidenum">
              <a:rPr lang="en-US" altLang="en-US">
                <a:solidFill>
                  <a:srgbClr val="000000"/>
                </a:solidFill>
                <a:latin typeface="Arial" panose="020B0604020202020204" pitchFamily="34" charset="0"/>
              </a:rPr>
              <a:pPr>
                <a:spcBef>
                  <a:spcPct val="0"/>
                </a:spcBef>
              </a:pPr>
              <a:t>110</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270231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210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97E394B7-4683-44BE-A713-3DB1DE35ED3D}" type="slidenum">
              <a:rPr lang="en-US" altLang="en-US">
                <a:solidFill>
                  <a:srgbClr val="000000"/>
                </a:solidFill>
                <a:latin typeface="Arial" panose="020B0604020202020204" pitchFamily="34" charset="0"/>
              </a:rPr>
              <a:pPr>
                <a:spcBef>
                  <a:spcPct val="0"/>
                </a:spcBef>
              </a:pPr>
              <a:t>111</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459566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2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vi-VN" altLang="en-US" smtClean="0">
              <a:latin typeface="Calibri" panose="020F0502020204030204" pitchFamily="34" charset="0"/>
            </a:endParaRPr>
          </a:p>
        </p:txBody>
      </p:sp>
      <p:sp>
        <p:nvSpPr>
          <p:cNvPr id="212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C25AC3-411A-4288-BDC8-C3C2DEAD82DE}" type="slidenum">
              <a:rPr lang="en-US" altLang="en-US">
                <a:solidFill>
                  <a:srgbClr val="000000"/>
                </a:solidFill>
                <a:latin typeface="Arial" panose="020B0604020202020204" pitchFamily="34" charset="0"/>
              </a:rPr>
              <a:pPr>
                <a:spcBef>
                  <a:spcPct val="0"/>
                </a:spcBef>
              </a:pPr>
              <a:t>112</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3300513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5633571-4F22-491B-8614-CE7577884CA7}" type="slidenum">
              <a:rPr lang="en-US" altLang="en-US">
                <a:solidFill>
                  <a:srgbClr val="000000"/>
                </a:solidFill>
                <a:latin typeface="Arial" panose="020B0604020202020204" pitchFamily="34" charset="0"/>
              </a:rPr>
              <a:pPr>
                <a:spcBef>
                  <a:spcPct val="0"/>
                </a:spcBef>
              </a:pPr>
              <a:t>13</a:t>
            </a:fld>
            <a:endParaRPr lang="en-US" altLang="en-US">
              <a:solidFill>
                <a:srgbClr val="000000"/>
              </a:solidFill>
              <a:latin typeface="Arial" panose="020B0604020202020204" pitchFamily="34" charset="0"/>
            </a:endParaRPr>
          </a:p>
        </p:txBody>
      </p:sp>
      <p:sp>
        <p:nvSpPr>
          <p:cNvPr id="94211" name="Rectangle 2"/>
          <p:cNvSpPr>
            <a:spLocks noGrp="1" noRot="1" noChangeAspect="1" noChangeArrowheads="1" noTextEdit="1"/>
          </p:cNvSpPr>
          <p:nvPr>
            <p:ph type="sldImg"/>
          </p:nvPr>
        </p:nvSpPr>
        <p:spPr bwMode="auto">
          <a:xfrm>
            <a:off x="382588"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vi-VN" altLang="en-US" smtClean="0"/>
          </a:p>
        </p:txBody>
      </p:sp>
    </p:spTree>
    <p:extLst>
      <p:ext uri="{BB962C8B-B14F-4D97-AF65-F5344CB8AC3E}">
        <p14:creationId xmlns:p14="http://schemas.microsoft.com/office/powerpoint/2010/main" val="4241595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0AF84E-FCCA-4A9E-B8B7-1BEC759B2B68}" type="slidenum">
              <a:rPr lang="en-US" altLang="en-US" smtClean="0">
                <a:solidFill>
                  <a:srgbClr val="000000"/>
                </a:solidFill>
                <a:cs typeface="Arial" panose="020B0604020202020204" pitchFamily="34" charset="0"/>
              </a:rPr>
              <a:pPr>
                <a:spcBef>
                  <a:spcPct val="0"/>
                </a:spcBef>
              </a:pPr>
              <a:t>19</a:t>
            </a:fld>
            <a:endParaRPr lang="en-US" altLang="en-US" smtClean="0">
              <a:solidFill>
                <a:srgbClr val="000000"/>
              </a:solidFill>
              <a:cs typeface="Arial" panose="020B0604020202020204" pitchFamily="34" charset="0"/>
            </a:endParaRPr>
          </a:p>
        </p:txBody>
      </p:sp>
      <p:sp>
        <p:nvSpPr>
          <p:cNvPr id="40963" name="Rectangle 2"/>
          <p:cNvSpPr>
            <a:spLocks noGrp="1" noRot="1" noChangeAspect="1" noChangeArrowheads="1" noTextEdit="1"/>
          </p:cNvSpPr>
          <p:nvPr>
            <p:ph type="sldImg"/>
          </p:nvPr>
        </p:nvSpPr>
        <p:spPr>
          <a:xfrm>
            <a:off x="1144588" y="685800"/>
            <a:ext cx="4572000" cy="3429000"/>
          </a:xfrm>
          <a:ln/>
        </p:spPr>
      </p:sp>
      <p:sp>
        <p:nvSpPr>
          <p:cNvPr id="4096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ltLang="en-US" smtClean="0">
              <a:latin typeface="Arial" panose="020B0604020202020204" pitchFamily="34" charset="0"/>
            </a:endParaRPr>
          </a:p>
        </p:txBody>
      </p:sp>
    </p:spTree>
    <p:extLst>
      <p:ext uri="{BB962C8B-B14F-4D97-AF65-F5344CB8AC3E}">
        <p14:creationId xmlns:p14="http://schemas.microsoft.com/office/powerpoint/2010/main" val="1846005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0D0D589-4DCE-4639-8183-01B09E773627}" type="slidenum">
              <a:rPr lang="en-US" altLang="en-US" smtClean="0">
                <a:solidFill>
                  <a:srgbClr val="000000"/>
                </a:solidFill>
                <a:cs typeface="Arial" panose="020B0604020202020204" pitchFamily="34" charset="0"/>
              </a:rPr>
              <a:pPr>
                <a:spcBef>
                  <a:spcPct val="0"/>
                </a:spcBef>
              </a:pPr>
              <a:t>24</a:t>
            </a:fld>
            <a:endParaRPr lang="en-US" altLang="en-US" smtClean="0">
              <a:solidFill>
                <a:srgbClr val="000000"/>
              </a:solidFill>
              <a:cs typeface="Arial" panose="020B0604020202020204" pitchFamily="34" charset="0"/>
            </a:endParaRPr>
          </a:p>
        </p:txBody>
      </p:sp>
      <p:sp>
        <p:nvSpPr>
          <p:cNvPr id="48131" name="Rectangle 2"/>
          <p:cNvSpPr>
            <a:spLocks noGrp="1" noRot="1" noChangeAspect="1" noChangeArrowheads="1" noTextEdit="1"/>
          </p:cNvSpPr>
          <p:nvPr>
            <p:ph type="sldImg"/>
          </p:nvPr>
        </p:nvSpPr>
        <p:spPr>
          <a:xfrm>
            <a:off x="382588" y="685800"/>
            <a:ext cx="6096000" cy="3429000"/>
          </a:xfrm>
          <a:ln/>
        </p:spPr>
      </p:sp>
      <p:sp>
        <p:nvSpPr>
          <p:cNvPr id="4813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ltLang="en-US" smtClean="0">
              <a:latin typeface="Arial" panose="020B0604020202020204" pitchFamily="34" charset="0"/>
            </a:endParaRPr>
          </a:p>
        </p:txBody>
      </p:sp>
    </p:spTree>
    <p:extLst>
      <p:ext uri="{BB962C8B-B14F-4D97-AF65-F5344CB8AC3E}">
        <p14:creationId xmlns:p14="http://schemas.microsoft.com/office/powerpoint/2010/main" val="2241939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EFDE3CA-FE29-422A-882C-B6529D10E129}" type="slidenum">
              <a:rPr lang="en-US" altLang="en-US" smtClean="0">
                <a:solidFill>
                  <a:srgbClr val="000000"/>
                </a:solidFill>
                <a:cs typeface="Arial" panose="020B0604020202020204" pitchFamily="34" charset="0"/>
              </a:rPr>
              <a:pPr>
                <a:spcBef>
                  <a:spcPct val="0"/>
                </a:spcBef>
              </a:pPr>
              <a:t>35</a:t>
            </a:fld>
            <a:endParaRPr lang="en-US" altLang="en-US" smtClean="0">
              <a:solidFill>
                <a:srgbClr val="000000"/>
              </a:solidFill>
              <a:cs typeface="Arial" panose="020B0604020202020204" pitchFamily="34" charset="0"/>
            </a:endParaRPr>
          </a:p>
        </p:txBody>
      </p:sp>
      <p:sp>
        <p:nvSpPr>
          <p:cNvPr id="61443" name="Rectangle 2"/>
          <p:cNvSpPr>
            <a:spLocks noGrp="1" noRot="1" noChangeAspect="1" noChangeArrowheads="1" noTextEdit="1"/>
          </p:cNvSpPr>
          <p:nvPr>
            <p:ph type="sldImg"/>
          </p:nvPr>
        </p:nvSpPr>
        <p:spPr>
          <a:xfrm>
            <a:off x="382588" y="685800"/>
            <a:ext cx="6096000" cy="3429000"/>
          </a:xfrm>
          <a:ln/>
        </p:spPr>
      </p:sp>
      <p:sp>
        <p:nvSpPr>
          <p:cNvPr id="61444"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vi-VN" altLang="en-US" smtClean="0">
              <a:latin typeface="Arial" panose="020B0604020202020204" pitchFamily="34" charset="0"/>
            </a:endParaRPr>
          </a:p>
        </p:txBody>
      </p:sp>
    </p:spTree>
    <p:extLst>
      <p:ext uri="{BB962C8B-B14F-4D97-AF65-F5344CB8AC3E}">
        <p14:creationId xmlns:p14="http://schemas.microsoft.com/office/powerpoint/2010/main" val="18568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C2BDE26-04A4-4C02-8AAD-600DCC59C826}" type="slidenum">
              <a:rPr lang="en-US" altLang="en-US" smtClean="0">
                <a:solidFill>
                  <a:srgbClr val="000000"/>
                </a:solidFill>
                <a:cs typeface="Arial" panose="020B0604020202020204" pitchFamily="34" charset="0"/>
              </a:rPr>
              <a:pPr>
                <a:spcBef>
                  <a:spcPct val="0"/>
                </a:spcBef>
              </a:pPr>
              <a:t>37</a:t>
            </a:fld>
            <a:endParaRPr lang="en-US" altLang="en-US" smtClean="0">
              <a:solidFill>
                <a:srgbClr val="000000"/>
              </a:solidFill>
              <a:cs typeface="Arial" panose="020B0604020202020204" pitchFamily="34" charset="0"/>
            </a:endParaRPr>
          </a:p>
        </p:txBody>
      </p:sp>
    </p:spTree>
    <p:extLst>
      <p:ext uri="{BB962C8B-B14F-4D97-AF65-F5344CB8AC3E}">
        <p14:creationId xmlns:p14="http://schemas.microsoft.com/office/powerpoint/2010/main" val="2067441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3"/>
          <p:cNvSpPr>
            <a:spLocks noGrp="1"/>
          </p:cNvSpPr>
          <p:nvPr>
            <p:ph type="dt" sz="half" idx="10"/>
          </p:nvPr>
        </p:nvSpPr>
        <p:spPr/>
        <p:txBody>
          <a:bodyPr/>
          <a:lstStyle>
            <a:lvl1pPr>
              <a:defRPr/>
            </a:lvl1pPr>
          </a:lstStyle>
          <a:p>
            <a:pPr>
              <a:defRPr/>
            </a:pPr>
            <a:fld id="{94F59B8A-5A51-4827-8C34-F159F7F3A372}" type="datetimeFigureOut">
              <a:rPr lang="en-US"/>
              <a:pPr>
                <a:defRPr/>
              </a:pPr>
              <a:t>12/3/2020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B5FF892-789B-4880-89A9-80B0A1178FA7}" type="slidenum">
              <a:rPr lang="en-US" altLang="en-US"/>
              <a:pPr>
                <a:defRPr/>
              </a:pPr>
              <a:t>‹#›</a:t>
            </a:fld>
            <a:endParaRPr lang="en-US" altLang="en-US"/>
          </a:p>
        </p:txBody>
      </p:sp>
    </p:spTree>
    <p:extLst>
      <p:ext uri="{BB962C8B-B14F-4D97-AF65-F5344CB8AC3E}">
        <p14:creationId xmlns:p14="http://schemas.microsoft.com/office/powerpoint/2010/main" val="26172415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09600" y="1600201"/>
            <a:ext cx="10972800" cy="4525963"/>
          </a:xfrm>
        </p:spPr>
        <p:txBody>
          <a:bodyPr rtlCol="0">
            <a:normAutofit/>
          </a:bodyPr>
          <a:lstStyle/>
          <a:p>
            <a:pPr lvl="0"/>
            <a:endParaRPr lang="en-US" noProof="0" smtClean="0"/>
          </a:p>
        </p:txBody>
      </p:sp>
      <p:sp>
        <p:nvSpPr>
          <p:cNvPr id="4" name="Date Placeholder 3"/>
          <p:cNvSpPr>
            <a:spLocks noGrp="1"/>
          </p:cNvSpPr>
          <p:nvPr>
            <p:ph type="dt" sz="half" idx="10"/>
          </p:nvPr>
        </p:nvSpPr>
        <p:spPr/>
        <p:txBody>
          <a:bodyPr/>
          <a:lstStyle>
            <a:lvl1pPr>
              <a:defRPr/>
            </a:lvl1pPr>
          </a:lstStyle>
          <a:p>
            <a:pPr>
              <a:defRPr/>
            </a:pPr>
            <a:endParaRPr lang="vi-VN"/>
          </a:p>
        </p:txBody>
      </p:sp>
      <p:sp>
        <p:nvSpPr>
          <p:cNvPr id="5" name="Footer Placeholder 4"/>
          <p:cNvSpPr>
            <a:spLocks noGrp="1"/>
          </p:cNvSpPr>
          <p:nvPr>
            <p:ph type="ftr" sz="quarter" idx="11"/>
          </p:nvPr>
        </p:nvSpPr>
        <p:spPr/>
        <p:txBody>
          <a:bodyPr/>
          <a:lstStyle>
            <a:lvl1pPr>
              <a:defRPr/>
            </a:lvl1pPr>
          </a:lstStyle>
          <a:p>
            <a:pPr>
              <a:defRPr/>
            </a:pPr>
            <a:endParaRPr lang="vi-VN"/>
          </a:p>
        </p:txBody>
      </p:sp>
      <p:sp>
        <p:nvSpPr>
          <p:cNvPr id="6" name="Slide Number Placeholder 5"/>
          <p:cNvSpPr>
            <a:spLocks noGrp="1"/>
          </p:cNvSpPr>
          <p:nvPr>
            <p:ph type="sldNum" sz="quarter" idx="12"/>
          </p:nvPr>
        </p:nvSpPr>
        <p:spPr/>
        <p:txBody>
          <a:bodyPr/>
          <a:lstStyle>
            <a:lvl1pPr>
              <a:defRPr/>
            </a:lvl1pPr>
          </a:lstStyle>
          <a:p>
            <a:pPr>
              <a:defRPr/>
            </a:pPr>
            <a:fld id="{BE3DFD96-A6EC-40BE-A1D0-A37B4A3AAFF2}" type="slidenum">
              <a:rPr lang="vi-VN"/>
              <a:pPr>
                <a:defRPr/>
              </a:pPr>
              <a:t>‹#›</a:t>
            </a:fld>
            <a:endParaRPr lang="vi-VN"/>
          </a:p>
        </p:txBody>
      </p:sp>
    </p:spTree>
    <p:extLst>
      <p:ext uri="{BB962C8B-B14F-4D97-AF65-F5344CB8AC3E}">
        <p14:creationId xmlns:p14="http://schemas.microsoft.com/office/powerpoint/2010/main" val="1299681059"/>
      </p:ext>
    </p:extLst>
  </p:cSld>
  <p:clrMapOvr>
    <a:masterClrMapping/>
  </p:clrMapOvr>
  <p:transition>
    <p:push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31764"/>
            <a:ext cx="10972800" cy="630237"/>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09600" y="1066801"/>
            <a:ext cx="10972800" cy="5059363"/>
          </a:xfrm>
        </p:spPr>
        <p:txBody>
          <a:bodyPr rtlCol="0">
            <a:normAutofit/>
          </a:bodyPr>
          <a:lstStyle/>
          <a:p>
            <a:pPr lvl="0"/>
            <a:endParaRPr lang="en-US" noProof="0" smtClean="0"/>
          </a:p>
        </p:txBody>
      </p:sp>
    </p:spTree>
    <p:extLst>
      <p:ext uri="{BB962C8B-B14F-4D97-AF65-F5344CB8AC3E}">
        <p14:creationId xmlns:p14="http://schemas.microsoft.com/office/powerpoint/2010/main" val="922325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12/3/2020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 id="2147483665" r:id="rId17"/>
    <p:sldLayoutId id="2147483666" r:id="rId18"/>
    <p:sldLayoutId id="2147483667" r:id="rId19"/>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10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10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10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10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108.xml.rels><?xml version="1.0" encoding="UTF-8" standalone="yes"?>
<Relationships xmlns="http://schemas.openxmlformats.org/package/2006/relationships"><Relationship Id="rId3" Type="http://schemas.openxmlformats.org/officeDocument/2006/relationships/image" Target="../media/image128.jpeg"/><Relationship Id="rId7" Type="http://schemas.openxmlformats.org/officeDocument/2006/relationships/image" Target="../media/image132.jpeg"/><Relationship Id="rId2" Type="http://schemas.openxmlformats.org/officeDocument/2006/relationships/image" Target="../media/image127.jpeg"/><Relationship Id="rId1" Type="http://schemas.openxmlformats.org/officeDocument/2006/relationships/slideLayout" Target="../slideLayouts/slideLayout7.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6.jpeg"/><Relationship Id="rId4" Type="http://schemas.openxmlformats.org/officeDocument/2006/relationships/image" Target="../media/image5.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18" Type="http://schemas.openxmlformats.org/officeDocument/2006/relationships/image" Target="../media/image40.jpeg"/><Relationship Id="rId3" Type="http://schemas.openxmlformats.org/officeDocument/2006/relationships/image" Target="../media/image28.jpe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24.jpeg"/><Relationship Id="rId2" Type="http://schemas.openxmlformats.org/officeDocument/2006/relationships/image" Target="../media/image27.jpeg"/><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image" Target="../media/image22.jpeg"/><Relationship Id="rId10" Type="http://schemas.openxmlformats.org/officeDocument/2006/relationships/image" Target="../media/image35.jpeg"/><Relationship Id="rId19" Type="http://schemas.openxmlformats.org/officeDocument/2006/relationships/image" Target="../media/image26.pn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49.gif"/><Relationship Id="rId7" Type="http://schemas.openxmlformats.org/officeDocument/2006/relationships/image" Target="../media/image53.wmf"/><Relationship Id="rId2" Type="http://schemas.openxmlformats.org/officeDocument/2006/relationships/image" Target="../media/image48.gif"/><Relationship Id="rId1" Type="http://schemas.openxmlformats.org/officeDocument/2006/relationships/slideLayout" Target="../slideLayouts/slideLayout7.xml"/><Relationship Id="rId6" Type="http://schemas.openxmlformats.org/officeDocument/2006/relationships/image" Target="../media/image52.gif"/><Relationship Id="rId5" Type="http://schemas.openxmlformats.org/officeDocument/2006/relationships/image" Target="../media/image51.wmf"/><Relationship Id="rId4" Type="http://schemas.openxmlformats.org/officeDocument/2006/relationships/image" Target="../media/image50.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81.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57.jpeg"/><Relationship Id="rId7"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hyperlink" Target="http://images.google.com.vn/imgres?imgurl=http://i1.trekearth.com/photos/94159/caobang_thacbangioc.jpg&amp;imgrefurl=http://my.opera.com/community/forums/topic.dml?id=248993&amp;usg=__RYsgz_TyhUmpMkSqKfZ0UbwZ1ZU=&amp;h=600&amp;w=800&amp;sz=242&amp;hl=vi&amp;start=1&amp;tbnid=keQKz3IsWXuxfM:&amp;tbnh=107&amp;tbnw=143&amp;prev=/images?q=thacbangioc&amp;gbv=2&amp;hl=vi" TargetMode="External"/><Relationship Id="rId5" Type="http://schemas.openxmlformats.org/officeDocument/2006/relationships/image" Target="../media/image58.jpeg"/><Relationship Id="rId10" Type="http://schemas.openxmlformats.org/officeDocument/2006/relationships/slide" Target="slide39.xml"/><Relationship Id="rId4" Type="http://schemas.openxmlformats.org/officeDocument/2006/relationships/hyperlink" Target="http://images.google.com.vn/imgres?imgurl=http://www.saigonnews.vn/uploadfiles/QT-Danso1845.JPG&amp;imgrefurl=http://www.saigonnews.vn/sncdetailnews.aspx?Item=48303&amp;Kind=205&amp;usg=__cWFr115_xmsp6FJGBsqazy6_W0U=&amp;h=251&amp;w=449&amp;sz=39&amp;hl=vi&amp;start=13&amp;tbnid=F7b7YMC992PaCM:&amp;tbnh=71&amp;tbnw=127&amp;prev=/images?q=danso&amp;gbv=2&amp;hl=vi" TargetMode="External"/><Relationship Id="rId9" Type="http://schemas.openxmlformats.org/officeDocument/2006/relationships/slide" Target="slide6.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5.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5.jpeg"/><Relationship Id="rId4" Type="http://schemas.openxmlformats.org/officeDocument/2006/relationships/image" Target="../media/image64.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8.jpeg"/></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6.jpeg"/><Relationship Id="rId1" Type="http://schemas.openxmlformats.org/officeDocument/2006/relationships/slideLayout" Target="../slideLayouts/slideLayout7.xml"/><Relationship Id="rId5" Type="http://schemas.openxmlformats.org/officeDocument/2006/relationships/image" Target="../media/image73.jpeg"/><Relationship Id="rId4" Type="http://schemas.openxmlformats.org/officeDocument/2006/relationships/image" Target="../media/image7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91.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82.jpeg"/><Relationship Id="rId11" Type="http://schemas.openxmlformats.org/officeDocument/2006/relationships/image" Target="../media/image87.png"/><Relationship Id="rId5" Type="http://schemas.openxmlformats.org/officeDocument/2006/relationships/image" Target="../media/image81.jpeg"/><Relationship Id="rId10" Type="http://schemas.openxmlformats.org/officeDocument/2006/relationships/image" Target="../media/image86.jpeg"/><Relationship Id="rId4" Type="http://schemas.openxmlformats.org/officeDocument/2006/relationships/image" Target="../media/image80.jpeg"/><Relationship Id="rId9" Type="http://schemas.openxmlformats.org/officeDocument/2006/relationships/image" Target="../media/image85.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9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s>
</file>

<file path=ppt/slides/_rels/slide98.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image" Target="../media/image10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22" name="Group 3"/>
          <p:cNvGrpSpPr>
            <a:grpSpLocks/>
          </p:cNvGrpSpPr>
          <p:nvPr/>
        </p:nvGrpSpPr>
        <p:grpSpPr bwMode="auto">
          <a:xfrm>
            <a:off x="1524000" y="228600"/>
            <a:ext cx="8839200" cy="6096000"/>
            <a:chOff x="576" y="192"/>
            <a:chExt cx="5040" cy="4128"/>
          </a:xfrm>
        </p:grpSpPr>
        <p:sp>
          <p:nvSpPr>
            <p:cNvPr id="151556" name="AutoShape 4"/>
            <p:cNvSpPr>
              <a:spLocks noChangeArrowheads="1"/>
            </p:cNvSpPr>
            <p:nvPr/>
          </p:nvSpPr>
          <p:spPr bwMode="auto">
            <a:xfrm>
              <a:off x="1968" y="3600"/>
              <a:ext cx="624" cy="576"/>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57" name="AutoShape 5"/>
            <p:cNvSpPr>
              <a:spLocks noChangeArrowheads="1"/>
            </p:cNvSpPr>
            <p:nvPr/>
          </p:nvSpPr>
          <p:spPr bwMode="auto">
            <a:xfrm>
              <a:off x="1728" y="2160"/>
              <a:ext cx="1296" cy="864"/>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58" name="AutoShape 6"/>
            <p:cNvSpPr>
              <a:spLocks noChangeArrowheads="1"/>
            </p:cNvSpPr>
            <p:nvPr/>
          </p:nvSpPr>
          <p:spPr bwMode="auto">
            <a:xfrm>
              <a:off x="3408" y="2544"/>
              <a:ext cx="624" cy="576"/>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59" name="AutoShape 7"/>
            <p:cNvSpPr>
              <a:spLocks noChangeArrowheads="1"/>
            </p:cNvSpPr>
            <p:nvPr/>
          </p:nvSpPr>
          <p:spPr bwMode="auto">
            <a:xfrm>
              <a:off x="2688" y="1056"/>
              <a:ext cx="624" cy="576"/>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60" name="AutoShape 8"/>
            <p:cNvSpPr>
              <a:spLocks noChangeArrowheads="1"/>
            </p:cNvSpPr>
            <p:nvPr/>
          </p:nvSpPr>
          <p:spPr bwMode="auto">
            <a:xfrm>
              <a:off x="960" y="528"/>
              <a:ext cx="624" cy="576"/>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61" name="AutoShape 9"/>
            <p:cNvSpPr>
              <a:spLocks noChangeArrowheads="1"/>
            </p:cNvSpPr>
            <p:nvPr/>
          </p:nvSpPr>
          <p:spPr bwMode="auto">
            <a:xfrm>
              <a:off x="5184" y="1488"/>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63" name="AutoShape 11"/>
            <p:cNvSpPr>
              <a:spLocks noChangeArrowheads="1"/>
            </p:cNvSpPr>
            <p:nvPr/>
          </p:nvSpPr>
          <p:spPr bwMode="auto">
            <a:xfrm>
              <a:off x="1536" y="1536"/>
              <a:ext cx="624" cy="576"/>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64" name="AutoShape 12"/>
            <p:cNvSpPr>
              <a:spLocks noChangeArrowheads="1"/>
            </p:cNvSpPr>
            <p:nvPr/>
          </p:nvSpPr>
          <p:spPr bwMode="auto">
            <a:xfrm>
              <a:off x="4464" y="1008"/>
              <a:ext cx="624" cy="576"/>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65" name="AutoShape 13"/>
            <p:cNvSpPr>
              <a:spLocks noChangeArrowheads="1"/>
            </p:cNvSpPr>
            <p:nvPr/>
          </p:nvSpPr>
          <p:spPr bwMode="auto">
            <a:xfrm>
              <a:off x="3744" y="528"/>
              <a:ext cx="672" cy="816"/>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66" name="AutoShape 14"/>
            <p:cNvSpPr>
              <a:spLocks noChangeArrowheads="1"/>
            </p:cNvSpPr>
            <p:nvPr/>
          </p:nvSpPr>
          <p:spPr bwMode="auto">
            <a:xfrm>
              <a:off x="3696" y="1776"/>
              <a:ext cx="1008" cy="576"/>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67" name="AutoShape 15"/>
            <p:cNvSpPr>
              <a:spLocks noChangeArrowheads="1"/>
            </p:cNvSpPr>
            <p:nvPr/>
          </p:nvSpPr>
          <p:spPr bwMode="auto">
            <a:xfrm>
              <a:off x="4560" y="480"/>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68" name="AutoShape 16"/>
            <p:cNvSpPr>
              <a:spLocks noChangeArrowheads="1"/>
            </p:cNvSpPr>
            <p:nvPr/>
          </p:nvSpPr>
          <p:spPr bwMode="auto">
            <a:xfrm>
              <a:off x="3744" y="1344"/>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69" name="AutoShape 17"/>
            <p:cNvSpPr>
              <a:spLocks noChangeArrowheads="1"/>
            </p:cNvSpPr>
            <p:nvPr/>
          </p:nvSpPr>
          <p:spPr bwMode="auto">
            <a:xfrm>
              <a:off x="2976" y="2160"/>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70" name="AutoShape 18"/>
            <p:cNvSpPr>
              <a:spLocks noChangeArrowheads="1"/>
            </p:cNvSpPr>
            <p:nvPr/>
          </p:nvSpPr>
          <p:spPr bwMode="auto">
            <a:xfrm>
              <a:off x="4320" y="2832"/>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71" name="AutoShape 19"/>
            <p:cNvSpPr>
              <a:spLocks noChangeArrowheads="1"/>
            </p:cNvSpPr>
            <p:nvPr/>
          </p:nvSpPr>
          <p:spPr bwMode="auto">
            <a:xfrm>
              <a:off x="2544" y="1776"/>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72" name="AutoShape 20"/>
            <p:cNvSpPr>
              <a:spLocks noChangeArrowheads="1"/>
            </p:cNvSpPr>
            <p:nvPr/>
          </p:nvSpPr>
          <p:spPr bwMode="auto">
            <a:xfrm>
              <a:off x="1008" y="2400"/>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73" name="AutoShape 21"/>
            <p:cNvSpPr>
              <a:spLocks noChangeArrowheads="1"/>
            </p:cNvSpPr>
            <p:nvPr/>
          </p:nvSpPr>
          <p:spPr bwMode="auto">
            <a:xfrm>
              <a:off x="576" y="3360"/>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74" name="AutoShape 22"/>
            <p:cNvSpPr>
              <a:spLocks noChangeArrowheads="1"/>
            </p:cNvSpPr>
            <p:nvPr/>
          </p:nvSpPr>
          <p:spPr bwMode="auto">
            <a:xfrm>
              <a:off x="1344" y="3840"/>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75" name="AutoShape 23"/>
            <p:cNvSpPr>
              <a:spLocks noChangeArrowheads="1"/>
            </p:cNvSpPr>
            <p:nvPr/>
          </p:nvSpPr>
          <p:spPr bwMode="auto">
            <a:xfrm>
              <a:off x="1104" y="2784"/>
              <a:ext cx="1248" cy="100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76" name="AutoShape 24"/>
            <p:cNvSpPr>
              <a:spLocks noChangeArrowheads="1"/>
            </p:cNvSpPr>
            <p:nvPr/>
          </p:nvSpPr>
          <p:spPr bwMode="auto">
            <a:xfrm>
              <a:off x="2832" y="3312"/>
              <a:ext cx="1248" cy="100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sp>
          <p:nvSpPr>
            <p:cNvPr id="151577" name="AutoShape 25"/>
            <p:cNvSpPr>
              <a:spLocks noChangeArrowheads="1"/>
            </p:cNvSpPr>
            <p:nvPr/>
          </p:nvSpPr>
          <p:spPr bwMode="auto">
            <a:xfrm>
              <a:off x="5232" y="192"/>
              <a:ext cx="384" cy="288"/>
            </a:xfrm>
            <a:prstGeom prst="star5">
              <a:avLst/>
            </a:prstGeom>
            <a:gradFill rotWithShape="1">
              <a:gsLst>
                <a:gs pos="0">
                  <a:srgbClr val="873D83"/>
                </a:gs>
                <a:gs pos="50000">
                  <a:srgbClr val="ECE3FD">
                    <a:alpha val="9000"/>
                  </a:srgbClr>
                </a:gs>
                <a:gs pos="100000">
                  <a:srgbClr val="873D83"/>
                </a:gs>
              </a:gsLst>
              <a:lin ang="2700000" scaled="1"/>
            </a:gradFill>
            <a:ln w="9525">
              <a:noFill/>
              <a:miter lim="800000"/>
              <a:headEnd/>
              <a:tailEnd/>
            </a:ln>
            <a:effectLst/>
          </p:spPr>
          <p:txBody>
            <a:bodyPr wrap="none" anchor="ctr"/>
            <a:lstStyle/>
            <a:p>
              <a:pPr>
                <a:defRPr/>
              </a:pPr>
              <a:endParaRPr lang="en-US" b="1">
                <a:solidFill>
                  <a:srgbClr val="FFFFFF"/>
                </a:solidFill>
                <a:latin typeface=".VnTimeH" pitchFamily="34" charset="0"/>
              </a:endParaRPr>
            </a:p>
          </p:txBody>
        </p:sp>
      </p:grpSp>
      <p:sp>
        <p:nvSpPr>
          <p:cNvPr id="151579" name="Rectangle 27"/>
          <p:cNvSpPr>
            <a:spLocks noChangeArrowheads="1"/>
          </p:cNvSpPr>
          <p:nvPr/>
        </p:nvSpPr>
        <p:spPr bwMode="auto">
          <a:xfrm>
            <a:off x="1589088" y="519114"/>
            <a:ext cx="8991600" cy="2905125"/>
          </a:xfrm>
          <a:prstGeom prst="rect">
            <a:avLst/>
          </a:prstGeom>
          <a:noFill/>
          <a:ln w="9525">
            <a:noFill/>
            <a:miter lim="800000"/>
            <a:headEnd/>
            <a:tailEnd/>
          </a:ln>
          <a:effectLst>
            <a:outerShdw dist="35921" dir="2700000" algn="ctr" rotWithShape="0">
              <a:schemeClr val="bg2"/>
            </a:outerShdw>
          </a:effectLst>
        </p:spPr>
        <p:txBody>
          <a:bodyPr anchor="b" anchorCtr="1"/>
          <a:lstStyle/>
          <a:p>
            <a:pPr algn="ctr" eaLnBrk="1" hangingPunct="1">
              <a:defRPr/>
            </a:pPr>
            <a:endParaRPr lang="en-GB" sz="2400">
              <a:ln w="0"/>
              <a:effectLst>
                <a:outerShdw blurRad="38100" dist="19050" dir="2700000" algn="tl" rotWithShape="0">
                  <a:schemeClr val="dk1">
                    <a:alpha val="40000"/>
                  </a:schemeClr>
                </a:outerShdw>
              </a:effectLst>
              <a:latin typeface="Times New Roman" pitchFamily="18" charset="0"/>
              <a:ea typeface="MS Mincho" pitchFamily="49" charset="-128"/>
              <a:cs typeface="Times New Roman" pitchFamily="18" charset="0"/>
            </a:endParaRPr>
          </a:p>
          <a:p>
            <a:pPr algn="ctr" eaLnBrk="1" hangingPunct="1">
              <a:defRPr/>
            </a:pPr>
            <a:r>
              <a:rPr lang="en-US" sz="2400">
                <a:ln w="0"/>
                <a:effectLst>
                  <a:outerShdw blurRad="38100" dist="19050" dir="2700000" algn="tl" rotWithShape="0">
                    <a:schemeClr val="dk1">
                      <a:alpha val="40000"/>
                    </a:schemeClr>
                  </a:outerShdw>
                </a:effectLst>
                <a:latin typeface="Arial" charset="0"/>
                <a:ea typeface="MS Mincho" pitchFamily="49" charset="-128"/>
                <a:cs typeface="Arial" charset="0"/>
              </a:rPr>
              <a:t> </a:t>
            </a:r>
          </a:p>
          <a:p>
            <a:pPr algn="ctr" eaLnBrk="1" hangingPunct="1">
              <a:lnSpc>
                <a:spcPct val="120000"/>
              </a:lnSpc>
              <a:spcBef>
                <a:spcPct val="40000"/>
              </a:spcBef>
              <a:defRPr/>
            </a:pPr>
            <a:r>
              <a:rPr lang="vi-VN" sz="3200">
                <a:ln w="0"/>
                <a:effectLst>
                  <a:outerShdw blurRad="38100" dist="19050" dir="2700000" algn="tl" rotWithShape="0">
                    <a:schemeClr val="dk1">
                      <a:alpha val="40000"/>
                    </a:schemeClr>
                  </a:outerShdw>
                </a:effectLst>
                <a:latin typeface="Times New Roman" pitchFamily="18" charset="0"/>
                <a:ea typeface="MS Mincho" pitchFamily="49" charset="-128"/>
                <a:cs typeface="Arial" charset="0"/>
              </a:rPr>
              <a:t>CHƯƠNG III</a:t>
            </a:r>
          </a:p>
          <a:p>
            <a:pPr algn="ctr" eaLnBrk="1" hangingPunct="1">
              <a:lnSpc>
                <a:spcPct val="120000"/>
              </a:lnSpc>
              <a:spcBef>
                <a:spcPct val="40000"/>
              </a:spcBef>
              <a:defRPr/>
            </a:pPr>
            <a:r>
              <a:rPr lang="vi-VN" sz="4400">
                <a:ln w="0"/>
                <a:effectLst>
                  <a:outerShdw blurRad="38100" dist="19050" dir="2700000" algn="tl" rotWithShape="0">
                    <a:schemeClr val="dk1">
                      <a:alpha val="40000"/>
                    </a:schemeClr>
                  </a:outerShdw>
                </a:effectLst>
                <a:latin typeface="Times New Roman" pitchFamily="18" charset="0"/>
                <a:ea typeface="MS Mincho" pitchFamily="49" charset="-128"/>
                <a:cs typeface="Arial" charset="0"/>
              </a:rPr>
              <a:t>CHỦ NGHĨA DUY VẬT LỊCH SỬ</a:t>
            </a:r>
            <a:endParaRPr lang="en-US" sz="4400">
              <a:ln w="0"/>
              <a:effectLst>
                <a:outerShdw blurRad="38100" dist="19050" dir="2700000" algn="tl" rotWithShape="0">
                  <a:schemeClr val="dk1">
                    <a:alpha val="40000"/>
                  </a:schemeClr>
                </a:outerShdw>
              </a:effectLst>
              <a:latin typeface="Times New Roman" pitchFamily="18" charset="0"/>
              <a:ea typeface="MS Mincho" pitchFamily="49" charset="-128"/>
              <a:cs typeface="Arial" charset="0"/>
            </a:endParaRPr>
          </a:p>
          <a:p>
            <a:pPr algn="ctr" eaLnBrk="1" hangingPunct="1">
              <a:lnSpc>
                <a:spcPct val="120000"/>
              </a:lnSpc>
              <a:spcBef>
                <a:spcPct val="40000"/>
              </a:spcBef>
              <a:defRPr/>
            </a:pPr>
            <a:endParaRPr lang="vi-VN" sz="2800">
              <a:ln w="0"/>
              <a:effectLst>
                <a:outerShdw blurRad="38100" dist="19050" dir="2700000" algn="tl" rotWithShape="0">
                  <a:schemeClr val="dk1">
                    <a:alpha val="40000"/>
                  </a:schemeClr>
                </a:outerShdw>
              </a:effectLst>
              <a:latin typeface="Times New Roman" pitchFamily="18" charset="0"/>
              <a:ea typeface="MS Mincho" pitchFamily="49" charset="-128"/>
              <a:cs typeface="Arial" charset="0"/>
            </a:endParaRPr>
          </a:p>
        </p:txBody>
      </p:sp>
    </p:spTree>
    <p:extLst>
      <p:ext uri="{BB962C8B-B14F-4D97-AF65-F5344CB8AC3E}">
        <p14:creationId xmlns:p14="http://schemas.microsoft.com/office/powerpoint/2010/main" val="266022460"/>
      </p:ext>
    </p:extLst>
  </p:cSld>
  <p:clrMapOvr>
    <a:masterClrMapping/>
  </p:clrMapOvr>
  <p:transition spd="slow">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val 3"/>
          <p:cNvSpPr>
            <a:spLocks noChangeArrowheads="1"/>
          </p:cNvSpPr>
          <p:nvPr/>
        </p:nvSpPr>
        <p:spPr bwMode="auto">
          <a:xfrm>
            <a:off x="1981200" y="2563814"/>
            <a:ext cx="4038600" cy="865187"/>
          </a:xfrm>
          <a:prstGeom prst="ellipse">
            <a:avLst/>
          </a:prstGeom>
          <a:solidFill>
            <a:srgbClr val="FFFF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imes New Roman" panose="02020603050405020304" pitchFamily="18" charset="0"/>
                <a:cs typeface="Times New Roman" panose="02020603050405020304" pitchFamily="18" charset="0"/>
              </a:rPr>
              <a:t>LỰC LƯỢNG </a:t>
            </a:r>
          </a:p>
          <a:p>
            <a:pPr algn="ctr" eaLnBrk="1" hangingPunct="1">
              <a:spcBef>
                <a:spcPct val="0"/>
              </a:spcBef>
              <a:buFontTx/>
              <a:buNone/>
            </a:pPr>
            <a:r>
              <a:rPr lang="en-US" altLang="en-US" sz="2400">
                <a:latin typeface="Times New Roman" panose="02020603050405020304" pitchFamily="18" charset="0"/>
                <a:cs typeface="Times New Roman" panose="02020603050405020304" pitchFamily="18" charset="0"/>
              </a:rPr>
              <a:t>SẢN XUẤT</a:t>
            </a:r>
          </a:p>
        </p:txBody>
      </p:sp>
      <p:sp>
        <p:nvSpPr>
          <p:cNvPr id="23555" name="Oval 4"/>
          <p:cNvSpPr>
            <a:spLocks noChangeArrowheads="1"/>
          </p:cNvSpPr>
          <p:nvPr/>
        </p:nvSpPr>
        <p:spPr bwMode="auto">
          <a:xfrm>
            <a:off x="6781800" y="2563813"/>
            <a:ext cx="3352800" cy="838200"/>
          </a:xfrm>
          <a:prstGeom prst="ellipse">
            <a:avLst/>
          </a:prstGeom>
          <a:solidFill>
            <a:srgbClr val="FFFFF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imes New Roman" panose="02020603050405020304" pitchFamily="18" charset="0"/>
                <a:cs typeface="Times New Roman" panose="02020603050405020304" pitchFamily="18" charset="0"/>
              </a:rPr>
              <a:t>QUAN HỆ</a:t>
            </a:r>
          </a:p>
          <a:p>
            <a:pPr algn="ctr" eaLnBrk="1" hangingPunct="1">
              <a:spcBef>
                <a:spcPct val="0"/>
              </a:spcBef>
              <a:buFontTx/>
              <a:buNone/>
            </a:pPr>
            <a:r>
              <a:rPr lang="en-US" altLang="en-US" sz="2400">
                <a:latin typeface="Times New Roman" panose="02020603050405020304" pitchFamily="18" charset="0"/>
                <a:cs typeface="Times New Roman" panose="02020603050405020304" pitchFamily="18" charset="0"/>
              </a:rPr>
              <a:t>SẢN XUẤT</a:t>
            </a:r>
          </a:p>
        </p:txBody>
      </p:sp>
      <p:sp>
        <p:nvSpPr>
          <p:cNvPr id="873479" name="Text Box 7"/>
          <p:cNvSpPr txBox="1">
            <a:spLocks noChangeArrowheads="1"/>
          </p:cNvSpPr>
          <p:nvPr/>
        </p:nvSpPr>
        <p:spPr bwMode="auto">
          <a:xfrm>
            <a:off x="1981200" y="3459164"/>
            <a:ext cx="4191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a:solidFill>
                  <a:srgbClr val="008000"/>
                </a:solidFill>
                <a:latin typeface="Times New Roman" panose="02020603050405020304" pitchFamily="18" charset="0"/>
                <a:cs typeface="Times New Roman" panose="02020603050405020304" pitchFamily="18" charset="0"/>
              </a:rPr>
              <a:t>NGƯỜI – TỰ NHIÊN</a:t>
            </a:r>
          </a:p>
        </p:txBody>
      </p:sp>
      <p:sp>
        <p:nvSpPr>
          <p:cNvPr id="873480" name="Text Box 8"/>
          <p:cNvSpPr txBox="1">
            <a:spLocks noChangeArrowheads="1"/>
          </p:cNvSpPr>
          <p:nvPr/>
        </p:nvSpPr>
        <p:spPr bwMode="auto">
          <a:xfrm>
            <a:off x="6858000" y="3429000"/>
            <a:ext cx="3657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a:solidFill>
                  <a:srgbClr val="008000"/>
                </a:solidFill>
                <a:latin typeface="Times New Roman" panose="02020603050405020304" pitchFamily="18" charset="0"/>
                <a:cs typeface="Times New Roman" panose="02020603050405020304" pitchFamily="18" charset="0"/>
              </a:rPr>
              <a:t>NGƯỜI – NGƯỜI</a:t>
            </a:r>
          </a:p>
        </p:txBody>
      </p:sp>
      <p:sp>
        <p:nvSpPr>
          <p:cNvPr id="18439" name="Text Box 10"/>
          <p:cNvSpPr txBox="1">
            <a:spLocks noChangeArrowheads="1"/>
          </p:cNvSpPr>
          <p:nvPr/>
        </p:nvSpPr>
        <p:spPr bwMode="auto">
          <a:xfrm>
            <a:off x="2590800" y="228601"/>
            <a:ext cx="7162800" cy="954107"/>
          </a:xfrm>
          <a:prstGeom prst="rect">
            <a:avLst/>
          </a:prstGeom>
          <a:gradFill rotWithShape="1">
            <a:gsLst>
              <a:gs pos="0">
                <a:schemeClr val="bg1"/>
              </a:gs>
              <a:gs pos="100000">
                <a:srgbClr val="CCCCFF"/>
              </a:gs>
            </a:gsLst>
            <a:path path="shape">
              <a:fillToRect l="50000" t="50000" r="50000" b="50000"/>
            </a:path>
          </a:gradFill>
          <a:ln w="9525">
            <a:noFill/>
            <a:miter lim="800000"/>
            <a:headEnd/>
            <a:tailEnd/>
          </a:ln>
        </p:spPr>
        <p:txBody>
          <a:bodyPr>
            <a:spAutoFit/>
          </a:bodyPr>
          <a:lstStyle/>
          <a:p>
            <a:pPr marL="457200" indent="-457200" algn="ctr">
              <a:spcBef>
                <a:spcPct val="50000"/>
              </a:spcBef>
              <a:defRPr/>
            </a:pPr>
            <a:r>
              <a:rPr lang="en-US" sz="2800" b="1" dirty="0">
                <a:ln w="10541" cmpd="sng">
                  <a:solidFill>
                    <a:schemeClr val="accent1">
                      <a:shade val="88000"/>
                      <a:satMod val="110000"/>
                    </a:schemeClr>
                  </a:solidFill>
                  <a:prstDash val="solid"/>
                </a:ln>
                <a:solidFill>
                  <a:srgbClr val="00B0F0"/>
                </a:solidFill>
                <a:latin typeface="Times New Roman" panose="02020603050405020304" pitchFamily="18" charset="0"/>
                <a:cs typeface="Times New Roman" panose="02020603050405020304" pitchFamily="18" charset="0"/>
              </a:rPr>
              <a:t> Quy luật quan hệ sản xuất phù hợp với trình độ phát triển của lực lượng sản xuất</a:t>
            </a:r>
          </a:p>
        </p:txBody>
      </p:sp>
      <p:graphicFrame>
        <p:nvGraphicFramePr>
          <p:cNvPr id="873507" name="Group 35"/>
          <p:cNvGraphicFramePr>
            <a:graphicFrameLocks noGrp="1"/>
          </p:cNvGraphicFramePr>
          <p:nvPr>
            <p:ph sz="half" idx="1"/>
          </p:nvPr>
        </p:nvGraphicFramePr>
        <p:xfrm>
          <a:off x="1981200" y="4267200"/>
          <a:ext cx="4038600" cy="2286000"/>
        </p:xfrm>
        <a:graphic>
          <a:graphicData uri="http://schemas.openxmlformats.org/drawingml/2006/table">
            <a:tbl>
              <a:tblPr/>
              <a:tblGrid>
                <a:gridCol w="4038600">
                  <a:extLst>
                    <a:ext uri="{9D8B030D-6E8A-4147-A177-3AD203B41FA5}">
                      <a16:colId xmlns:a16="http://schemas.microsoft.com/office/drawing/2014/main" val="20000"/>
                    </a:ext>
                  </a:extLst>
                </a:gridCol>
              </a:tblGrid>
              <a:tr h="2286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Là</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tổng</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thể</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các</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nhân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tố</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vật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chất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được</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sử</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dụng</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trong</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quá</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trình</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sản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xuất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tạo</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thành</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năng</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lực</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thực</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tiễn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cải</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biến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các</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đối</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tượng</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tự</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nhiên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theo</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nhu</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cầu</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của</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con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người</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và</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xã</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hội</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vi-VN" sz="24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873509" name="Group 37"/>
          <p:cNvGraphicFramePr>
            <a:graphicFrameLocks noGrp="1"/>
          </p:cNvGraphicFramePr>
          <p:nvPr>
            <p:ph sz="half" idx="2"/>
          </p:nvPr>
        </p:nvGraphicFramePr>
        <p:xfrm>
          <a:off x="6324600" y="4267200"/>
          <a:ext cx="4038600" cy="2286000"/>
        </p:xfrm>
        <a:graphic>
          <a:graphicData uri="http://schemas.openxmlformats.org/drawingml/2006/table">
            <a:tbl>
              <a:tblPr/>
              <a:tblGrid>
                <a:gridCol w="4038600">
                  <a:extLst>
                    <a:ext uri="{9D8B030D-6E8A-4147-A177-3AD203B41FA5}">
                      <a16:colId xmlns:a16="http://schemas.microsoft.com/office/drawing/2014/main" val="20000"/>
                    </a:ext>
                  </a:extLst>
                </a:gridCol>
              </a:tblGrid>
              <a:tr h="2286000">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Dùng</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để</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chỉ</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tổng</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thể</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các</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quan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hệ</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kinh</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tế</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của</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XH,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nảy</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sinh</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tất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yếu</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do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nhu</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cầu</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khách</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quan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của</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quá</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trình</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sản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xuất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và</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tái</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sản</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cs typeface="Times New Roman" pitchFamily="18" charset="0"/>
                        </a:rPr>
                        <a:t>xuất</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vi-VN" sz="24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8854088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873479"/>
                                        </p:tgtEl>
                                        <p:attrNameLst>
                                          <p:attrName>style.visibility</p:attrName>
                                        </p:attrNameLst>
                                      </p:cBhvr>
                                      <p:to>
                                        <p:strVal val="visible"/>
                                      </p:to>
                                    </p:set>
                                    <p:anim calcmode="lin" valueType="num">
                                      <p:cBhvr>
                                        <p:cTn id="7" dur="2000" fill="hold"/>
                                        <p:tgtEl>
                                          <p:spTgt spid="873479"/>
                                        </p:tgtEl>
                                        <p:attrNameLst>
                                          <p:attrName>ppt_x</p:attrName>
                                        </p:attrNameLst>
                                      </p:cBhvr>
                                      <p:tavLst>
                                        <p:tav tm="0">
                                          <p:val>
                                            <p:strVal val="#ppt_x-.2"/>
                                          </p:val>
                                        </p:tav>
                                        <p:tav tm="100000">
                                          <p:val>
                                            <p:strVal val="#ppt_x"/>
                                          </p:val>
                                        </p:tav>
                                      </p:tavLst>
                                    </p:anim>
                                    <p:anim calcmode="lin" valueType="num">
                                      <p:cBhvr>
                                        <p:cTn id="8" dur="2000" fill="hold"/>
                                        <p:tgtEl>
                                          <p:spTgt spid="873479"/>
                                        </p:tgtEl>
                                        <p:attrNameLst>
                                          <p:attrName>ppt_y</p:attrName>
                                        </p:attrNameLst>
                                      </p:cBhvr>
                                      <p:tavLst>
                                        <p:tav tm="0">
                                          <p:val>
                                            <p:strVal val="#ppt_y"/>
                                          </p:val>
                                        </p:tav>
                                        <p:tav tm="100000">
                                          <p:val>
                                            <p:strVal val="#ppt_y"/>
                                          </p:val>
                                        </p:tav>
                                      </p:tavLst>
                                    </p:anim>
                                    <p:animEffect transition="in" filter="wipe(right)" prLst="gradientSize: 0.1">
                                      <p:cBhvr>
                                        <p:cTn id="9" dur="2000"/>
                                        <p:tgtEl>
                                          <p:spTgt spid="873479"/>
                                        </p:tgtEl>
                                      </p:cBhvr>
                                    </p:animEffect>
                                  </p:childTnLst>
                                </p:cTn>
                              </p:par>
                            </p:childTnLst>
                          </p:cTn>
                        </p:par>
                        <p:par>
                          <p:cTn id="10" fill="hold" nodeType="afterGroup">
                            <p:stCondLst>
                              <p:cond delay="2000"/>
                            </p:stCondLst>
                            <p:childTnLst>
                              <p:par>
                                <p:cTn id="11" presetID="29" presetClass="entr" presetSubtype="0" fill="hold" grpId="0" nodeType="afterEffect">
                                  <p:stCondLst>
                                    <p:cond delay="0"/>
                                  </p:stCondLst>
                                  <p:childTnLst>
                                    <p:set>
                                      <p:cBhvr>
                                        <p:cTn id="12" dur="1" fill="hold">
                                          <p:stCondLst>
                                            <p:cond delay="0"/>
                                          </p:stCondLst>
                                        </p:cTn>
                                        <p:tgtEl>
                                          <p:spTgt spid="873480"/>
                                        </p:tgtEl>
                                        <p:attrNameLst>
                                          <p:attrName>style.visibility</p:attrName>
                                        </p:attrNameLst>
                                      </p:cBhvr>
                                      <p:to>
                                        <p:strVal val="visible"/>
                                      </p:to>
                                    </p:set>
                                    <p:anim calcmode="lin" valueType="num">
                                      <p:cBhvr>
                                        <p:cTn id="13" dur="2000" fill="hold"/>
                                        <p:tgtEl>
                                          <p:spTgt spid="873480"/>
                                        </p:tgtEl>
                                        <p:attrNameLst>
                                          <p:attrName>ppt_x</p:attrName>
                                        </p:attrNameLst>
                                      </p:cBhvr>
                                      <p:tavLst>
                                        <p:tav tm="0">
                                          <p:val>
                                            <p:strVal val="#ppt_x-.2"/>
                                          </p:val>
                                        </p:tav>
                                        <p:tav tm="100000">
                                          <p:val>
                                            <p:strVal val="#ppt_x"/>
                                          </p:val>
                                        </p:tav>
                                      </p:tavLst>
                                    </p:anim>
                                    <p:anim calcmode="lin" valueType="num">
                                      <p:cBhvr>
                                        <p:cTn id="14" dur="2000" fill="hold"/>
                                        <p:tgtEl>
                                          <p:spTgt spid="873480"/>
                                        </p:tgtEl>
                                        <p:attrNameLst>
                                          <p:attrName>ppt_y</p:attrName>
                                        </p:attrNameLst>
                                      </p:cBhvr>
                                      <p:tavLst>
                                        <p:tav tm="0">
                                          <p:val>
                                            <p:strVal val="#ppt_y"/>
                                          </p:val>
                                        </p:tav>
                                        <p:tav tm="100000">
                                          <p:val>
                                            <p:strVal val="#ppt_y"/>
                                          </p:val>
                                        </p:tav>
                                      </p:tavLst>
                                    </p:anim>
                                    <p:animEffect transition="in" filter="wipe(right)" prLst="gradientSize: 0.1">
                                      <p:cBhvr>
                                        <p:cTn id="15" dur="2000"/>
                                        <p:tgtEl>
                                          <p:spTgt spid="873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9" grpId="0"/>
      <p:bldP spid="87348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WordArt 5"/>
          <p:cNvSpPr>
            <a:spLocks noChangeArrowheads="1" noChangeShapeType="1" noTextEdit="1"/>
          </p:cNvSpPr>
          <p:nvPr/>
        </p:nvSpPr>
        <p:spPr bwMode="ltGray">
          <a:xfrm>
            <a:off x="2667000" y="76200"/>
            <a:ext cx="6934200" cy="609600"/>
          </a:xfrm>
          <a:prstGeom prst="rect">
            <a:avLst/>
          </a:prstGeom>
        </p:spPr>
        <p:txBody>
          <a:bodyPr wrap="none" fromWordArt="1">
            <a:prstTxWarp prst="textPlain">
              <a:avLst>
                <a:gd name="adj" fmla="val 50000"/>
              </a:avLst>
            </a:prstTxWarp>
          </a:bodyPr>
          <a:lstStyle/>
          <a:p>
            <a:pPr algn="ctr"/>
            <a:r>
              <a:rPr lang="vi-VN"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BẢN CHẤT CỦA CON NGƯỜI</a:t>
            </a:r>
            <a:endParaRPr lang="en-SG"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sp>
        <p:nvSpPr>
          <p:cNvPr id="77827" name="WordArt 6"/>
          <p:cNvSpPr>
            <a:spLocks noChangeArrowheads="1" noChangeShapeType="1" noTextEdit="1"/>
          </p:cNvSpPr>
          <p:nvPr/>
        </p:nvSpPr>
        <p:spPr bwMode="ltGray">
          <a:xfrm>
            <a:off x="1904999" y="4876800"/>
            <a:ext cx="9206345" cy="1771650"/>
          </a:xfrm>
          <a:prstGeom prst="rect">
            <a:avLst/>
          </a:prstGeom>
        </p:spPr>
        <p:txBody>
          <a:bodyPr wrap="none" fromWordArt="1">
            <a:prstTxWarp prst="textPlain">
              <a:avLst>
                <a:gd name="adj" fmla="val 50000"/>
              </a:avLst>
            </a:prstTxWarp>
            <a:scene3d>
              <a:camera prst="orthographicFront"/>
              <a:lightRig rig="flat" dir="tl">
                <a:rot lat="0" lon="0" rev="6600000"/>
              </a:lightRig>
            </a:scene3d>
            <a:sp3d extrusionH="25400" contourW="8890">
              <a:bevelT w="38100" h="31750"/>
              <a:contourClr>
                <a:schemeClr val="accent2">
                  <a:shade val="75000"/>
                </a:schemeClr>
              </a:contourClr>
            </a:sp3d>
          </a:bodyPr>
          <a:lstStyle/>
          <a:p>
            <a:pPr algn="just" eaLnBrk="1" hangingPunct="1">
              <a:defRPr/>
            </a:pPr>
            <a:r>
              <a:rPr lang="vi-VN" sz="2000" b="1" kern="1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a:cs typeface="Times New Roman"/>
              </a:rPr>
              <a:t>"Bản chất con người không phải </a:t>
            </a:r>
          </a:p>
          <a:p>
            <a:pPr algn="just" eaLnBrk="1" hangingPunct="1">
              <a:defRPr/>
            </a:pPr>
            <a:r>
              <a:rPr lang="vi-VN" sz="2000" b="1" kern="1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a:cs typeface="Times New Roman"/>
              </a:rPr>
              <a:t>là một cái trừu tượng cố hữu</a:t>
            </a:r>
          </a:p>
          <a:p>
            <a:pPr algn="just" eaLnBrk="1" hangingPunct="1">
              <a:defRPr/>
            </a:pPr>
            <a:r>
              <a:rPr lang="vi-VN" sz="2000" b="1" kern="1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a:cs typeface="Times New Roman"/>
              </a:rPr>
              <a:t>của cá nhân riêng biệt. Trong</a:t>
            </a:r>
          </a:p>
          <a:p>
            <a:pPr algn="just" eaLnBrk="1" hangingPunct="1">
              <a:defRPr/>
            </a:pPr>
            <a:r>
              <a:rPr lang="vi-VN" sz="2000" b="1" kern="1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a:cs typeface="Times New Roman"/>
              </a:rPr>
              <a:t>tính hiện thực của nó, bản chất</a:t>
            </a:r>
          </a:p>
          <a:p>
            <a:pPr algn="just" eaLnBrk="1" hangingPunct="1">
              <a:defRPr/>
            </a:pPr>
            <a:r>
              <a:rPr lang="vi-VN" sz="2000" b="1" kern="1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a:cs typeface="Times New Roman"/>
              </a:rPr>
              <a:t>con người là tổng hòa những</a:t>
            </a:r>
          </a:p>
          <a:p>
            <a:pPr algn="just" eaLnBrk="1" hangingPunct="1">
              <a:defRPr/>
            </a:pPr>
            <a:r>
              <a:rPr lang="vi-VN" sz="2000" b="1" kern="1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a:cs typeface="Times New Roman"/>
              </a:rPr>
              <a:t>quan hệ xã hội"</a:t>
            </a:r>
            <a:endParaRPr lang="en-US" sz="2000" b="1" kern="1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a:cs typeface="Times New Roman"/>
            </a:endParaRPr>
          </a:p>
        </p:txBody>
      </p:sp>
      <p:grpSp>
        <p:nvGrpSpPr>
          <p:cNvPr id="193541" name="Group 24"/>
          <p:cNvGrpSpPr>
            <a:grpSpLocks/>
          </p:cNvGrpSpPr>
          <p:nvPr/>
        </p:nvGrpSpPr>
        <p:grpSpPr bwMode="auto">
          <a:xfrm>
            <a:off x="8229600" y="3375025"/>
            <a:ext cx="1906588" cy="717550"/>
            <a:chOff x="2296" y="2314"/>
            <a:chExt cx="1305" cy="6"/>
          </a:xfrm>
        </p:grpSpPr>
        <p:sp>
          <p:nvSpPr>
            <p:cNvPr id="23" name="Oval 25"/>
            <p:cNvSpPr>
              <a:spLocks noChangeArrowheads="1"/>
            </p:cNvSpPr>
            <p:nvPr/>
          </p:nvSpPr>
          <p:spPr bwMode="gray">
            <a:xfrm>
              <a:off x="2401" y="2316"/>
              <a:ext cx="178" cy="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en-US">
                <a:latin typeface="Arial" charset="0"/>
                <a:cs typeface="Arial" charset="0"/>
              </a:endParaRPr>
            </a:p>
          </p:txBody>
        </p:sp>
        <p:sp>
          <p:nvSpPr>
            <p:cNvPr id="24" name="Oval 26"/>
            <p:cNvSpPr>
              <a:spLocks noChangeArrowheads="1"/>
            </p:cNvSpPr>
            <p:nvPr/>
          </p:nvSpPr>
          <p:spPr bwMode="gray">
            <a:xfrm>
              <a:off x="2401" y="2316"/>
              <a:ext cx="178" cy="4"/>
            </a:xfrm>
            <a:prstGeom prst="ellipse">
              <a:avLst/>
            </a:prstGeom>
            <a:gradFill rotWithShape="1">
              <a:gsLst>
                <a:gs pos="0">
                  <a:schemeClr val="hlink">
                    <a:gamma/>
                    <a:tint val="69804"/>
                    <a:invGamma/>
                  </a:schemeClr>
                </a:gs>
                <a:gs pos="100000">
                  <a:schemeClr val="hlink"/>
                </a:gs>
              </a:gsLst>
              <a:lin ang="2700000" scaled="1"/>
            </a:gradFill>
            <a:ln w="38100" algn="ctr">
              <a:noFill/>
              <a:round/>
              <a:headEnd/>
              <a:tailEnd/>
            </a:ln>
            <a:effectLst/>
          </p:spPr>
          <p:txBody>
            <a:bodyPr wrap="none" anchor="ctr">
              <a:spAutoFit/>
            </a:bodyPr>
            <a:lstStyle/>
            <a:p>
              <a:pPr eaLnBrk="1" hangingPunct="1">
                <a:defRPr/>
              </a:pPr>
              <a:endParaRPr lang="en-US">
                <a:latin typeface="Arial" charset="0"/>
                <a:cs typeface="Arial" charset="0"/>
              </a:endParaRPr>
            </a:p>
          </p:txBody>
        </p:sp>
        <p:sp>
          <p:nvSpPr>
            <p:cNvPr id="25" name="Oval 27"/>
            <p:cNvSpPr>
              <a:spLocks noChangeArrowheads="1"/>
            </p:cNvSpPr>
            <p:nvPr/>
          </p:nvSpPr>
          <p:spPr bwMode="gray">
            <a:xfrm>
              <a:off x="2296" y="2316"/>
              <a:ext cx="1305" cy="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en-US">
                <a:latin typeface="Arial" charset="0"/>
                <a:cs typeface="Arial" charset="0"/>
              </a:endParaRPr>
            </a:p>
          </p:txBody>
        </p:sp>
        <p:sp>
          <p:nvSpPr>
            <p:cNvPr id="26" name="Oval 28"/>
            <p:cNvSpPr>
              <a:spLocks noChangeArrowheads="1"/>
            </p:cNvSpPr>
            <p:nvPr/>
          </p:nvSpPr>
          <p:spPr bwMode="gray">
            <a:xfrm>
              <a:off x="2296" y="2316"/>
              <a:ext cx="1305" cy="4"/>
            </a:xfrm>
            <a:prstGeom prst="ellipse">
              <a:avLst/>
            </a:prstGeom>
            <a:gradFill rotWithShape="1">
              <a:gsLst>
                <a:gs pos="0">
                  <a:schemeClr val="hlink"/>
                </a:gs>
                <a:gs pos="100000">
                  <a:schemeClr val="hlink">
                    <a:gamma/>
                    <a:shade val="48627"/>
                    <a:invGamma/>
                  </a:schemeClr>
                </a:gs>
              </a:gsLst>
              <a:lin ang="2700000" scaled="1"/>
            </a:gradFill>
            <a:ln w="38100" algn="ctr">
              <a:noFill/>
              <a:round/>
              <a:headEnd/>
              <a:tailEnd/>
            </a:ln>
            <a:effectLst/>
          </p:spPr>
          <p:txBody>
            <a:bodyPr anchor="ctr">
              <a:spAutoFit/>
            </a:bodyPr>
            <a:lstStyle/>
            <a:p>
              <a:pPr eaLnBrk="1" hangingPunct="1">
                <a:defRPr/>
              </a:pPr>
              <a:endParaRPr lang="en-US">
                <a:latin typeface="Arial" charset="0"/>
                <a:cs typeface="Arial" charset="0"/>
              </a:endParaRPr>
            </a:p>
          </p:txBody>
        </p:sp>
        <p:sp>
          <p:nvSpPr>
            <p:cNvPr id="27" name="Oval 29"/>
            <p:cNvSpPr>
              <a:spLocks noChangeArrowheads="1"/>
            </p:cNvSpPr>
            <p:nvPr/>
          </p:nvSpPr>
          <p:spPr bwMode="gray">
            <a:xfrm>
              <a:off x="2363" y="2314"/>
              <a:ext cx="1168" cy="4"/>
            </a:xfrm>
            <a:prstGeom prst="ellipse">
              <a:avLst/>
            </a:prstGeom>
            <a:gradFill rotWithShape="1">
              <a:gsLst>
                <a:gs pos="0">
                  <a:schemeClr val="hlink">
                    <a:gamma/>
                    <a:shade val="46275"/>
                    <a:invGamma/>
                  </a:schemeClr>
                </a:gs>
                <a:gs pos="100000">
                  <a:schemeClr val="hlink"/>
                </a:gs>
              </a:gsLst>
              <a:lin ang="5400000" scaled="1"/>
            </a:gradFill>
            <a:ln w="38100" algn="ctr">
              <a:noFill/>
              <a:round/>
              <a:headEnd/>
              <a:tailEnd/>
            </a:ln>
            <a:effectLst/>
          </p:spPr>
          <p:txBody>
            <a:bodyPr anchor="ctr">
              <a:spAutoFit/>
            </a:bodyPr>
            <a:lstStyle/>
            <a:p>
              <a:pPr eaLnBrk="1" hangingPunct="1">
                <a:defRPr/>
              </a:pPr>
              <a:r>
                <a:rPr lang="en-US">
                  <a:latin typeface="Arial" charset="0"/>
                  <a:cs typeface="Arial" charset="0"/>
                </a:rPr>
                <a:t>C. Mác</a:t>
              </a:r>
            </a:p>
          </p:txBody>
        </p:sp>
      </p:grpSp>
      <p:sp>
        <p:nvSpPr>
          <p:cNvPr id="193542" name="Rectangle 34"/>
          <p:cNvSpPr>
            <a:spLocks noChangeArrowheads="1"/>
          </p:cNvSpPr>
          <p:nvPr/>
        </p:nvSpPr>
        <p:spPr bwMode="gray">
          <a:xfrm>
            <a:off x="5181600" y="3200401"/>
            <a:ext cx="8524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solidFill>
                  <a:schemeClr val="bg1"/>
                </a:solidFill>
                <a:latin typeface=".VnVogue" panose="020B7200000000000000" pitchFamily="34" charset="0"/>
                <a:cs typeface="Arial" panose="020B0604020202020204" pitchFamily="34" charset="0"/>
              </a:rPr>
              <a:t>K.Max</a:t>
            </a:r>
          </a:p>
        </p:txBody>
      </p:sp>
      <p:pic>
        <p:nvPicPr>
          <p:cNvPr id="193543" name="Picture 32" descr="Karl Marx.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600200"/>
            <a:ext cx="5486400" cy="3048000"/>
          </a:xfrm>
          <a:prstGeom prst="rect">
            <a:avLst/>
          </a:prstGeom>
          <a:noFill/>
          <a:ln w="2857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013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3"/>
          <p:cNvSpPr>
            <a:spLocks noGrp="1" noChangeArrowheads="1"/>
          </p:cNvSpPr>
          <p:nvPr>
            <p:ph idx="1"/>
          </p:nvPr>
        </p:nvSpPr>
        <p:spPr>
          <a:xfrm>
            <a:off x="1905000" y="914401"/>
            <a:ext cx="8229600" cy="4983163"/>
          </a:xfrm>
        </p:spPr>
        <p:txBody>
          <a:bodyPr/>
          <a:lstStyle/>
          <a:p>
            <a:pPr eaLnBrk="1" hangingPunct="1">
              <a:buFont typeface="Wingdings" panose="05000000000000000000" pitchFamily="2" charset="2"/>
              <a:buNone/>
            </a:pPr>
            <a:r>
              <a:rPr lang="en-US" altLang="en-US" smtClean="0">
                <a:solidFill>
                  <a:srgbClr val="FF0000"/>
                </a:solidFill>
                <a:latin typeface="Times New Roman" panose="02020603050405020304" pitchFamily="18" charset="0"/>
              </a:rPr>
              <a:t>Bản chất con người được hình thành trong các mối quan hệ xã hội</a:t>
            </a:r>
          </a:p>
        </p:txBody>
      </p:sp>
      <p:sp>
        <p:nvSpPr>
          <p:cNvPr id="195587" name="WordArt 4"/>
          <p:cNvSpPr>
            <a:spLocks noChangeArrowheads="1" noChangeShapeType="1" noTextEdit="1"/>
          </p:cNvSpPr>
          <p:nvPr/>
        </p:nvSpPr>
        <p:spPr bwMode="ltGray">
          <a:xfrm>
            <a:off x="2667000" y="76200"/>
            <a:ext cx="6934200" cy="609600"/>
          </a:xfrm>
          <a:prstGeom prst="rect">
            <a:avLst/>
          </a:prstGeom>
        </p:spPr>
        <p:txBody>
          <a:bodyPr wrap="none" fromWordArt="1">
            <a:prstTxWarp prst="textPlain">
              <a:avLst>
                <a:gd name="adj" fmla="val 50000"/>
              </a:avLst>
            </a:prstTxWarp>
          </a:bodyPr>
          <a:lstStyle/>
          <a:p>
            <a:pPr algn="ctr"/>
            <a:r>
              <a:rPr lang="vi-VN"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BẢN CHẤT CỦA CON NGƯỜI</a:t>
            </a:r>
            <a:endParaRPr lang="en-SG"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pic>
        <p:nvPicPr>
          <p:cNvPr id="79876" name="Picture 6" descr="https://encrypted-tbn2.gstatic.com/images?q=tbn:ANd9GcRnv-G130h_5n9M258g2YP4Bj3HG_uleiJuz7wo6Py9-5HfUK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057400"/>
            <a:ext cx="4876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8" descr="changtraimuontrothanhtarz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2057401"/>
            <a:ext cx="42862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09990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blinds(horizontal)">
                                      <p:cBhvr>
                                        <p:cTn id="7" dur="500"/>
                                        <p:tgtEl>
                                          <p:spTgt spid="79876"/>
                                        </p:tgtEl>
                                      </p:cBhvr>
                                    </p:animEffect>
                                  </p:childTnLst>
                                </p:cTn>
                              </p:par>
                              <p:par>
                                <p:cTn id="8" presetID="3" presetClass="entr" presetSubtype="10" fill="hold" nodeType="withEffect">
                                  <p:stCondLst>
                                    <p:cond delay="0"/>
                                  </p:stCondLst>
                                  <p:childTnLst>
                                    <p:set>
                                      <p:cBhvr>
                                        <p:cTn id="9" dur="1" fill="hold">
                                          <p:stCondLst>
                                            <p:cond delay="0"/>
                                          </p:stCondLst>
                                        </p:cTn>
                                        <p:tgtEl>
                                          <p:spTgt spid="79877"/>
                                        </p:tgtEl>
                                        <p:attrNameLst>
                                          <p:attrName>style.visibility</p:attrName>
                                        </p:attrNameLst>
                                      </p:cBhvr>
                                      <p:to>
                                        <p:strVal val="visible"/>
                                      </p:to>
                                    </p:set>
                                    <p:animEffect transition="in" filter="blinds(horizontal)">
                                      <p:cBhvr>
                                        <p:cTn id="10" dur="500"/>
                                        <p:tgtEl>
                                          <p:spTgt spid="798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3"/>
          <p:cNvSpPr>
            <a:spLocks noGrp="1" noChangeArrowheads="1"/>
          </p:cNvSpPr>
          <p:nvPr>
            <p:ph idx="1"/>
          </p:nvPr>
        </p:nvSpPr>
        <p:spPr>
          <a:xfrm>
            <a:off x="1752600" y="914400"/>
            <a:ext cx="8610600" cy="5638800"/>
          </a:xfrm>
        </p:spPr>
        <p:txBody>
          <a:bodyPr/>
          <a:lstStyle/>
          <a:p>
            <a:pPr eaLnBrk="1" hangingPunct="1">
              <a:buFont typeface="Wingdings" panose="05000000000000000000" pitchFamily="2" charset="2"/>
              <a:buNone/>
            </a:pPr>
            <a:r>
              <a:rPr lang="en-US" altLang="en-US" smtClean="0">
                <a:latin typeface="Times New Roman" panose="02020603050405020304" pitchFamily="18" charset="0"/>
              </a:rPr>
              <a:t>Sự phát triển của con người dựa trên phương diện xã hội của nó</a:t>
            </a:r>
          </a:p>
        </p:txBody>
      </p:sp>
      <p:sp>
        <p:nvSpPr>
          <p:cNvPr id="196611" name="WordArt 4"/>
          <p:cNvSpPr>
            <a:spLocks noChangeArrowheads="1" noChangeShapeType="1" noTextEdit="1"/>
          </p:cNvSpPr>
          <p:nvPr/>
        </p:nvSpPr>
        <p:spPr bwMode="ltGray">
          <a:xfrm>
            <a:off x="1981200" y="131764"/>
            <a:ext cx="8229600" cy="630237"/>
          </a:xfrm>
          <a:prstGeom prst="rect">
            <a:avLst/>
          </a:prstGeom>
        </p:spPr>
        <p:txBody>
          <a:bodyPr wrap="none" fromWordArt="1">
            <a:prstTxWarp prst="textPlain">
              <a:avLst>
                <a:gd name="adj" fmla="val 50000"/>
              </a:avLst>
            </a:prstTxWarp>
          </a:bodyPr>
          <a:lstStyle/>
          <a:p>
            <a:pPr algn="ctr"/>
            <a:r>
              <a:rPr lang="vi-VN" sz="3600" b="1"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BẢN CHẤT CỦA CON NGƯỜI</a:t>
            </a:r>
            <a:endParaRPr lang="en-SG" sz="3600" b="1"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sp>
        <p:nvSpPr>
          <p:cNvPr id="196612" name="WordArt 6"/>
          <p:cNvSpPr>
            <a:spLocks noChangeArrowheads="1" noChangeShapeType="1" noTextEdit="1"/>
          </p:cNvSpPr>
          <p:nvPr/>
        </p:nvSpPr>
        <p:spPr bwMode="auto">
          <a:xfrm>
            <a:off x="2819400" y="6097588"/>
            <a:ext cx="6769100" cy="760412"/>
          </a:xfrm>
          <a:prstGeom prst="rect">
            <a:avLst/>
          </a:prstGeom>
        </p:spPr>
        <p:txBody>
          <a:bodyPr wrap="none" fromWordArt="1">
            <a:prstTxWarp prst="textPlain">
              <a:avLst>
                <a:gd name="adj" fmla="val 50000"/>
              </a:avLst>
            </a:prstTxWarp>
          </a:bodyPr>
          <a:lstStyle/>
          <a:p>
            <a:pPr algn="ctr"/>
            <a:r>
              <a:rPr lang="vi-VN" sz="3600" kern="10">
                <a:ln w="9525">
                  <a:solidFill>
                    <a:schemeClr val="accent2"/>
                  </a:solidFill>
                  <a:round/>
                  <a:headEnd/>
                  <a:tailEnd/>
                </a:ln>
                <a:solidFill>
                  <a:srgbClr val="FF0000"/>
                </a:solidFill>
                <a:latin typeface="+mj-lt"/>
                <a:ea typeface="+mj-lt"/>
                <a:cs typeface="+mj-lt"/>
              </a:rPr>
              <a:t>Động vật đấu tranh sinh tồn để phát triển</a:t>
            </a:r>
          </a:p>
          <a:p>
            <a:pPr algn="ctr"/>
            <a:r>
              <a:rPr lang="vi-VN" sz="3600" kern="10">
                <a:ln w="9525">
                  <a:solidFill>
                    <a:schemeClr val="accent2"/>
                  </a:solidFill>
                  <a:round/>
                  <a:headEnd/>
                  <a:tailEnd/>
                </a:ln>
                <a:solidFill>
                  <a:srgbClr val="FF0000"/>
                </a:solidFill>
                <a:latin typeface="+mj-lt"/>
                <a:ea typeface="+mj-lt"/>
                <a:cs typeface="+mj-lt"/>
              </a:rPr>
              <a:t>còn con người phải thông qua cơ chế đấu tranh giai cấp </a:t>
            </a:r>
            <a:endParaRPr lang="en-SG" sz="3600" kern="10">
              <a:ln w="9525">
                <a:solidFill>
                  <a:schemeClr val="accent2"/>
                </a:solidFill>
                <a:round/>
                <a:headEnd/>
                <a:tailEnd/>
              </a:ln>
              <a:solidFill>
                <a:srgbClr val="FF0000"/>
              </a:solidFill>
              <a:latin typeface="+mj-lt"/>
              <a:ea typeface="+mj-lt"/>
              <a:cs typeface="+mj-lt"/>
            </a:endParaRPr>
          </a:p>
        </p:txBody>
      </p:sp>
      <p:grpSp>
        <p:nvGrpSpPr>
          <p:cNvPr id="196613" name="Group 7"/>
          <p:cNvGrpSpPr>
            <a:grpSpLocks/>
          </p:cNvGrpSpPr>
          <p:nvPr/>
        </p:nvGrpSpPr>
        <p:grpSpPr bwMode="auto">
          <a:xfrm>
            <a:off x="2362200" y="1905001"/>
            <a:ext cx="3455988" cy="4105275"/>
            <a:chOff x="567" y="890"/>
            <a:chExt cx="1859" cy="2312"/>
          </a:xfrm>
        </p:grpSpPr>
        <p:pic>
          <p:nvPicPr>
            <p:cNvPr id="196615" name="Picture 8" descr="Lenin-Trotzki_1920-05-20_auf_dem_Roten_Platz_(Original)"/>
            <p:cNvPicPr>
              <a:picLocks noChangeAspect="1" noChangeArrowheads="1"/>
            </p:cNvPicPr>
            <p:nvPr/>
          </p:nvPicPr>
          <p:blipFill>
            <a:blip r:embed="rId2">
              <a:lum contrast="60000"/>
              <a:extLst>
                <a:ext uri="{28A0092B-C50C-407E-A947-70E740481C1C}">
                  <a14:useLocalDpi xmlns:a14="http://schemas.microsoft.com/office/drawing/2010/main" val="0"/>
                </a:ext>
              </a:extLst>
            </a:blip>
            <a:srcRect/>
            <a:stretch>
              <a:fillRect/>
            </a:stretch>
          </p:blipFill>
          <p:spPr bwMode="auto">
            <a:xfrm>
              <a:off x="606" y="1779"/>
              <a:ext cx="1666" cy="115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96616" name="Picture 9" descr="06"/>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988" y="890"/>
              <a:ext cx="843" cy="77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96617" name="WordArt 10"/>
            <p:cNvSpPr>
              <a:spLocks noChangeArrowheads="1" noChangeShapeType="1" noTextEdit="1"/>
            </p:cNvSpPr>
            <p:nvPr/>
          </p:nvSpPr>
          <p:spPr bwMode="auto">
            <a:xfrm>
              <a:off x="567" y="3024"/>
              <a:ext cx="1859" cy="178"/>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FF0000"/>
                  </a:solidFill>
                  <a:latin typeface="Arial Đen"/>
                </a:rPr>
                <a:t>CÁCH MẠNG THÁNG MƯỜI NGA (1917)</a:t>
              </a:r>
            </a:p>
            <a:p>
              <a:pPr algn="ctr"/>
              <a:r>
                <a:rPr lang="vi-VN" sz="3600" kern="10">
                  <a:ln w="9525">
                    <a:solidFill>
                      <a:srgbClr val="FF0000"/>
                    </a:solidFill>
                    <a:round/>
                    <a:headEnd/>
                    <a:tailEnd/>
                  </a:ln>
                  <a:solidFill>
                    <a:srgbClr val="FF0000"/>
                  </a:solidFill>
                  <a:latin typeface="Arial Đen"/>
                </a:rPr>
                <a:t>VÀ CÁCH MẠNG THÁNG TÁM (1945)</a:t>
              </a:r>
              <a:endParaRPr lang="en-SG" sz="3600" kern="10">
                <a:ln w="9525">
                  <a:solidFill>
                    <a:srgbClr val="FF0000"/>
                  </a:solidFill>
                  <a:round/>
                  <a:headEnd/>
                  <a:tailEnd/>
                </a:ln>
                <a:solidFill>
                  <a:srgbClr val="FF0000"/>
                </a:solidFill>
                <a:latin typeface="Arial Đen"/>
              </a:endParaRPr>
            </a:p>
          </p:txBody>
        </p:sp>
      </p:grpSp>
      <p:pic>
        <p:nvPicPr>
          <p:cNvPr id="196614" name="Picture 12" descr="giai-phong-mien-nam-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828800"/>
            <a:ext cx="457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5194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5" descr="Giọt nước"/>
          <p:cNvSpPr>
            <a:spLocks noChangeArrowheads="1"/>
          </p:cNvSpPr>
          <p:nvPr/>
        </p:nvSpPr>
        <p:spPr bwMode="auto">
          <a:xfrm>
            <a:off x="1524000" y="990600"/>
            <a:ext cx="8991600" cy="865188"/>
          </a:xfrm>
          <a:prstGeom prst="rect">
            <a:avLst/>
          </a:prstGeom>
          <a:blipFill dpi="0" rotWithShape="1">
            <a:blip r:embed="rId2"/>
            <a:srcRect/>
            <a:tile tx="0" ty="0" sx="100000" sy="100000" flip="none" algn="tl"/>
          </a:blipFill>
          <a:ln w="76200" cmpd="tri">
            <a:solidFill>
              <a:srgbClr val="808080"/>
            </a:solidFill>
            <a:miter lim="800000"/>
            <a:headEnd/>
            <a:tailE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80000"/>
              </a:lnSpc>
              <a:buClr>
                <a:schemeClr val="accent2"/>
              </a:buClr>
              <a:buFont typeface="Wingdings" panose="05000000000000000000" pitchFamily="2" charset="2"/>
              <a:buNone/>
            </a:pPr>
            <a:r>
              <a:rPr lang="en-US" altLang="en-US" b="1">
                <a:solidFill>
                  <a:srgbClr val="FF0000"/>
                </a:solidFill>
                <a:latin typeface="Times New Roman" panose="02020603050405020304" pitchFamily="18" charset="0"/>
              </a:rPr>
              <a:t> </a:t>
            </a:r>
            <a:r>
              <a:rPr lang="en-US" altLang="en-US" b="1">
                <a:solidFill>
                  <a:srgbClr val="333399"/>
                </a:solidFill>
                <a:latin typeface="Times New Roman" panose="02020603050405020304" pitchFamily="18" charset="0"/>
              </a:rPr>
              <a:t>Hành vi hiện thực của con người so với động vật là ở “cái xã hội” của nó – tùy thuộc mỗi nền VH</a:t>
            </a:r>
            <a:endParaRPr lang="vi-VN" altLang="en-US" b="1">
              <a:solidFill>
                <a:srgbClr val="333399"/>
              </a:solidFill>
              <a:latin typeface="Times New Roman" panose="02020603050405020304" pitchFamily="18" charset="0"/>
            </a:endParaRPr>
          </a:p>
          <a:p>
            <a:pPr algn="ctr" eaLnBrk="1" hangingPunct="1">
              <a:lnSpc>
                <a:spcPct val="80000"/>
              </a:lnSpc>
              <a:buClr>
                <a:schemeClr val="accent2"/>
              </a:buClr>
              <a:buFont typeface="Wingdings" panose="05000000000000000000" pitchFamily="2" charset="2"/>
              <a:buNone/>
            </a:pPr>
            <a:endParaRPr lang="vi-VN" altLang="en-US" b="1">
              <a:solidFill>
                <a:srgbClr val="FF0000"/>
              </a:solidFill>
              <a:latin typeface="Times New Roman" panose="02020603050405020304" pitchFamily="18" charset="0"/>
            </a:endParaRPr>
          </a:p>
        </p:txBody>
      </p:sp>
      <p:sp>
        <p:nvSpPr>
          <p:cNvPr id="197635" name="WordArt 6"/>
          <p:cNvSpPr>
            <a:spLocks noChangeArrowheads="1" noChangeShapeType="1" noTextEdit="1"/>
          </p:cNvSpPr>
          <p:nvPr/>
        </p:nvSpPr>
        <p:spPr bwMode="ltGray">
          <a:xfrm>
            <a:off x="2667000" y="152400"/>
            <a:ext cx="6934200" cy="609600"/>
          </a:xfrm>
          <a:prstGeom prst="rect">
            <a:avLst/>
          </a:prstGeom>
        </p:spPr>
        <p:txBody>
          <a:bodyPr wrap="none" fromWordArt="1">
            <a:prstTxWarp prst="textPlain">
              <a:avLst>
                <a:gd name="adj" fmla="val 50000"/>
              </a:avLst>
            </a:prstTxWarp>
          </a:bodyPr>
          <a:lstStyle/>
          <a:p>
            <a:pPr algn="ctr"/>
            <a:r>
              <a:rPr lang="vi-VN"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BẢN CHẤT CỦA CON NGƯỜI</a:t>
            </a:r>
            <a:endParaRPr lang="en-SG"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pic>
        <p:nvPicPr>
          <p:cNvPr id="527367" name="Picture 7" descr="C04010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981200"/>
            <a:ext cx="3962400" cy="48768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27369" name="Picture 9" descr="ANd9GcR92xDdb5PdiW2dlXtau1jJOPN4ZqVNip2qRAGkXLz1Cgs_KfWJ"/>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981200"/>
            <a:ext cx="4800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421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7367"/>
                                        </p:tgtEl>
                                        <p:attrNameLst>
                                          <p:attrName>style.visibility</p:attrName>
                                        </p:attrNameLst>
                                      </p:cBhvr>
                                      <p:to>
                                        <p:strVal val="visible"/>
                                      </p:to>
                                    </p:set>
                                    <p:anim calcmode="lin" valueType="num">
                                      <p:cBhvr additive="base">
                                        <p:cTn id="7" dur="500" fill="hold"/>
                                        <p:tgtEl>
                                          <p:spTgt spid="527367"/>
                                        </p:tgtEl>
                                        <p:attrNameLst>
                                          <p:attrName>ppt_x</p:attrName>
                                        </p:attrNameLst>
                                      </p:cBhvr>
                                      <p:tavLst>
                                        <p:tav tm="0">
                                          <p:val>
                                            <p:strVal val="#ppt_x"/>
                                          </p:val>
                                        </p:tav>
                                        <p:tav tm="100000">
                                          <p:val>
                                            <p:strVal val="#ppt_x"/>
                                          </p:val>
                                        </p:tav>
                                      </p:tavLst>
                                    </p:anim>
                                    <p:anim calcmode="lin" valueType="num">
                                      <p:cBhvr additive="base">
                                        <p:cTn id="8" dur="500" fill="hold"/>
                                        <p:tgtEl>
                                          <p:spTgt spid="52736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7369"/>
                                        </p:tgtEl>
                                        <p:attrNameLst>
                                          <p:attrName>style.visibility</p:attrName>
                                        </p:attrNameLst>
                                      </p:cBhvr>
                                      <p:to>
                                        <p:strVal val="visible"/>
                                      </p:to>
                                    </p:set>
                                    <p:anim calcmode="lin" valueType="num">
                                      <p:cBhvr additive="base">
                                        <p:cTn id="13" dur="500" fill="hold"/>
                                        <p:tgtEl>
                                          <p:spTgt spid="527369"/>
                                        </p:tgtEl>
                                        <p:attrNameLst>
                                          <p:attrName>ppt_x</p:attrName>
                                        </p:attrNameLst>
                                      </p:cBhvr>
                                      <p:tavLst>
                                        <p:tav tm="0">
                                          <p:val>
                                            <p:strVal val="#ppt_x"/>
                                          </p:val>
                                        </p:tav>
                                        <p:tav tm="100000">
                                          <p:val>
                                            <p:strVal val="#ppt_x"/>
                                          </p:val>
                                        </p:tav>
                                      </p:tavLst>
                                    </p:anim>
                                    <p:anim calcmode="lin" valueType="num">
                                      <p:cBhvr additive="base">
                                        <p:cTn id="14" dur="500" fill="hold"/>
                                        <p:tgtEl>
                                          <p:spTgt spid="5273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4"/>
          <p:cNvSpPr>
            <a:spLocks noGrp="1" noChangeArrowheads="1"/>
          </p:cNvSpPr>
          <p:nvPr>
            <p:ph idx="1"/>
          </p:nvPr>
        </p:nvSpPr>
        <p:spPr>
          <a:xfrm>
            <a:off x="1905000" y="990600"/>
            <a:ext cx="8382000" cy="990600"/>
          </a:xfrm>
          <a:solidFill>
            <a:srgbClr val="FEFEFE"/>
          </a:solidFill>
          <a:ln w="76200" cmpd="tri">
            <a:solidFill>
              <a:schemeClr val="bg2"/>
            </a:solidFill>
            <a:miter lim="800000"/>
            <a:headEnd/>
            <a:tailEnd/>
          </a:ln>
        </p:spPr>
        <p:txBody>
          <a:bodyPr/>
          <a:lstStyle/>
          <a:p>
            <a:pPr eaLnBrk="1" hangingPunct="1">
              <a:lnSpc>
                <a:spcPct val="80000"/>
              </a:lnSpc>
              <a:buFont typeface="Wingdings" panose="05000000000000000000" pitchFamily="2" charset="2"/>
              <a:buNone/>
            </a:pPr>
            <a:r>
              <a:rPr lang="en-US" altLang="en-US" sz="2400">
                <a:solidFill>
                  <a:srgbClr val="FF0000"/>
                </a:solidFill>
                <a:latin typeface="Times New Roman" panose="02020603050405020304" pitchFamily="18" charset="0"/>
              </a:rPr>
              <a:t>     Giá trị cơ bản của con người cơ bản không phải trên phương diện cái sinh vật tự nhiên, mà là ở nhân cách xã hội của nó, được thực hiện qua nội dung của các nền giáo dục</a:t>
            </a:r>
            <a:endParaRPr lang="vi-VN" altLang="en-US" sz="2400">
              <a:solidFill>
                <a:srgbClr val="FF0000"/>
              </a:solidFill>
              <a:latin typeface="Times New Roman" panose="02020603050405020304" pitchFamily="18" charset="0"/>
            </a:endParaRPr>
          </a:p>
          <a:p>
            <a:pPr eaLnBrk="1" hangingPunct="1">
              <a:lnSpc>
                <a:spcPct val="80000"/>
              </a:lnSpc>
              <a:buFont typeface="Wingdings" panose="05000000000000000000" pitchFamily="2" charset="2"/>
              <a:buNone/>
            </a:pPr>
            <a:endParaRPr lang="vi-VN" altLang="en-US" sz="2400">
              <a:solidFill>
                <a:srgbClr val="FF0000"/>
              </a:solidFill>
            </a:endParaRPr>
          </a:p>
        </p:txBody>
      </p:sp>
      <p:sp>
        <p:nvSpPr>
          <p:cNvPr id="198659" name="WordArt 5"/>
          <p:cNvSpPr>
            <a:spLocks noChangeArrowheads="1" noChangeShapeType="1" noTextEdit="1"/>
          </p:cNvSpPr>
          <p:nvPr/>
        </p:nvSpPr>
        <p:spPr bwMode="ltGray">
          <a:xfrm>
            <a:off x="2667000" y="152400"/>
            <a:ext cx="6934200" cy="609600"/>
          </a:xfrm>
          <a:prstGeom prst="rect">
            <a:avLst/>
          </a:prstGeom>
        </p:spPr>
        <p:txBody>
          <a:bodyPr wrap="none" fromWordArt="1">
            <a:prstTxWarp prst="textPlain">
              <a:avLst>
                <a:gd name="adj" fmla="val 50000"/>
              </a:avLst>
            </a:prstTxWarp>
          </a:bodyPr>
          <a:lstStyle/>
          <a:p>
            <a:pPr algn="ctr"/>
            <a:r>
              <a:rPr lang="vi-VN"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BẢN CHẤT CỦA CON NGƯỜI</a:t>
            </a:r>
            <a:endParaRPr lang="en-SG"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pic>
        <p:nvPicPr>
          <p:cNvPr id="198660" name="Picture 7" descr="ANd9GcTQiAjNlEDPhs23do1mQ3OLPn6djeV0GefEX7uqyVkvs-AXFF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09801"/>
            <a:ext cx="3581400"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1" name="AutoShape 11" descr="9k="/>
          <p:cNvSpPr>
            <a:spLocks noChangeAspect="1" noChangeArrowheads="1"/>
          </p:cNvSpPr>
          <p:nvPr/>
        </p:nvSpPr>
        <p:spPr bwMode="auto">
          <a:xfrm>
            <a:off x="4891089" y="2481264"/>
            <a:ext cx="24098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98662" name="AutoShape 13" descr="9k="/>
          <p:cNvSpPr>
            <a:spLocks noChangeAspect="1" noChangeArrowheads="1"/>
          </p:cNvSpPr>
          <p:nvPr/>
        </p:nvSpPr>
        <p:spPr bwMode="auto">
          <a:xfrm>
            <a:off x="4891089" y="2481264"/>
            <a:ext cx="24098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98663" name="AutoShape 15" descr="9k="/>
          <p:cNvSpPr>
            <a:spLocks noChangeAspect="1" noChangeArrowheads="1"/>
          </p:cNvSpPr>
          <p:nvPr/>
        </p:nvSpPr>
        <p:spPr bwMode="auto">
          <a:xfrm>
            <a:off x="4891089" y="2481264"/>
            <a:ext cx="24098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98664" name="AutoShape 17" descr="9k="/>
          <p:cNvSpPr>
            <a:spLocks noChangeAspect="1" noChangeArrowheads="1"/>
          </p:cNvSpPr>
          <p:nvPr/>
        </p:nvSpPr>
        <p:spPr bwMode="auto">
          <a:xfrm>
            <a:off x="4891089" y="2481264"/>
            <a:ext cx="2409825"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pic>
        <p:nvPicPr>
          <p:cNvPr id="198665" name="Picture 19" descr="134f2_a76d74bc-11e2-4b34-bc3e-c69f92b5190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286000"/>
            <a:ext cx="48006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8666" name="Picture 21" descr="ANd9GcSGTeZXOW5MeU6g1l5wpYS6WinEUjCbU2pAwRjLnTaGd814NOO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4114800"/>
            <a:ext cx="35814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949020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3"/>
          <p:cNvSpPr>
            <a:spLocks noGrp="1" noChangeArrowheads="1"/>
          </p:cNvSpPr>
          <p:nvPr>
            <p:ph idx="1"/>
          </p:nvPr>
        </p:nvSpPr>
        <p:spPr>
          <a:xfrm>
            <a:off x="1981200" y="914401"/>
            <a:ext cx="8229600" cy="4525963"/>
          </a:xfrm>
        </p:spPr>
        <p:txBody>
          <a:bodyPr/>
          <a:lstStyle/>
          <a:p>
            <a:pPr eaLnBrk="1" hangingPunct="1">
              <a:buFont typeface="Wingdings" panose="05000000000000000000" pitchFamily="2" charset="2"/>
              <a:buNone/>
            </a:pPr>
            <a:r>
              <a:rPr lang="en-US" altLang="en-US" smtClean="0">
                <a:latin typeface="Times New Roman" panose="02020603050405020304" pitchFamily="18" charset="0"/>
              </a:rPr>
              <a:t>Thông qua các mối quan hệ xã hội bản chất con người mới được thể hiện</a:t>
            </a:r>
          </a:p>
        </p:txBody>
      </p:sp>
      <p:pic>
        <p:nvPicPr>
          <p:cNvPr id="199683" name="Picture 5" descr="ANd9GcRq3Z83xbPVVqYh0UT3zNaEGlStvRH3miJrmjKaaJZpNlgH455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133600"/>
            <a:ext cx="4648200" cy="45720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pic>
        <p:nvPicPr>
          <p:cNvPr id="199684" name="Picture 9" descr="ANd9GcQIcIBo_zKH6brE05bZXqL0QHKKYl6nlJbICgrE9LmpaqHfvW1mx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133600"/>
            <a:ext cx="3962400" cy="457200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sp>
        <p:nvSpPr>
          <p:cNvPr id="199685" name="WordArt 10"/>
          <p:cNvSpPr>
            <a:spLocks noChangeArrowheads="1" noChangeShapeType="1" noTextEdit="1"/>
          </p:cNvSpPr>
          <p:nvPr/>
        </p:nvSpPr>
        <p:spPr bwMode="ltGray">
          <a:xfrm>
            <a:off x="2667000" y="76200"/>
            <a:ext cx="6934200" cy="609600"/>
          </a:xfrm>
          <a:prstGeom prst="rect">
            <a:avLst/>
          </a:prstGeom>
        </p:spPr>
        <p:txBody>
          <a:bodyPr wrap="none" fromWordArt="1">
            <a:prstTxWarp prst="textPlain">
              <a:avLst>
                <a:gd name="adj" fmla="val 50000"/>
              </a:avLst>
            </a:prstTxWarp>
          </a:bodyPr>
          <a:lstStyle/>
          <a:p>
            <a:pPr algn="ctr"/>
            <a:r>
              <a:rPr lang="vi-VN"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BẢN CHẤT CỦA CON NGƯỜI</a:t>
            </a:r>
            <a:endParaRPr lang="en-SG"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spTree>
    <p:extLst>
      <p:ext uri="{BB962C8B-B14F-4D97-AF65-F5344CB8AC3E}">
        <p14:creationId xmlns:p14="http://schemas.microsoft.com/office/powerpoint/2010/main" val="410171993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3"/>
          <p:cNvSpPr>
            <a:spLocks noGrp="1" noChangeArrowheads="1"/>
          </p:cNvSpPr>
          <p:nvPr>
            <p:ph idx="1"/>
          </p:nvPr>
        </p:nvSpPr>
        <p:spPr>
          <a:xfrm>
            <a:off x="1524000" y="914400"/>
            <a:ext cx="8839200" cy="5715000"/>
          </a:xfrm>
        </p:spPr>
        <p:txBody>
          <a:bodyPr/>
          <a:lstStyle/>
          <a:p>
            <a:pPr eaLnBrk="1" hangingPunct="1">
              <a:buFont typeface="Wingdings" panose="05000000000000000000" pitchFamily="2" charset="2"/>
              <a:buNone/>
            </a:pPr>
            <a:r>
              <a:rPr lang="en-US" altLang="en-US" smtClean="0">
                <a:latin typeface="Times New Roman" panose="02020603050405020304" pitchFamily="18" charset="0"/>
              </a:rPr>
              <a:t>Quan hệ xã hội thay đổi bản chất con người cũng phải thay đổi theo </a:t>
            </a:r>
          </a:p>
        </p:txBody>
      </p:sp>
      <p:sp>
        <p:nvSpPr>
          <p:cNvPr id="200707" name="WordArt 4"/>
          <p:cNvSpPr>
            <a:spLocks noChangeArrowheads="1" noChangeShapeType="1" noTextEdit="1"/>
          </p:cNvSpPr>
          <p:nvPr/>
        </p:nvSpPr>
        <p:spPr bwMode="ltGray">
          <a:xfrm>
            <a:off x="2667000" y="76200"/>
            <a:ext cx="6934200" cy="609600"/>
          </a:xfrm>
          <a:prstGeom prst="rect">
            <a:avLst/>
          </a:prstGeom>
        </p:spPr>
        <p:txBody>
          <a:bodyPr wrap="none" fromWordArt="1">
            <a:prstTxWarp prst="textPlain">
              <a:avLst>
                <a:gd name="adj" fmla="val 50000"/>
              </a:avLst>
            </a:prstTxWarp>
          </a:bodyPr>
          <a:lstStyle/>
          <a:p>
            <a:pPr algn="ctr"/>
            <a:r>
              <a:rPr lang="vi-VN"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BẢN CHẤT CỦA CON NGƯỜI</a:t>
            </a:r>
            <a:endParaRPr lang="en-SG"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pic>
        <p:nvPicPr>
          <p:cNvPr id="523271" name="Picture 7" descr="NT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057400"/>
            <a:ext cx="3352800" cy="4495800"/>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523272" name="Picture 8" descr="NL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3962401"/>
            <a:ext cx="49530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3273" name="Picture 9" descr="spartacus trong khoi nghia no 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447800"/>
            <a:ext cx="4953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6366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3271"/>
                                        </p:tgtEl>
                                        <p:attrNameLst>
                                          <p:attrName>style.visibility</p:attrName>
                                        </p:attrNameLst>
                                      </p:cBhvr>
                                      <p:to>
                                        <p:strVal val="visible"/>
                                      </p:to>
                                    </p:set>
                                    <p:anim calcmode="lin" valueType="num">
                                      <p:cBhvr additive="base">
                                        <p:cTn id="7" dur="500" fill="hold"/>
                                        <p:tgtEl>
                                          <p:spTgt spid="523271"/>
                                        </p:tgtEl>
                                        <p:attrNameLst>
                                          <p:attrName>ppt_x</p:attrName>
                                        </p:attrNameLst>
                                      </p:cBhvr>
                                      <p:tavLst>
                                        <p:tav tm="0">
                                          <p:val>
                                            <p:strVal val="#ppt_x"/>
                                          </p:val>
                                        </p:tav>
                                        <p:tav tm="100000">
                                          <p:val>
                                            <p:strVal val="#ppt_x"/>
                                          </p:val>
                                        </p:tav>
                                      </p:tavLst>
                                    </p:anim>
                                    <p:anim calcmode="lin" valueType="num">
                                      <p:cBhvr additive="base">
                                        <p:cTn id="8" dur="500" fill="hold"/>
                                        <p:tgtEl>
                                          <p:spTgt spid="52327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3273"/>
                                        </p:tgtEl>
                                        <p:attrNameLst>
                                          <p:attrName>style.visibility</p:attrName>
                                        </p:attrNameLst>
                                      </p:cBhvr>
                                      <p:to>
                                        <p:strVal val="visible"/>
                                      </p:to>
                                    </p:set>
                                    <p:anim calcmode="lin" valueType="num">
                                      <p:cBhvr additive="base">
                                        <p:cTn id="13" dur="500" fill="hold"/>
                                        <p:tgtEl>
                                          <p:spTgt spid="523273"/>
                                        </p:tgtEl>
                                        <p:attrNameLst>
                                          <p:attrName>ppt_x</p:attrName>
                                        </p:attrNameLst>
                                      </p:cBhvr>
                                      <p:tavLst>
                                        <p:tav tm="0">
                                          <p:val>
                                            <p:strVal val="#ppt_x"/>
                                          </p:val>
                                        </p:tav>
                                        <p:tav tm="100000">
                                          <p:val>
                                            <p:strVal val="#ppt_x"/>
                                          </p:val>
                                        </p:tav>
                                      </p:tavLst>
                                    </p:anim>
                                    <p:anim calcmode="lin" valueType="num">
                                      <p:cBhvr additive="base">
                                        <p:cTn id="14" dur="500" fill="hold"/>
                                        <p:tgtEl>
                                          <p:spTgt spid="52327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23272"/>
                                        </p:tgtEl>
                                        <p:attrNameLst>
                                          <p:attrName>style.visibility</p:attrName>
                                        </p:attrNameLst>
                                      </p:cBhvr>
                                      <p:to>
                                        <p:strVal val="visible"/>
                                      </p:to>
                                    </p:set>
                                    <p:anim calcmode="lin" valueType="num">
                                      <p:cBhvr additive="base">
                                        <p:cTn id="17" dur="500" fill="hold"/>
                                        <p:tgtEl>
                                          <p:spTgt spid="523272"/>
                                        </p:tgtEl>
                                        <p:attrNameLst>
                                          <p:attrName>ppt_x</p:attrName>
                                        </p:attrNameLst>
                                      </p:cBhvr>
                                      <p:tavLst>
                                        <p:tav tm="0">
                                          <p:val>
                                            <p:strVal val="#ppt_x"/>
                                          </p:val>
                                        </p:tav>
                                        <p:tav tm="100000">
                                          <p:val>
                                            <p:strVal val="#ppt_x"/>
                                          </p:val>
                                        </p:tav>
                                      </p:tavLst>
                                    </p:anim>
                                    <p:anim calcmode="lin" valueType="num">
                                      <p:cBhvr additive="base">
                                        <p:cTn id="18" dur="500" fill="hold"/>
                                        <p:tgtEl>
                                          <p:spTgt spid="5232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0" name="Picture 4" descr="ANd9GcSEfa62IbDXzeSU_QxIUMh8AY7DdbY--aIMFsvBfsRT627Iv-8niQ"/>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105401" y="1066800"/>
            <a:ext cx="5267325" cy="2514600"/>
          </a:xfrm>
          <a:noFill/>
          <a:ln>
            <a:solidFill>
              <a:srgbClr val="EF55C3"/>
            </a:solidFill>
            <a:miter lim="800000"/>
            <a:headEnd/>
            <a:tailEnd/>
          </a:ln>
        </p:spPr>
      </p:pic>
      <p:pic>
        <p:nvPicPr>
          <p:cNvPr id="524293" name="Picture 5" descr="tai s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43000"/>
            <a:ext cx="3429000" cy="5562600"/>
          </a:xfrm>
          <a:prstGeom prst="rect">
            <a:avLst/>
          </a:prstGeom>
          <a:noFill/>
          <a:ln w="57150">
            <a:solidFill>
              <a:srgbClr val="969696"/>
            </a:solidFill>
            <a:miter lim="800000"/>
            <a:headEnd/>
            <a:tailEnd/>
          </a:ln>
          <a:extLst>
            <a:ext uri="{909E8E84-426E-40DD-AFC4-6F175D3DCCD1}">
              <a14:hiddenFill xmlns:a14="http://schemas.microsoft.com/office/drawing/2010/main">
                <a:solidFill>
                  <a:srgbClr val="FFFFFF"/>
                </a:solidFill>
              </a14:hiddenFill>
            </a:ext>
          </a:extLst>
        </p:spPr>
      </p:pic>
      <p:sp>
        <p:nvSpPr>
          <p:cNvPr id="201732" name="WordArt 6"/>
          <p:cNvSpPr>
            <a:spLocks noChangeArrowheads="1" noChangeShapeType="1" noTextEdit="1"/>
          </p:cNvSpPr>
          <p:nvPr/>
        </p:nvSpPr>
        <p:spPr bwMode="ltGray">
          <a:xfrm>
            <a:off x="1981200" y="131764"/>
            <a:ext cx="8229600" cy="630237"/>
          </a:xfrm>
          <a:prstGeom prst="rect">
            <a:avLst/>
          </a:prstGeom>
        </p:spPr>
        <p:txBody>
          <a:bodyPr wrap="none" fromWordArt="1">
            <a:prstTxWarp prst="textPlain">
              <a:avLst>
                <a:gd name="adj" fmla="val 50000"/>
              </a:avLst>
            </a:prstTxWarp>
          </a:bodyPr>
          <a:lstStyle/>
          <a:p>
            <a:pPr algn="ctr"/>
            <a:r>
              <a:rPr lang="vi-VN" sz="3600" b="1"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BẢN CHẤT CỦA CON NGƯỜI</a:t>
            </a:r>
            <a:endParaRPr lang="en-SG" sz="3600" b="1"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pic>
        <p:nvPicPr>
          <p:cNvPr id="201733" name="Picture 8" descr="ANd9GcQ0ZsFWk1GRfgBlTN6_aMD8AE3x6bUm3zIrlx83JX3TzbQlAcg0J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733800"/>
            <a:ext cx="5257800" cy="2971800"/>
          </a:xfrm>
          <a:prstGeom prst="rect">
            <a:avLst/>
          </a:prstGeom>
          <a:noFill/>
          <a:ln w="9525">
            <a:solidFill>
              <a:srgbClr val="EF55C3"/>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3992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524293"/>
                                        </p:tgtEl>
                                        <p:attrNameLst>
                                          <p:attrName>style.visibility</p:attrName>
                                        </p:attrNameLst>
                                      </p:cBhvr>
                                      <p:to>
                                        <p:strVal val="visible"/>
                                      </p:to>
                                    </p:set>
                                    <p:anim calcmode="lin" valueType="num">
                                      <p:cBhvr>
                                        <p:cTn id="7" dur="1000" fill="hold"/>
                                        <p:tgtEl>
                                          <p:spTgt spid="524293"/>
                                        </p:tgtEl>
                                        <p:attrNameLst>
                                          <p:attrName>ppt_x</p:attrName>
                                        </p:attrNameLst>
                                      </p:cBhvr>
                                      <p:tavLst>
                                        <p:tav tm="0">
                                          <p:val>
                                            <p:strVal val="#ppt_x-.2"/>
                                          </p:val>
                                        </p:tav>
                                        <p:tav tm="100000">
                                          <p:val>
                                            <p:strVal val="#ppt_x"/>
                                          </p:val>
                                        </p:tav>
                                      </p:tavLst>
                                    </p:anim>
                                    <p:anim calcmode="lin" valueType="num">
                                      <p:cBhvr>
                                        <p:cTn id="8" dur="1000" fill="hold"/>
                                        <p:tgtEl>
                                          <p:spTgt spid="524293"/>
                                        </p:tgtEl>
                                        <p:attrNameLst>
                                          <p:attrName>ppt_y</p:attrName>
                                        </p:attrNameLst>
                                      </p:cBhvr>
                                      <p:tavLst>
                                        <p:tav tm="0">
                                          <p:val>
                                            <p:strVal val="#ppt_y"/>
                                          </p:val>
                                        </p:tav>
                                        <p:tav tm="100000">
                                          <p:val>
                                            <p:strVal val="#ppt_y"/>
                                          </p:val>
                                        </p:tav>
                                      </p:tavLst>
                                    </p:anim>
                                    <p:animEffect transition="in" filter="wipe(right)" prLst="gradientSize: 0.1">
                                      <p:cBhvr>
                                        <p:cTn id="9" dur="1000"/>
                                        <p:tgtEl>
                                          <p:spTgt spid="524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ChangeArrowheads="1"/>
          </p:cNvSpPr>
          <p:nvPr/>
        </p:nvSpPr>
        <p:spPr bwMode="auto">
          <a:xfrm>
            <a:off x="1981201" y="5105401"/>
            <a:ext cx="8520113" cy="1484313"/>
          </a:xfrm>
          <a:prstGeom prst="rect">
            <a:avLst/>
          </a:prstGeom>
          <a:solidFill>
            <a:srgbClr val="FFFF00"/>
          </a:solidFill>
          <a:ln w="76200" cmpd="tri">
            <a:pattFill prst="solidDmnd">
              <a:fgClr>
                <a:srgbClr val="FF0000"/>
              </a:fgClr>
              <a:bgClr>
                <a:srgbClr val="FFFFFF"/>
              </a:bgClr>
            </a:pattFill>
            <a:miter lim="800000"/>
            <a:headEnd/>
            <a:tailEnd/>
          </a:ln>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0000"/>
              </a:lnSpc>
              <a:buClr>
                <a:schemeClr val="accent2"/>
              </a:buClr>
              <a:buFont typeface="Wingdings" panose="05000000000000000000" pitchFamily="2" charset="2"/>
              <a:buNone/>
            </a:pPr>
            <a:r>
              <a:rPr lang="en-US" altLang="en-US" sz="2000" b="1">
                <a:solidFill>
                  <a:srgbClr val="FF0000"/>
                </a:solidFill>
                <a:latin typeface="Times New Roman" panose="02020603050405020304" pitchFamily="18" charset="0"/>
              </a:rPr>
              <a:t>    </a:t>
            </a:r>
            <a:r>
              <a:rPr lang="en-US" altLang="en-US" b="1">
                <a:solidFill>
                  <a:schemeClr val="accent2"/>
                </a:solidFill>
                <a:latin typeface="Times New Roman" panose="02020603050405020304" pitchFamily="18" charset="0"/>
              </a:rPr>
              <a:t>Non sông ta, đất nước ta đã sinh ra Hồ Chủ tịch, và chính người đã làm rạng rỡ cho non sông, đất nước ta</a:t>
            </a:r>
            <a:endParaRPr lang="vi-VN" altLang="en-US" b="1">
              <a:solidFill>
                <a:schemeClr val="accent2"/>
              </a:solidFill>
              <a:latin typeface="Times New Roman" panose="02020603050405020304" pitchFamily="18" charset="0"/>
            </a:endParaRPr>
          </a:p>
          <a:p>
            <a:pPr eaLnBrk="1" hangingPunct="1">
              <a:lnSpc>
                <a:spcPct val="80000"/>
              </a:lnSpc>
              <a:buClr>
                <a:schemeClr val="accent2"/>
              </a:buClr>
              <a:buFont typeface="Wingdings" panose="05000000000000000000" pitchFamily="2" charset="2"/>
              <a:buNone/>
            </a:pPr>
            <a:endParaRPr lang="vi-VN" altLang="en-US" b="1">
              <a:solidFill>
                <a:srgbClr val="FF0000"/>
              </a:solidFill>
              <a:latin typeface="Times New Roman" panose="02020603050405020304" pitchFamily="18" charset="0"/>
            </a:endParaRPr>
          </a:p>
        </p:txBody>
      </p:sp>
      <p:sp>
        <p:nvSpPr>
          <p:cNvPr id="202755" name="AutoShape 5"/>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202756" name="AutoShape 6"/>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grpSp>
        <p:nvGrpSpPr>
          <p:cNvPr id="202757" name="Group 26"/>
          <p:cNvGrpSpPr>
            <a:grpSpLocks/>
          </p:cNvGrpSpPr>
          <p:nvPr/>
        </p:nvGrpSpPr>
        <p:grpSpPr bwMode="auto">
          <a:xfrm>
            <a:off x="8401051" y="1268414"/>
            <a:ext cx="1871663" cy="3671887"/>
            <a:chOff x="4251" y="1507"/>
            <a:chExt cx="1293" cy="2813"/>
          </a:xfrm>
        </p:grpSpPr>
        <p:pic>
          <p:nvPicPr>
            <p:cNvPr id="202763" name="Picture 17" descr="images284217_bach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 y="1507"/>
              <a:ext cx="1287"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2764" name="Group 25"/>
            <p:cNvGrpSpPr>
              <a:grpSpLocks/>
            </p:cNvGrpSpPr>
            <p:nvPr/>
          </p:nvGrpSpPr>
          <p:grpSpPr bwMode="auto">
            <a:xfrm>
              <a:off x="4251" y="2457"/>
              <a:ext cx="1269" cy="1863"/>
              <a:chOff x="4128" y="2457"/>
              <a:chExt cx="1269" cy="1863"/>
            </a:xfrm>
          </p:grpSpPr>
          <p:pic>
            <p:nvPicPr>
              <p:cNvPr id="202765" name="Picture 22" descr="72"/>
              <p:cNvPicPr>
                <a:picLocks noChangeAspect="1" noChangeArrowheads="1"/>
              </p:cNvPicPr>
              <p:nvPr/>
            </p:nvPicPr>
            <p:blipFill>
              <a:blip r:embed="rId3">
                <a:extLst>
                  <a:ext uri="{28A0092B-C50C-407E-A947-70E740481C1C}">
                    <a14:useLocalDpi xmlns:a14="http://schemas.microsoft.com/office/drawing/2010/main" val="0"/>
                  </a:ext>
                </a:extLst>
              </a:blip>
              <a:srcRect l="3189" t="9506" r="4082" b="4836"/>
              <a:stretch>
                <a:fillRect/>
              </a:stretch>
            </p:blipFill>
            <p:spPr bwMode="auto">
              <a:xfrm>
                <a:off x="4128" y="2457"/>
                <a:ext cx="1269"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66" name="Picture 19" descr="thnhi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3377"/>
                <a:ext cx="1262" cy="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02758" name="Group 24"/>
          <p:cNvGrpSpPr>
            <a:grpSpLocks/>
          </p:cNvGrpSpPr>
          <p:nvPr/>
        </p:nvGrpSpPr>
        <p:grpSpPr bwMode="auto">
          <a:xfrm>
            <a:off x="1847850" y="1066800"/>
            <a:ext cx="6408738" cy="3810000"/>
            <a:chOff x="0" y="2448"/>
            <a:chExt cx="4128" cy="1872"/>
          </a:xfrm>
        </p:grpSpPr>
        <p:pic>
          <p:nvPicPr>
            <p:cNvPr id="202760" name="Picture 18" descr="thnhi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3" y="2448"/>
              <a:ext cx="1276"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61" name="Picture 20" descr="61"/>
            <p:cNvPicPr>
              <a:picLocks noChangeAspect="1" noChangeArrowheads="1"/>
            </p:cNvPicPr>
            <p:nvPr/>
          </p:nvPicPr>
          <p:blipFill>
            <a:blip r:embed="rId6">
              <a:extLst>
                <a:ext uri="{28A0092B-C50C-407E-A947-70E740481C1C}">
                  <a14:useLocalDpi xmlns:a14="http://schemas.microsoft.com/office/drawing/2010/main" val="0"/>
                </a:ext>
              </a:extLst>
            </a:blip>
            <a:srcRect t="1363"/>
            <a:stretch>
              <a:fillRect/>
            </a:stretch>
          </p:blipFill>
          <p:spPr bwMode="auto">
            <a:xfrm>
              <a:off x="2733" y="2457"/>
              <a:ext cx="1395" cy="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62" name="Picture 21" descr="71"/>
            <p:cNvPicPr>
              <a:picLocks noChangeAspect="1" noChangeArrowheads="1"/>
            </p:cNvPicPr>
            <p:nvPr/>
          </p:nvPicPr>
          <p:blipFill>
            <a:blip r:embed="rId7">
              <a:extLst>
                <a:ext uri="{28A0092B-C50C-407E-A947-70E740481C1C}">
                  <a14:useLocalDpi xmlns:a14="http://schemas.microsoft.com/office/drawing/2010/main" val="0"/>
                </a:ext>
              </a:extLst>
            </a:blip>
            <a:srcRect l="6725" r="44914" b="3462"/>
            <a:stretch>
              <a:fillRect/>
            </a:stretch>
          </p:blipFill>
          <p:spPr bwMode="auto">
            <a:xfrm>
              <a:off x="0" y="2448"/>
              <a:ext cx="1460"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2759" name="WordArt 17"/>
          <p:cNvSpPr>
            <a:spLocks noChangeArrowheads="1" noChangeShapeType="1" noTextEdit="1"/>
          </p:cNvSpPr>
          <p:nvPr/>
        </p:nvSpPr>
        <p:spPr bwMode="ltGray">
          <a:xfrm>
            <a:off x="1981200" y="0"/>
            <a:ext cx="8229600" cy="630238"/>
          </a:xfrm>
          <a:prstGeom prst="rect">
            <a:avLst/>
          </a:prstGeom>
        </p:spPr>
        <p:txBody>
          <a:bodyPr wrap="none" fromWordArt="1">
            <a:prstTxWarp prst="textPlain">
              <a:avLst>
                <a:gd name="adj" fmla="val 50000"/>
              </a:avLst>
            </a:prstTxWarp>
          </a:bodyPr>
          <a:lstStyle/>
          <a:p>
            <a:pPr algn="ctr"/>
            <a:r>
              <a:rPr lang="vi-VN"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BẢN CHẤT CỦA CON NGƯỜI</a:t>
            </a:r>
            <a:endParaRPr lang="en-SG"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spTree>
    <p:extLst>
      <p:ext uri="{BB962C8B-B14F-4D97-AF65-F5344CB8AC3E}">
        <p14:creationId xmlns:p14="http://schemas.microsoft.com/office/powerpoint/2010/main" val="2909422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afterEffect">
                                  <p:stCondLst>
                                    <p:cond delay="0"/>
                                  </p:stCondLst>
                                  <p:childTnLst>
                                    <p:set>
                                      <p:cBhvr>
                                        <p:cTn id="6" dur="1" fill="hold">
                                          <p:stCondLst>
                                            <p:cond delay="0"/>
                                          </p:stCondLst>
                                        </p:cTn>
                                        <p:tgtEl>
                                          <p:spTgt spid="530434"/>
                                        </p:tgtEl>
                                        <p:attrNameLst>
                                          <p:attrName>style.visibility</p:attrName>
                                        </p:attrNameLst>
                                      </p:cBhvr>
                                      <p:to>
                                        <p:strVal val="visible"/>
                                      </p:to>
                                    </p:set>
                                    <p:anim calcmode="lin" valueType="num">
                                      <p:cBhvr>
                                        <p:cTn id="7" dur="1000" fill="hold"/>
                                        <p:tgtEl>
                                          <p:spTgt spid="530434"/>
                                        </p:tgtEl>
                                        <p:attrNameLst>
                                          <p:attrName>ppt_x</p:attrName>
                                        </p:attrNameLst>
                                      </p:cBhvr>
                                      <p:tavLst>
                                        <p:tav tm="0">
                                          <p:val>
                                            <p:strVal val="#ppt_x-.2"/>
                                          </p:val>
                                        </p:tav>
                                        <p:tav tm="100000">
                                          <p:val>
                                            <p:strVal val="#ppt_x"/>
                                          </p:val>
                                        </p:tav>
                                      </p:tavLst>
                                    </p:anim>
                                    <p:anim calcmode="lin" valueType="num">
                                      <p:cBhvr>
                                        <p:cTn id="8" dur="1000" fill="hold"/>
                                        <p:tgtEl>
                                          <p:spTgt spid="530434"/>
                                        </p:tgtEl>
                                        <p:attrNameLst>
                                          <p:attrName>ppt_y</p:attrName>
                                        </p:attrNameLst>
                                      </p:cBhvr>
                                      <p:tavLst>
                                        <p:tav tm="0">
                                          <p:val>
                                            <p:strVal val="#ppt_y"/>
                                          </p:val>
                                        </p:tav>
                                        <p:tav tm="100000">
                                          <p:val>
                                            <p:strVal val="#ppt_y"/>
                                          </p:val>
                                        </p:tav>
                                      </p:tavLst>
                                    </p:anim>
                                    <p:animEffect transition="in" filter="wipe(right)" prLst="gradientSize: 0.1">
                                      <p:cBhvr>
                                        <p:cTn id="9" dur="1000"/>
                                        <p:tgtEl>
                                          <p:spTgt spid="5304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43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63500"/>
            <a:ext cx="9131300" cy="698500"/>
          </a:xfrm>
          <a:prstGeom prst="roundRect">
            <a:avLst>
              <a:gd name="adj" fmla="val 0"/>
            </a:avLst>
          </a:prstGeom>
          <a:solidFill>
            <a:srgbClr val="002060"/>
          </a:solidFill>
          <a:ln w="3175">
            <a:solidFill>
              <a:srgbClr val="FFFF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800" b="1" dirty="0">
                <a:solidFill>
                  <a:srgbClr val="FFFF00"/>
                </a:solidFill>
                <a:effectLst>
                  <a:outerShdw blurRad="38100" dist="38100" dir="2700000" algn="tl">
                    <a:srgbClr val="000000">
                      <a:alpha val="43137"/>
                    </a:srgbClr>
                  </a:outerShdw>
                </a:effectLst>
                <a:latin typeface="Arial" pitchFamily="34" charset="0"/>
                <a:cs typeface="Arial" pitchFamily="34" charset="0"/>
              </a:rPr>
              <a:t>V. </a:t>
            </a:r>
            <a:r>
              <a:rPr lang="vi-VN" sz="2800" b="1" dirty="0">
                <a:solidFill>
                  <a:srgbClr val="FFFF00"/>
                </a:solidFill>
                <a:cs typeface="Arial" pitchFamily="34" charset="0"/>
              </a:rPr>
              <a:t>TRIẾT HỌC VỀ CON NGƯỜI</a:t>
            </a:r>
            <a:endParaRPr lang="en-US" sz="2800" b="1" dirty="0">
              <a:solidFill>
                <a:srgbClr val="FFFF00"/>
              </a:solidFill>
              <a:latin typeface="Arial" pitchFamily="34" charset="0"/>
              <a:cs typeface="Arial" pitchFamily="34" charset="0"/>
            </a:endParaRPr>
          </a:p>
        </p:txBody>
      </p:sp>
      <p:sp>
        <p:nvSpPr>
          <p:cNvPr id="8" name="Rounded Rectangle 7"/>
          <p:cNvSpPr/>
          <p:nvPr/>
        </p:nvSpPr>
        <p:spPr>
          <a:xfrm>
            <a:off x="2057400" y="2971800"/>
            <a:ext cx="2362200" cy="25908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black"/>
              </a:solidFill>
            </a:endParaRPr>
          </a:p>
        </p:txBody>
      </p:sp>
      <p:sp>
        <p:nvSpPr>
          <p:cNvPr id="9" name="TextBox 8"/>
          <p:cNvSpPr txBox="1">
            <a:spLocks noChangeArrowheads="1"/>
          </p:cNvSpPr>
          <p:nvPr/>
        </p:nvSpPr>
        <p:spPr bwMode="auto">
          <a:xfrm>
            <a:off x="2133600" y="3276600"/>
            <a:ext cx="2190750" cy="1938338"/>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000" b="1" dirty="0" err="1">
                <a:solidFill>
                  <a:srgbClr val="000000"/>
                </a:solidFill>
              </a:rPr>
              <a:t>Thực</a:t>
            </a:r>
            <a:r>
              <a:rPr lang="en-US" sz="2000" b="1" dirty="0">
                <a:solidFill>
                  <a:srgbClr val="000000"/>
                </a:solidFill>
              </a:rPr>
              <a:t> </a:t>
            </a:r>
            <a:r>
              <a:rPr lang="en-US" sz="2000" b="1" dirty="0" err="1">
                <a:solidFill>
                  <a:srgbClr val="000000"/>
                </a:solidFill>
              </a:rPr>
              <a:t>chất</a:t>
            </a:r>
            <a:r>
              <a:rPr lang="en-US" sz="2000" b="1" dirty="0">
                <a:solidFill>
                  <a:srgbClr val="000000"/>
                </a:solidFill>
              </a:rPr>
              <a:t> </a:t>
            </a:r>
            <a:r>
              <a:rPr lang="en-US" sz="2000" b="1" dirty="0" err="1">
                <a:solidFill>
                  <a:srgbClr val="000000"/>
                </a:solidFill>
              </a:rPr>
              <a:t>của</a:t>
            </a:r>
            <a:r>
              <a:rPr lang="en-US" sz="2000" b="1" dirty="0">
                <a:solidFill>
                  <a:srgbClr val="000000"/>
                </a:solidFill>
              </a:rPr>
              <a:t> </a:t>
            </a:r>
            <a:r>
              <a:rPr lang="en-US" sz="2000" b="1" dirty="0" err="1">
                <a:solidFill>
                  <a:srgbClr val="000000"/>
                </a:solidFill>
              </a:rPr>
              <a:t>hiện</a:t>
            </a:r>
            <a:r>
              <a:rPr lang="en-US" sz="2000" b="1" dirty="0">
                <a:solidFill>
                  <a:srgbClr val="000000"/>
                </a:solidFill>
              </a:rPr>
              <a:t> </a:t>
            </a:r>
            <a:r>
              <a:rPr lang="en-US" sz="2000" b="1" dirty="0" err="1">
                <a:solidFill>
                  <a:srgbClr val="000000"/>
                </a:solidFill>
              </a:rPr>
              <a:t>tượng</a:t>
            </a:r>
            <a:r>
              <a:rPr lang="en-US" sz="2000" b="1" dirty="0">
                <a:solidFill>
                  <a:srgbClr val="000000"/>
                </a:solidFill>
              </a:rPr>
              <a:t> </a:t>
            </a:r>
            <a:r>
              <a:rPr lang="en-US" sz="2000" b="1" dirty="0" err="1">
                <a:solidFill>
                  <a:srgbClr val="000000"/>
                </a:solidFill>
              </a:rPr>
              <a:t>tha</a:t>
            </a:r>
            <a:r>
              <a:rPr lang="en-US" sz="2000" b="1" dirty="0">
                <a:solidFill>
                  <a:srgbClr val="000000"/>
                </a:solidFill>
              </a:rPr>
              <a:t> </a:t>
            </a:r>
            <a:r>
              <a:rPr lang="en-US" sz="2000" b="1" dirty="0" err="1">
                <a:solidFill>
                  <a:srgbClr val="000000"/>
                </a:solidFill>
              </a:rPr>
              <a:t>hóa</a:t>
            </a:r>
            <a:r>
              <a:rPr lang="en-US" sz="2000" b="1" dirty="0">
                <a:solidFill>
                  <a:srgbClr val="000000"/>
                </a:solidFill>
              </a:rPr>
              <a:t> con </a:t>
            </a:r>
            <a:r>
              <a:rPr lang="en-US" sz="2000" b="1" dirty="0" err="1">
                <a:solidFill>
                  <a:srgbClr val="000000"/>
                </a:solidFill>
              </a:rPr>
              <a:t>người</a:t>
            </a:r>
            <a:r>
              <a:rPr lang="en-US" sz="2000" b="1" dirty="0">
                <a:solidFill>
                  <a:srgbClr val="000000"/>
                </a:solidFill>
              </a:rPr>
              <a:t> </a:t>
            </a:r>
            <a:r>
              <a:rPr lang="en-US" sz="2000" b="1" dirty="0" err="1">
                <a:solidFill>
                  <a:srgbClr val="000000"/>
                </a:solidFill>
              </a:rPr>
              <a:t>là</a:t>
            </a:r>
            <a:r>
              <a:rPr lang="en-US" sz="2000" b="1" dirty="0">
                <a:solidFill>
                  <a:srgbClr val="000000"/>
                </a:solidFill>
              </a:rPr>
              <a:t> </a:t>
            </a:r>
            <a:r>
              <a:rPr lang="en-US" sz="2000" b="1" dirty="0" err="1">
                <a:solidFill>
                  <a:srgbClr val="000000"/>
                </a:solidFill>
              </a:rPr>
              <a:t>lao</a:t>
            </a:r>
            <a:r>
              <a:rPr lang="en-US" sz="2000" b="1" dirty="0">
                <a:solidFill>
                  <a:srgbClr val="000000"/>
                </a:solidFill>
              </a:rPr>
              <a:t> </a:t>
            </a:r>
            <a:r>
              <a:rPr lang="en-US" sz="2000" b="1" dirty="0" err="1">
                <a:solidFill>
                  <a:srgbClr val="000000"/>
                </a:solidFill>
              </a:rPr>
              <a:t>động</a:t>
            </a:r>
            <a:r>
              <a:rPr lang="en-US" sz="2000" b="1" dirty="0">
                <a:solidFill>
                  <a:srgbClr val="000000"/>
                </a:solidFill>
              </a:rPr>
              <a:t> </a:t>
            </a:r>
            <a:r>
              <a:rPr lang="en-US" sz="2000" b="1" dirty="0" err="1">
                <a:solidFill>
                  <a:srgbClr val="000000"/>
                </a:solidFill>
              </a:rPr>
              <a:t>của</a:t>
            </a:r>
            <a:r>
              <a:rPr lang="en-US" sz="2000" b="1" dirty="0">
                <a:solidFill>
                  <a:srgbClr val="000000"/>
                </a:solidFill>
              </a:rPr>
              <a:t> con </a:t>
            </a:r>
            <a:r>
              <a:rPr lang="en-US" sz="2000" b="1" dirty="0" err="1">
                <a:solidFill>
                  <a:srgbClr val="000000"/>
                </a:solidFill>
              </a:rPr>
              <a:t>người</a:t>
            </a:r>
            <a:r>
              <a:rPr lang="en-US" sz="2000" b="1" dirty="0">
                <a:solidFill>
                  <a:srgbClr val="000000"/>
                </a:solidFill>
              </a:rPr>
              <a:t> </a:t>
            </a:r>
            <a:r>
              <a:rPr lang="en-US" sz="2000" b="1" dirty="0" err="1">
                <a:solidFill>
                  <a:srgbClr val="000000"/>
                </a:solidFill>
              </a:rPr>
              <a:t>bị</a:t>
            </a:r>
            <a:r>
              <a:rPr lang="en-US" sz="2000" b="1" dirty="0">
                <a:solidFill>
                  <a:srgbClr val="000000"/>
                </a:solidFill>
              </a:rPr>
              <a:t> </a:t>
            </a:r>
            <a:r>
              <a:rPr lang="en-US" sz="2000" b="1" dirty="0" err="1">
                <a:solidFill>
                  <a:srgbClr val="000000"/>
                </a:solidFill>
              </a:rPr>
              <a:t>tha</a:t>
            </a:r>
            <a:r>
              <a:rPr lang="en-US" sz="2000" b="1" dirty="0">
                <a:solidFill>
                  <a:srgbClr val="000000"/>
                </a:solidFill>
              </a:rPr>
              <a:t> </a:t>
            </a:r>
            <a:r>
              <a:rPr lang="en-US" sz="2000" b="1" dirty="0" err="1">
                <a:solidFill>
                  <a:srgbClr val="000000"/>
                </a:solidFill>
              </a:rPr>
              <a:t>hóa</a:t>
            </a:r>
            <a:endParaRPr lang="en-US" sz="2000" b="1" dirty="0">
              <a:solidFill>
                <a:srgbClr val="000000"/>
              </a:solidFill>
            </a:endParaRPr>
          </a:p>
        </p:txBody>
      </p:sp>
      <p:sp>
        <p:nvSpPr>
          <p:cNvPr id="16" name="Hexagon 15"/>
          <p:cNvSpPr/>
          <p:nvPr/>
        </p:nvSpPr>
        <p:spPr>
          <a:xfrm>
            <a:off x="2735118" y="1066800"/>
            <a:ext cx="6553200" cy="8382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a:solidFill>
                  <a:srgbClr val="0000EA"/>
                </a:solidFill>
                <a:latin typeface="Arial" pitchFamily="34" charset="0"/>
                <a:cs typeface="Arial" pitchFamily="34" charset="0"/>
              </a:rPr>
              <a:t>2.2. </a:t>
            </a:r>
            <a:r>
              <a:rPr lang="en-US" sz="2400" b="1" dirty="0" err="1">
                <a:solidFill>
                  <a:srgbClr val="0000EA"/>
                </a:solidFill>
                <a:latin typeface="Arial" pitchFamily="34" charset="0"/>
                <a:cs typeface="Arial" pitchFamily="34" charset="0"/>
              </a:rPr>
              <a:t>Hiện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tượng</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tha</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hóa</a:t>
            </a:r>
            <a:r>
              <a:rPr lang="en-US" sz="2400" b="1" dirty="0">
                <a:solidFill>
                  <a:srgbClr val="0000EA"/>
                </a:solidFill>
                <a:latin typeface="Arial" pitchFamily="34" charset="0"/>
                <a:cs typeface="Arial" pitchFamily="34" charset="0"/>
              </a:rPr>
              <a:t> con </a:t>
            </a:r>
            <a:r>
              <a:rPr lang="en-US" sz="2400" b="1" dirty="0" err="1">
                <a:solidFill>
                  <a:srgbClr val="0000EA"/>
                </a:solidFill>
                <a:latin typeface="Arial" pitchFamily="34" charset="0"/>
                <a:cs typeface="Arial" pitchFamily="34" charset="0"/>
              </a:rPr>
              <a:t>người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và</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vấn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đề</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giải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phóng</a:t>
            </a:r>
            <a:r>
              <a:rPr lang="en-US" sz="2400" b="1" dirty="0">
                <a:solidFill>
                  <a:srgbClr val="0000EA"/>
                </a:solidFill>
                <a:latin typeface="Arial" pitchFamily="34" charset="0"/>
                <a:cs typeface="Arial" pitchFamily="34" charset="0"/>
              </a:rPr>
              <a:t> con </a:t>
            </a:r>
            <a:r>
              <a:rPr lang="en-US" sz="2400" b="1" dirty="0" err="1">
                <a:solidFill>
                  <a:srgbClr val="0000EA"/>
                </a:solidFill>
                <a:latin typeface="Arial" pitchFamily="34" charset="0"/>
                <a:cs typeface="Arial" pitchFamily="34" charset="0"/>
              </a:rPr>
              <a:t>người</a:t>
            </a:r>
            <a:endParaRPr lang="en-US" sz="2400" b="1" dirty="0">
              <a:solidFill>
                <a:srgbClr val="0000EA"/>
              </a:solidFill>
              <a:latin typeface="Arial" pitchFamily="34" charset="0"/>
              <a:cs typeface="Arial" pitchFamily="34" charset="0"/>
            </a:endParaRPr>
          </a:p>
        </p:txBody>
      </p:sp>
      <p:sp>
        <p:nvSpPr>
          <p:cNvPr id="17" name="Rounded Rectangle 16"/>
          <p:cNvSpPr/>
          <p:nvPr/>
        </p:nvSpPr>
        <p:spPr>
          <a:xfrm>
            <a:off x="5029200" y="3022600"/>
            <a:ext cx="2362200" cy="25908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black"/>
              </a:solidFill>
            </a:endParaRPr>
          </a:p>
        </p:txBody>
      </p:sp>
      <p:sp>
        <p:nvSpPr>
          <p:cNvPr id="18" name="TextBox 17"/>
          <p:cNvSpPr txBox="1">
            <a:spLocks noChangeArrowheads="1"/>
          </p:cNvSpPr>
          <p:nvPr/>
        </p:nvSpPr>
        <p:spPr bwMode="auto">
          <a:xfrm>
            <a:off x="5105400" y="3327400"/>
            <a:ext cx="2190750" cy="1938338"/>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000" b="1" i="1" dirty="0" err="1">
                <a:solidFill>
                  <a:srgbClr val="000000"/>
                </a:solidFill>
              </a:rPr>
              <a:t>Vĩnh</a:t>
            </a:r>
            <a:r>
              <a:rPr lang="en-US" sz="2000" b="1" i="1" dirty="0">
                <a:solidFill>
                  <a:srgbClr val="000000"/>
                </a:solidFill>
              </a:rPr>
              <a:t> </a:t>
            </a:r>
            <a:r>
              <a:rPr lang="en-US" sz="2000" b="1" i="1" dirty="0" err="1">
                <a:solidFill>
                  <a:srgbClr val="000000"/>
                </a:solidFill>
              </a:rPr>
              <a:t>viễn</a:t>
            </a:r>
            <a:r>
              <a:rPr lang="en-US" sz="2000" b="1" i="1" dirty="0">
                <a:solidFill>
                  <a:srgbClr val="000000"/>
                </a:solidFill>
              </a:rPr>
              <a:t> </a:t>
            </a:r>
            <a:r>
              <a:rPr lang="en-US" sz="2000" b="1" i="1" dirty="0" err="1">
                <a:solidFill>
                  <a:srgbClr val="000000"/>
                </a:solidFill>
              </a:rPr>
              <a:t>giải</a:t>
            </a:r>
            <a:r>
              <a:rPr lang="en-US" sz="2000" b="1" i="1" dirty="0">
                <a:solidFill>
                  <a:srgbClr val="000000"/>
                </a:solidFill>
              </a:rPr>
              <a:t> </a:t>
            </a:r>
            <a:r>
              <a:rPr lang="en-US" sz="2000" b="1" i="1" dirty="0" err="1">
                <a:solidFill>
                  <a:srgbClr val="000000"/>
                </a:solidFill>
              </a:rPr>
              <a:t>phóng</a:t>
            </a:r>
            <a:r>
              <a:rPr lang="en-US" sz="2000" b="1" i="1" dirty="0">
                <a:solidFill>
                  <a:srgbClr val="000000"/>
                </a:solidFill>
              </a:rPr>
              <a:t> </a:t>
            </a:r>
            <a:r>
              <a:rPr lang="en-US" sz="2000" b="1" i="1" dirty="0" err="1">
                <a:solidFill>
                  <a:srgbClr val="000000"/>
                </a:solidFill>
              </a:rPr>
              <a:t>toàn</a:t>
            </a:r>
            <a:r>
              <a:rPr lang="en-US" sz="2000" b="1" i="1" dirty="0">
                <a:solidFill>
                  <a:srgbClr val="000000"/>
                </a:solidFill>
              </a:rPr>
              <a:t> </a:t>
            </a:r>
            <a:r>
              <a:rPr lang="en-US" sz="2000" b="1" i="1" dirty="0" err="1">
                <a:solidFill>
                  <a:srgbClr val="000000"/>
                </a:solidFill>
              </a:rPr>
              <a:t>thể</a:t>
            </a:r>
            <a:r>
              <a:rPr lang="en-US" sz="2000" b="1" i="1" dirty="0">
                <a:solidFill>
                  <a:srgbClr val="000000"/>
                </a:solidFill>
              </a:rPr>
              <a:t> </a:t>
            </a:r>
            <a:r>
              <a:rPr lang="en-US" sz="2000" b="1" i="1" dirty="0" err="1">
                <a:solidFill>
                  <a:srgbClr val="000000"/>
                </a:solidFill>
              </a:rPr>
              <a:t>xã</a:t>
            </a:r>
            <a:r>
              <a:rPr lang="en-US" sz="2000" b="1" i="1" dirty="0">
                <a:solidFill>
                  <a:srgbClr val="000000"/>
                </a:solidFill>
              </a:rPr>
              <a:t> </a:t>
            </a:r>
            <a:r>
              <a:rPr lang="en-US" sz="2000" b="1" i="1" dirty="0" err="1">
                <a:solidFill>
                  <a:srgbClr val="000000"/>
                </a:solidFill>
              </a:rPr>
              <a:t>hội</a:t>
            </a:r>
            <a:r>
              <a:rPr lang="en-US" sz="2000" b="1" i="1" dirty="0">
                <a:solidFill>
                  <a:srgbClr val="000000"/>
                </a:solidFill>
              </a:rPr>
              <a:t> </a:t>
            </a:r>
            <a:r>
              <a:rPr lang="en-US" sz="2000" b="1" i="1" dirty="0" err="1">
                <a:solidFill>
                  <a:srgbClr val="000000"/>
                </a:solidFill>
              </a:rPr>
              <a:t>khỏi</a:t>
            </a:r>
            <a:r>
              <a:rPr lang="en-US" sz="2000" b="1" i="1" dirty="0">
                <a:solidFill>
                  <a:srgbClr val="000000"/>
                </a:solidFill>
              </a:rPr>
              <a:t> </a:t>
            </a:r>
            <a:r>
              <a:rPr lang="en-US" sz="2000" b="1" i="1" dirty="0" err="1">
                <a:solidFill>
                  <a:srgbClr val="000000"/>
                </a:solidFill>
              </a:rPr>
              <a:t>ách</a:t>
            </a:r>
            <a:r>
              <a:rPr lang="en-US" sz="2000" b="1" i="1" dirty="0">
                <a:solidFill>
                  <a:srgbClr val="000000"/>
                </a:solidFill>
              </a:rPr>
              <a:t> </a:t>
            </a:r>
            <a:r>
              <a:rPr lang="en-US" sz="2000" b="1" i="1" dirty="0" err="1">
                <a:solidFill>
                  <a:srgbClr val="000000"/>
                </a:solidFill>
              </a:rPr>
              <a:t>bóc</a:t>
            </a:r>
            <a:r>
              <a:rPr lang="en-US" sz="2000" b="1" i="1" dirty="0">
                <a:solidFill>
                  <a:srgbClr val="000000"/>
                </a:solidFill>
              </a:rPr>
              <a:t> </a:t>
            </a:r>
            <a:r>
              <a:rPr lang="en-US" sz="2000" b="1" i="1" dirty="0" err="1">
                <a:solidFill>
                  <a:srgbClr val="000000"/>
                </a:solidFill>
              </a:rPr>
              <a:t>lột</a:t>
            </a:r>
            <a:r>
              <a:rPr lang="en-US" sz="2000" b="1" i="1" dirty="0">
                <a:solidFill>
                  <a:srgbClr val="000000"/>
                </a:solidFill>
              </a:rPr>
              <a:t>, </a:t>
            </a:r>
            <a:r>
              <a:rPr lang="en-US" sz="2000" b="1" i="1" dirty="0" err="1">
                <a:solidFill>
                  <a:srgbClr val="000000"/>
                </a:solidFill>
              </a:rPr>
              <a:t>ách</a:t>
            </a:r>
            <a:r>
              <a:rPr lang="en-US" sz="2000" b="1" i="1" dirty="0">
                <a:solidFill>
                  <a:srgbClr val="000000"/>
                </a:solidFill>
              </a:rPr>
              <a:t> </a:t>
            </a:r>
            <a:r>
              <a:rPr lang="en-US" sz="2000" b="1" i="1" dirty="0" err="1">
                <a:solidFill>
                  <a:srgbClr val="000000"/>
                </a:solidFill>
              </a:rPr>
              <a:t>áp</a:t>
            </a:r>
            <a:r>
              <a:rPr lang="en-US" sz="2000" b="1" i="1" dirty="0">
                <a:solidFill>
                  <a:srgbClr val="000000"/>
                </a:solidFill>
              </a:rPr>
              <a:t> </a:t>
            </a:r>
            <a:r>
              <a:rPr lang="en-US" sz="2000" b="1" i="1" dirty="0" err="1">
                <a:solidFill>
                  <a:srgbClr val="000000"/>
                </a:solidFill>
              </a:rPr>
              <a:t>bức</a:t>
            </a:r>
            <a:r>
              <a:rPr lang="en-US" sz="2000" b="1" i="1" dirty="0">
                <a:solidFill>
                  <a:srgbClr val="000000"/>
                </a:solidFill>
              </a:rPr>
              <a:t> </a:t>
            </a:r>
            <a:r>
              <a:rPr lang="en-US" sz="2000" b="1" i="1" dirty="0" err="1">
                <a:solidFill>
                  <a:srgbClr val="000000"/>
                </a:solidFill>
              </a:rPr>
              <a:t>l</a:t>
            </a:r>
            <a:r>
              <a:rPr lang="en-US" sz="2000" b="1" dirty="0" err="1">
                <a:solidFill>
                  <a:srgbClr val="000000"/>
                </a:solidFill>
              </a:rPr>
              <a:t>à</a:t>
            </a:r>
            <a:r>
              <a:rPr lang="en-US" sz="2000" b="1" dirty="0">
                <a:solidFill>
                  <a:srgbClr val="000000"/>
                </a:solidFill>
              </a:rPr>
              <a:t> </a:t>
            </a:r>
            <a:r>
              <a:rPr lang="en-US" sz="2000" b="1" dirty="0" err="1">
                <a:solidFill>
                  <a:srgbClr val="000000"/>
                </a:solidFill>
              </a:rPr>
              <a:t>tư</a:t>
            </a:r>
            <a:r>
              <a:rPr lang="en-US" sz="2000" b="1" dirty="0">
                <a:solidFill>
                  <a:srgbClr val="000000"/>
                </a:solidFill>
              </a:rPr>
              <a:t> </a:t>
            </a:r>
            <a:r>
              <a:rPr lang="en-US" sz="2000" b="1" dirty="0" err="1">
                <a:solidFill>
                  <a:srgbClr val="000000"/>
                </a:solidFill>
              </a:rPr>
              <a:t>tưởng</a:t>
            </a:r>
            <a:r>
              <a:rPr lang="en-US" sz="2000" b="1" dirty="0">
                <a:solidFill>
                  <a:srgbClr val="000000"/>
                </a:solidFill>
              </a:rPr>
              <a:t> </a:t>
            </a:r>
            <a:r>
              <a:rPr lang="en-US" sz="2000" b="1" dirty="0" err="1">
                <a:solidFill>
                  <a:srgbClr val="000000"/>
                </a:solidFill>
              </a:rPr>
              <a:t>căn</a:t>
            </a:r>
            <a:r>
              <a:rPr lang="en-US" sz="2000" b="1" dirty="0">
                <a:solidFill>
                  <a:srgbClr val="000000"/>
                </a:solidFill>
              </a:rPr>
              <a:t> </a:t>
            </a:r>
            <a:r>
              <a:rPr lang="en-US" sz="2000" b="1" dirty="0" err="1">
                <a:solidFill>
                  <a:srgbClr val="000000"/>
                </a:solidFill>
              </a:rPr>
              <a:t>bản</a:t>
            </a:r>
            <a:r>
              <a:rPr lang="en-US" sz="2000" b="1" dirty="0">
                <a:solidFill>
                  <a:srgbClr val="000000"/>
                </a:solidFill>
              </a:rPr>
              <a:t>, </a:t>
            </a:r>
            <a:r>
              <a:rPr lang="en-US" sz="2000" b="1" dirty="0" err="1">
                <a:solidFill>
                  <a:srgbClr val="000000"/>
                </a:solidFill>
              </a:rPr>
              <a:t>cốt</a:t>
            </a:r>
            <a:r>
              <a:rPr lang="en-US" sz="2000" b="1" dirty="0">
                <a:solidFill>
                  <a:srgbClr val="000000"/>
                </a:solidFill>
              </a:rPr>
              <a:t> </a:t>
            </a:r>
            <a:r>
              <a:rPr lang="en-US" sz="2000" b="1" dirty="0" err="1">
                <a:solidFill>
                  <a:srgbClr val="000000"/>
                </a:solidFill>
              </a:rPr>
              <a:t>lõi</a:t>
            </a:r>
            <a:endParaRPr lang="en-US" sz="2000" b="1" dirty="0">
              <a:solidFill>
                <a:srgbClr val="000000"/>
              </a:solidFill>
            </a:endParaRPr>
          </a:p>
        </p:txBody>
      </p:sp>
      <p:sp>
        <p:nvSpPr>
          <p:cNvPr id="19" name="Rounded Rectangle 18"/>
          <p:cNvSpPr/>
          <p:nvPr/>
        </p:nvSpPr>
        <p:spPr>
          <a:xfrm>
            <a:off x="8001000" y="2971800"/>
            <a:ext cx="2362200" cy="25908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black"/>
              </a:solidFill>
            </a:endParaRPr>
          </a:p>
        </p:txBody>
      </p:sp>
      <p:sp>
        <p:nvSpPr>
          <p:cNvPr id="20" name="TextBox 19"/>
          <p:cNvSpPr txBox="1">
            <a:spLocks noChangeArrowheads="1"/>
          </p:cNvSpPr>
          <p:nvPr/>
        </p:nvSpPr>
        <p:spPr bwMode="auto">
          <a:xfrm>
            <a:off x="8001000" y="3352800"/>
            <a:ext cx="2343150" cy="1938338"/>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000" b="1" i="1">
                <a:solidFill>
                  <a:srgbClr val="000000"/>
                </a:solidFill>
              </a:rPr>
              <a:t>Sự phát triển tự do của mỗi người là điều kiện cho sự phát triển tự do của tất cả mọi người</a:t>
            </a:r>
            <a:endParaRPr lang="en-US" sz="2000" b="1">
              <a:solidFill>
                <a:srgbClr val="000000"/>
              </a:solidFill>
            </a:endParaRPr>
          </a:p>
        </p:txBody>
      </p:sp>
    </p:spTree>
    <p:extLst>
      <p:ext uri="{BB962C8B-B14F-4D97-AF65-F5344CB8AC3E}">
        <p14:creationId xmlns:p14="http://schemas.microsoft.com/office/powerpoint/2010/main" val="1338752531"/>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1000" fill="hold"/>
                                        <p:tgtEl>
                                          <p:spTgt spid="18"/>
                                        </p:tgtEl>
                                        <p:attrNameLst>
                                          <p:attrName>ppt_w</p:attrName>
                                        </p:attrNameLst>
                                      </p:cBhvr>
                                      <p:tavLst>
                                        <p:tav tm="0">
                                          <p:val>
                                            <p:strVal val="#ppt_w*0.70"/>
                                          </p:val>
                                        </p:tav>
                                        <p:tav tm="100000">
                                          <p:val>
                                            <p:strVal val="#ppt_w"/>
                                          </p:val>
                                        </p:tav>
                                      </p:tavLst>
                                    </p:anim>
                                    <p:anim calcmode="lin" valueType="num">
                                      <p:cBhvr>
                                        <p:cTn id="21" dur="1000" fill="hold"/>
                                        <p:tgtEl>
                                          <p:spTgt spid="18"/>
                                        </p:tgtEl>
                                        <p:attrNameLst>
                                          <p:attrName>ppt_h</p:attrName>
                                        </p:attrNameLst>
                                      </p:cBhvr>
                                      <p:tavLst>
                                        <p:tav tm="0">
                                          <p:val>
                                            <p:strVal val="#ppt_h"/>
                                          </p:val>
                                        </p:tav>
                                        <p:tav tm="100000">
                                          <p:val>
                                            <p:strVal val="#ppt_h"/>
                                          </p:val>
                                        </p:tav>
                                      </p:tavLst>
                                    </p:anim>
                                    <p:animEffect transition="in" filter="fade">
                                      <p:cBhvr>
                                        <p:cTn id="22" dur="1000"/>
                                        <p:tgtEl>
                                          <p:spTgt spid="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blinds(horizontal)">
                                      <p:cBhvr>
                                        <p:cTn id="27" dur="500"/>
                                        <p:tgtEl>
                                          <p:spTgt spid="1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6" grpId="0" animBg="1"/>
      <p:bldP spid="18"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813594" y="838200"/>
            <a:ext cx="3124200" cy="44958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3150 h 21600"/>
              <a:gd name="T14" fmla="*/ 18098 w 21600"/>
              <a:gd name="T15" fmla="*/ 18450 h 21600"/>
            </a:gdLst>
            <a:ahLst/>
            <a:cxnLst>
              <a:cxn ang="T8">
                <a:pos x="T0" y="T1"/>
              </a:cxn>
              <a:cxn ang="T9">
                <a:pos x="T2" y="T3"/>
              </a:cxn>
              <a:cxn ang="T10">
                <a:pos x="T4" y="T5"/>
              </a:cxn>
              <a:cxn ang="T11">
                <a:pos x="T6" y="T7"/>
              </a:cxn>
            </a:cxnLst>
            <a:rect l="T12" t="T13" r="T14" b="T15"/>
            <a:pathLst>
              <a:path w="21600" h="21600">
                <a:moveTo>
                  <a:pt x="16656" y="0"/>
                </a:moveTo>
                <a:lnTo>
                  <a:pt x="16656" y="3150"/>
                </a:lnTo>
                <a:lnTo>
                  <a:pt x="3375" y="3150"/>
                </a:lnTo>
                <a:lnTo>
                  <a:pt x="3375" y="18450"/>
                </a:lnTo>
                <a:lnTo>
                  <a:pt x="16656" y="18450"/>
                </a:lnTo>
                <a:lnTo>
                  <a:pt x="16656" y="21600"/>
                </a:lnTo>
                <a:lnTo>
                  <a:pt x="21600" y="10800"/>
                </a:lnTo>
                <a:lnTo>
                  <a:pt x="16656" y="0"/>
                </a:lnTo>
                <a:close/>
              </a:path>
              <a:path w="21600" h="21600">
                <a:moveTo>
                  <a:pt x="1350" y="3150"/>
                </a:moveTo>
                <a:lnTo>
                  <a:pt x="1350" y="18450"/>
                </a:lnTo>
                <a:lnTo>
                  <a:pt x="2700" y="18450"/>
                </a:lnTo>
                <a:lnTo>
                  <a:pt x="2700" y="3150"/>
                </a:lnTo>
                <a:lnTo>
                  <a:pt x="1350" y="3150"/>
                </a:lnTo>
                <a:close/>
              </a:path>
              <a:path w="21600" h="21600">
                <a:moveTo>
                  <a:pt x="0" y="3150"/>
                </a:moveTo>
                <a:lnTo>
                  <a:pt x="0" y="18450"/>
                </a:lnTo>
                <a:lnTo>
                  <a:pt x="675" y="18450"/>
                </a:lnTo>
                <a:lnTo>
                  <a:pt x="675" y="3150"/>
                </a:lnTo>
                <a:lnTo>
                  <a:pt x="0" y="3150"/>
                </a:lnTo>
                <a:close/>
              </a:path>
            </a:pathLst>
          </a:custGeom>
          <a:blipFill>
            <a:blip r:embed="rId2"/>
            <a:tile tx="0" ty="0" sx="100000" sy="100000" flip="none" algn="tl"/>
          </a:blipFill>
          <a:ln w="9525">
            <a:solidFill>
              <a:schemeClr val="tx1"/>
            </a:solidFill>
            <a:miter lim="800000"/>
            <a:headEnd/>
            <a:tailEnd/>
          </a:ln>
        </p:spPr>
        <p:txBody>
          <a:bodyPr anchor="ctr"/>
          <a:lstStyle/>
          <a:p>
            <a:pPr>
              <a:spcBef>
                <a:spcPct val="30000"/>
              </a:spcBef>
              <a:spcAft>
                <a:spcPct val="10000"/>
              </a:spcAft>
              <a:defRPr/>
            </a:pPr>
            <a:endParaRPr lang="en-US" sz="3200" i="1" dirty="0">
              <a:ln w="0"/>
              <a:effectLst>
                <a:outerShdw blurRad="38100" dist="19050" dir="2700000" algn="tl" rotWithShape="0">
                  <a:schemeClr val="dk1">
                    <a:alpha val="40000"/>
                  </a:schemeClr>
                </a:outerShdw>
              </a:effectLst>
              <a:latin typeface=".VnArialH" pitchFamily="34" charset="0"/>
            </a:endParaRPr>
          </a:p>
          <a:p>
            <a:pPr>
              <a:spcBef>
                <a:spcPct val="30000"/>
              </a:spcBef>
              <a:spcAft>
                <a:spcPct val="10000"/>
              </a:spcAft>
              <a:defRPr/>
            </a:pPr>
            <a:r>
              <a:rPr lang="en-US" sz="3200" dirty="0" err="1">
                <a:ln w="0"/>
                <a:effectLst>
                  <a:outerShdw blurRad="38100" dist="19050" dir="2700000" algn="tl" rotWithShape="0">
                    <a:schemeClr val="dk1">
                      <a:alpha val="40000"/>
                    </a:schemeClr>
                  </a:outerShdw>
                </a:effectLst>
                <a:latin typeface=".VnArialH" pitchFamily="34" charset="0"/>
              </a:rPr>
              <a:t>PhƯ¬nG</a:t>
            </a:r>
            <a:r>
              <a:rPr lang="en-US" sz="3200" dirty="0">
                <a:ln w="0"/>
                <a:effectLst>
                  <a:outerShdw blurRad="38100" dist="19050" dir="2700000" algn="tl" rotWithShape="0">
                    <a:schemeClr val="dk1">
                      <a:alpha val="40000"/>
                    </a:schemeClr>
                  </a:outerShdw>
                </a:effectLst>
                <a:latin typeface=".VnArialH" pitchFamily="34" charset="0"/>
              </a:rPr>
              <a:t> </a:t>
            </a:r>
            <a:r>
              <a:rPr lang="en-US" sz="3200" dirty="0" err="1">
                <a:ln w="0"/>
                <a:effectLst>
                  <a:outerShdw blurRad="38100" dist="19050" dir="2700000" algn="tl" rotWithShape="0">
                    <a:schemeClr val="dk1">
                      <a:alpha val="40000"/>
                    </a:schemeClr>
                  </a:outerShdw>
                </a:effectLst>
                <a:latin typeface=".VnArialH" pitchFamily="34" charset="0"/>
              </a:rPr>
              <a:t>thøc</a:t>
            </a:r>
            <a:r>
              <a:rPr lang="en-US" sz="3200" dirty="0">
                <a:ln w="0"/>
                <a:effectLst>
                  <a:outerShdw blurRad="38100" dist="19050" dir="2700000" algn="tl" rotWithShape="0">
                    <a:schemeClr val="dk1">
                      <a:alpha val="40000"/>
                    </a:schemeClr>
                  </a:outerShdw>
                </a:effectLst>
                <a:latin typeface=".VnArialH" pitchFamily="34" charset="0"/>
              </a:rPr>
              <a:t> </a:t>
            </a:r>
            <a:r>
              <a:rPr lang="en-US" sz="3200" dirty="0" err="1">
                <a:ln w="0"/>
                <a:effectLst>
                  <a:outerShdw blurRad="38100" dist="19050" dir="2700000" algn="tl" rotWithShape="0">
                    <a:schemeClr val="dk1">
                      <a:alpha val="40000"/>
                    </a:schemeClr>
                  </a:outerShdw>
                </a:effectLst>
                <a:latin typeface=".VnArialH" pitchFamily="34" charset="0"/>
              </a:rPr>
              <a:t>s¶n</a:t>
            </a:r>
            <a:r>
              <a:rPr lang="en-US" sz="3200" dirty="0">
                <a:ln w="0"/>
                <a:effectLst>
                  <a:outerShdw blurRad="38100" dist="19050" dir="2700000" algn="tl" rotWithShape="0">
                    <a:schemeClr val="dk1">
                      <a:alpha val="40000"/>
                    </a:schemeClr>
                  </a:outerShdw>
                </a:effectLst>
                <a:latin typeface=".VnArialH" pitchFamily="34" charset="0"/>
              </a:rPr>
              <a:t> </a:t>
            </a:r>
            <a:r>
              <a:rPr lang="en-US" sz="3200" dirty="0" err="1">
                <a:ln w="0"/>
                <a:effectLst>
                  <a:outerShdw blurRad="38100" dist="19050" dir="2700000" algn="tl" rotWithShape="0">
                    <a:schemeClr val="dk1">
                      <a:alpha val="40000"/>
                    </a:schemeClr>
                  </a:outerShdw>
                </a:effectLst>
                <a:latin typeface=".VnArialH" pitchFamily="34" charset="0"/>
              </a:rPr>
              <a:t>xuÊt</a:t>
            </a:r>
            <a:endParaRPr lang="en-US" sz="3200" dirty="0">
              <a:ln w="0"/>
              <a:effectLst>
                <a:outerShdw blurRad="38100" dist="19050" dir="2700000" algn="tl" rotWithShape="0">
                  <a:schemeClr val="dk1">
                    <a:alpha val="40000"/>
                  </a:schemeClr>
                </a:outerShdw>
              </a:effectLst>
              <a:latin typeface=".VnArialH" pitchFamily="34" charset="0"/>
            </a:endParaRPr>
          </a:p>
          <a:p>
            <a:pPr>
              <a:spcBef>
                <a:spcPct val="30000"/>
              </a:spcBef>
              <a:spcAft>
                <a:spcPct val="10000"/>
              </a:spcAft>
              <a:defRPr/>
            </a:pPr>
            <a:endParaRPr lang="en-US" sz="3200" dirty="0">
              <a:ln w="0"/>
              <a:effectLst>
                <a:outerShdw blurRad="38100" dist="19050" dir="2700000" algn="tl" rotWithShape="0">
                  <a:schemeClr val="dk1">
                    <a:alpha val="40000"/>
                  </a:schemeClr>
                </a:outerShdw>
              </a:effectLst>
              <a:latin typeface=".VnArialH" pitchFamily="34" charset="0"/>
            </a:endParaRPr>
          </a:p>
        </p:txBody>
      </p:sp>
      <p:sp>
        <p:nvSpPr>
          <p:cNvPr id="176131" name="AutoShape 3"/>
          <p:cNvSpPr>
            <a:spLocks noChangeArrowheads="1"/>
          </p:cNvSpPr>
          <p:nvPr/>
        </p:nvSpPr>
        <p:spPr bwMode="auto">
          <a:xfrm>
            <a:off x="3657600" y="228600"/>
            <a:ext cx="6629400" cy="762000"/>
          </a:xfrm>
          <a:prstGeom prst="roundRect">
            <a:avLst>
              <a:gd name="adj" fmla="val 16667"/>
            </a:avLst>
          </a:prstGeom>
          <a:blipFill>
            <a:blip r:embed="rId3"/>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2800">
                <a:ln w="0"/>
                <a:effectLst>
                  <a:outerShdw blurRad="38100" dist="19050" dir="2700000" algn="tl" rotWithShape="0">
                    <a:schemeClr val="dk1">
                      <a:alpha val="40000"/>
                    </a:schemeClr>
                  </a:outerShdw>
                </a:effectLst>
                <a:latin typeface="Times New Roman" pitchFamily="18" charset="0"/>
              </a:rPr>
              <a:t>LỰC L</a:t>
            </a:r>
            <a:r>
              <a:rPr lang="vi-VN" sz="2800">
                <a:ln w="0"/>
                <a:effectLst>
                  <a:outerShdw blurRad="38100" dist="19050" dir="2700000" algn="tl" rotWithShape="0">
                    <a:schemeClr val="dk1">
                      <a:alpha val="40000"/>
                    </a:schemeClr>
                  </a:outerShdw>
                </a:effectLst>
                <a:latin typeface="Times New Roman" pitchFamily="18" charset="0"/>
              </a:rPr>
              <a:t>Ư</a:t>
            </a:r>
            <a:r>
              <a:rPr lang="en-US" sz="2800">
                <a:ln w="0"/>
                <a:effectLst>
                  <a:outerShdw blurRad="38100" dist="19050" dir="2700000" algn="tl" rotWithShape="0">
                    <a:schemeClr val="dk1">
                      <a:alpha val="40000"/>
                    </a:schemeClr>
                  </a:outerShdw>
                </a:effectLst>
                <a:latin typeface="Times New Roman" pitchFamily="18" charset="0"/>
              </a:rPr>
              <a:t>ỢNG SẢN XUẤT</a:t>
            </a:r>
            <a:endParaRPr lang="vi-VN" sz="2800">
              <a:ln w="0"/>
              <a:effectLst>
                <a:outerShdw blurRad="38100" dist="19050" dir="2700000" algn="tl" rotWithShape="0">
                  <a:schemeClr val="dk1">
                    <a:alpha val="40000"/>
                  </a:schemeClr>
                </a:outerShdw>
              </a:effectLst>
              <a:latin typeface="Times New Roman" pitchFamily="18" charset="0"/>
            </a:endParaRPr>
          </a:p>
        </p:txBody>
      </p:sp>
      <p:sp>
        <p:nvSpPr>
          <p:cNvPr id="176132" name="AutoShape 4"/>
          <p:cNvSpPr>
            <a:spLocks noChangeArrowheads="1"/>
          </p:cNvSpPr>
          <p:nvPr/>
        </p:nvSpPr>
        <p:spPr bwMode="auto">
          <a:xfrm>
            <a:off x="3810000" y="4627416"/>
            <a:ext cx="6324600" cy="762000"/>
          </a:xfrm>
          <a:prstGeom prst="roundRect">
            <a:avLst>
              <a:gd name="adj" fmla="val 16667"/>
            </a:avLst>
          </a:prstGeom>
          <a:blipFill>
            <a:blip r:embed="rId4"/>
            <a:tile tx="0" ty="0" sx="100000" sy="100000" flip="none" algn="tl"/>
          </a:blipFill>
          <a:ln w="9525">
            <a:solidFill>
              <a:schemeClr val="tx1"/>
            </a:solidFill>
            <a:round/>
            <a:headEnd/>
            <a:tailEnd/>
          </a:ln>
        </p:spPr>
        <p:txBody>
          <a:bodyPr wrap="none" anchor="ctr"/>
          <a:lstStyle/>
          <a:p>
            <a:pPr algn="ctr">
              <a:defRPr/>
            </a:pPr>
            <a:r>
              <a:rPr lang="en-US" sz="2800">
                <a:ln w="0"/>
                <a:effectLst>
                  <a:outerShdw blurRad="38100" dist="19050" dir="2700000" algn="tl" rotWithShape="0">
                    <a:schemeClr val="dk1">
                      <a:alpha val="40000"/>
                    </a:schemeClr>
                  </a:outerShdw>
                </a:effectLst>
                <a:latin typeface="Times New Roman" pitchFamily="18" charset="0"/>
              </a:rPr>
              <a:t>QUAN HỆ SẢN XUẤT</a:t>
            </a:r>
            <a:endParaRPr lang="vi-VN" sz="2800">
              <a:ln w="0"/>
              <a:effectLst>
                <a:outerShdw blurRad="38100" dist="19050" dir="2700000" algn="tl" rotWithShape="0">
                  <a:schemeClr val="dk1">
                    <a:alpha val="40000"/>
                  </a:schemeClr>
                </a:outerShdw>
              </a:effectLst>
              <a:latin typeface="Times New Roman" pitchFamily="18" charset="0"/>
            </a:endParaRPr>
          </a:p>
        </p:txBody>
      </p:sp>
      <p:sp>
        <p:nvSpPr>
          <p:cNvPr id="176133" name="Oval 5"/>
          <p:cNvSpPr>
            <a:spLocks noChangeArrowheads="1"/>
          </p:cNvSpPr>
          <p:nvPr/>
        </p:nvSpPr>
        <p:spPr bwMode="auto">
          <a:xfrm>
            <a:off x="4038600" y="1066800"/>
            <a:ext cx="2884488" cy="914400"/>
          </a:xfrm>
          <a:prstGeom prst="ellipse">
            <a:avLst/>
          </a:prstGeom>
          <a:blipFill>
            <a:blip r:embed="rId5"/>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2800">
                <a:ln w="0"/>
                <a:effectLst>
                  <a:outerShdw blurRad="38100" dist="19050" dir="2700000" algn="tl" rotWithShape="0">
                    <a:schemeClr val="dk1">
                      <a:alpha val="40000"/>
                    </a:schemeClr>
                  </a:outerShdw>
                </a:effectLst>
                <a:latin typeface="Times New Roman" pitchFamily="18" charset="0"/>
              </a:rPr>
              <a:t>Ng</a:t>
            </a:r>
            <a:r>
              <a:rPr lang="vi-VN" sz="2800">
                <a:ln w="0"/>
                <a:effectLst>
                  <a:outerShdw blurRad="38100" dist="19050" dir="2700000" algn="tl" rotWithShape="0">
                    <a:schemeClr val="dk1">
                      <a:alpha val="40000"/>
                    </a:schemeClr>
                  </a:outerShdw>
                </a:effectLst>
                <a:latin typeface="Times New Roman" pitchFamily="18" charset="0"/>
              </a:rPr>
              <a:t>ư</a:t>
            </a:r>
            <a:r>
              <a:rPr lang="en-US" sz="2800">
                <a:ln w="0"/>
                <a:effectLst>
                  <a:outerShdw blurRad="38100" dist="19050" dir="2700000" algn="tl" rotWithShape="0">
                    <a:schemeClr val="dk1">
                      <a:alpha val="40000"/>
                    </a:schemeClr>
                  </a:outerShdw>
                </a:effectLst>
                <a:latin typeface="Times New Roman" pitchFamily="18" charset="0"/>
              </a:rPr>
              <a:t>ời lao </a:t>
            </a:r>
            <a:r>
              <a:rPr lang="vi-VN" sz="2800">
                <a:ln w="0"/>
                <a:effectLst>
                  <a:outerShdw blurRad="38100" dist="19050" dir="2700000" algn="tl" rotWithShape="0">
                    <a:schemeClr val="dk1">
                      <a:alpha val="40000"/>
                    </a:schemeClr>
                  </a:outerShdw>
                </a:effectLst>
                <a:latin typeface="Times New Roman" pitchFamily="18" charset="0"/>
              </a:rPr>
              <a:t>đ</a:t>
            </a:r>
            <a:r>
              <a:rPr lang="en-US" sz="2800">
                <a:ln w="0"/>
                <a:effectLst>
                  <a:outerShdw blurRad="38100" dist="19050" dir="2700000" algn="tl" rotWithShape="0">
                    <a:schemeClr val="dk1">
                      <a:alpha val="40000"/>
                    </a:schemeClr>
                  </a:outerShdw>
                </a:effectLst>
                <a:latin typeface="Times New Roman" pitchFamily="18" charset="0"/>
              </a:rPr>
              <a:t>ộng</a:t>
            </a:r>
            <a:endParaRPr lang="vi-VN" sz="2800">
              <a:ln w="0"/>
              <a:effectLst>
                <a:outerShdw blurRad="38100" dist="19050" dir="2700000" algn="tl" rotWithShape="0">
                  <a:schemeClr val="dk1">
                    <a:alpha val="40000"/>
                  </a:schemeClr>
                </a:outerShdw>
              </a:effectLst>
              <a:latin typeface="Times New Roman" pitchFamily="18" charset="0"/>
            </a:endParaRPr>
          </a:p>
        </p:txBody>
      </p:sp>
      <p:sp>
        <p:nvSpPr>
          <p:cNvPr id="176135" name="Oval 7"/>
          <p:cNvSpPr>
            <a:spLocks noChangeArrowheads="1"/>
          </p:cNvSpPr>
          <p:nvPr/>
        </p:nvSpPr>
        <p:spPr bwMode="auto">
          <a:xfrm>
            <a:off x="7124700" y="1087438"/>
            <a:ext cx="3543300" cy="914400"/>
          </a:xfrm>
          <a:prstGeom prst="ellipse">
            <a:avLst/>
          </a:prstGeom>
          <a:blipFill>
            <a:blip r:embed="rId5"/>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en-US" sz="2800">
                <a:ln w="0"/>
                <a:effectLst>
                  <a:outerShdw blurRad="38100" dist="19050" dir="2700000" algn="tl" rotWithShape="0">
                    <a:schemeClr val="dk1">
                      <a:alpha val="40000"/>
                    </a:schemeClr>
                  </a:outerShdw>
                </a:effectLst>
                <a:latin typeface="Times New Roman" pitchFamily="18" charset="0"/>
              </a:rPr>
              <a:t>T</a:t>
            </a:r>
            <a:r>
              <a:rPr lang="vi-VN" sz="2800">
                <a:ln w="0"/>
                <a:effectLst>
                  <a:outerShdw blurRad="38100" dist="19050" dir="2700000" algn="tl" rotWithShape="0">
                    <a:schemeClr val="dk1">
                      <a:alpha val="40000"/>
                    </a:schemeClr>
                  </a:outerShdw>
                </a:effectLst>
                <a:latin typeface="Times New Roman" pitchFamily="18" charset="0"/>
              </a:rPr>
              <a:t>ư</a:t>
            </a:r>
            <a:r>
              <a:rPr lang="en-US" sz="2800">
                <a:ln w="0"/>
                <a:effectLst>
                  <a:outerShdw blurRad="38100" dist="19050" dir="2700000" algn="tl" rotWithShape="0">
                    <a:schemeClr val="dk1">
                      <a:alpha val="40000"/>
                    </a:schemeClr>
                  </a:outerShdw>
                </a:effectLst>
                <a:latin typeface="Times New Roman" pitchFamily="18" charset="0"/>
              </a:rPr>
              <a:t> liệu sản xuất</a:t>
            </a:r>
            <a:endParaRPr lang="vi-VN" sz="2800">
              <a:ln w="0"/>
              <a:effectLst>
                <a:outerShdw blurRad="38100" dist="19050" dir="2700000" algn="tl" rotWithShape="0">
                  <a:schemeClr val="dk1">
                    <a:alpha val="40000"/>
                  </a:schemeClr>
                </a:outerShdw>
              </a:effectLst>
              <a:latin typeface="Times New Roman" pitchFamily="18" charset="0"/>
            </a:endParaRPr>
          </a:p>
        </p:txBody>
      </p:sp>
      <p:sp>
        <p:nvSpPr>
          <p:cNvPr id="176136" name="Oval 8"/>
          <p:cNvSpPr>
            <a:spLocks noChangeArrowheads="1"/>
          </p:cNvSpPr>
          <p:nvPr/>
        </p:nvSpPr>
        <p:spPr bwMode="auto">
          <a:xfrm>
            <a:off x="3328988" y="5424488"/>
            <a:ext cx="2209800" cy="1219200"/>
          </a:xfrm>
          <a:prstGeom prst="ellipse">
            <a:avLst/>
          </a:prstGeom>
          <a:blipFill>
            <a:blip r:embed="rId6"/>
            <a:tile tx="0" ty="0" sx="100000" sy="100000" flip="none" algn="tl"/>
          </a:blipFill>
          <a:ln w="9525">
            <a:solidFill>
              <a:schemeClr val="tx1"/>
            </a:solidFill>
            <a:round/>
            <a:headEnd/>
            <a:tailEnd/>
          </a:ln>
        </p:spPr>
        <p:txBody>
          <a:bodyPr wrap="none" anchor="ctr"/>
          <a:lstStyle/>
          <a:p>
            <a:pPr algn="ctr">
              <a:defRPr/>
            </a:pPr>
            <a:r>
              <a:rPr lang="en-US" sz="2800">
                <a:ln w="0"/>
                <a:effectLst>
                  <a:outerShdw blurRad="38100" dist="19050" dir="2700000" algn="tl" rotWithShape="0">
                    <a:schemeClr val="dk1">
                      <a:alpha val="40000"/>
                    </a:schemeClr>
                  </a:outerShdw>
                </a:effectLst>
                <a:latin typeface="Times New Roman" pitchFamily="18" charset="0"/>
              </a:rPr>
              <a:t>Quan hệ</a:t>
            </a:r>
          </a:p>
          <a:p>
            <a:pPr algn="ctr">
              <a:defRPr/>
            </a:pPr>
            <a:r>
              <a:rPr lang="en-US" sz="2800">
                <a:ln w="0"/>
                <a:effectLst>
                  <a:outerShdw blurRad="38100" dist="19050" dir="2700000" algn="tl" rotWithShape="0">
                    <a:schemeClr val="dk1">
                      <a:alpha val="40000"/>
                    </a:schemeClr>
                  </a:outerShdw>
                </a:effectLst>
                <a:latin typeface="Times New Roman" pitchFamily="18" charset="0"/>
              </a:rPr>
              <a:t> sở hữu</a:t>
            </a:r>
            <a:endParaRPr lang="vi-VN" sz="2800">
              <a:ln w="0"/>
              <a:effectLst>
                <a:outerShdw blurRad="38100" dist="19050" dir="2700000" algn="tl" rotWithShape="0">
                  <a:schemeClr val="dk1">
                    <a:alpha val="40000"/>
                  </a:schemeClr>
                </a:outerShdw>
              </a:effectLst>
              <a:latin typeface="Times New Roman" pitchFamily="18" charset="0"/>
            </a:endParaRPr>
          </a:p>
        </p:txBody>
      </p:sp>
      <p:sp>
        <p:nvSpPr>
          <p:cNvPr id="176137" name="Oval 9"/>
          <p:cNvSpPr>
            <a:spLocks noChangeArrowheads="1"/>
          </p:cNvSpPr>
          <p:nvPr/>
        </p:nvSpPr>
        <p:spPr bwMode="auto">
          <a:xfrm>
            <a:off x="5638800" y="5638800"/>
            <a:ext cx="2362200" cy="1219200"/>
          </a:xfrm>
          <a:prstGeom prst="ellipse">
            <a:avLst/>
          </a:prstGeom>
          <a:blipFill>
            <a:blip r:embed="rId6"/>
            <a:tile tx="0" ty="0" sx="100000" sy="100000" flip="none" algn="tl"/>
          </a:blipFill>
          <a:ln w="9525">
            <a:solidFill>
              <a:schemeClr val="tx1"/>
            </a:solidFill>
            <a:round/>
            <a:headEnd/>
            <a:tailEnd/>
          </a:ln>
        </p:spPr>
        <p:txBody>
          <a:bodyPr wrap="none" anchor="ctr"/>
          <a:lstStyle/>
          <a:p>
            <a:pPr algn="ctr">
              <a:defRPr/>
            </a:pPr>
            <a:r>
              <a:rPr lang="en-US" sz="2800">
                <a:ln w="0"/>
                <a:effectLst>
                  <a:outerShdw blurRad="38100" dist="19050" dir="2700000" algn="tl" rotWithShape="0">
                    <a:schemeClr val="dk1">
                      <a:alpha val="40000"/>
                    </a:schemeClr>
                  </a:outerShdw>
                </a:effectLst>
                <a:latin typeface="Times New Roman" pitchFamily="18" charset="0"/>
              </a:rPr>
              <a:t>Quan hệ </a:t>
            </a:r>
          </a:p>
          <a:p>
            <a:pPr algn="ctr">
              <a:defRPr/>
            </a:pPr>
            <a:r>
              <a:rPr lang="en-US" sz="2800">
                <a:ln w="0"/>
                <a:effectLst>
                  <a:outerShdw blurRad="38100" dist="19050" dir="2700000" algn="tl" rotWithShape="0">
                    <a:schemeClr val="dk1">
                      <a:alpha val="40000"/>
                    </a:schemeClr>
                  </a:outerShdw>
                </a:effectLst>
                <a:latin typeface="Times New Roman" pitchFamily="18" charset="0"/>
              </a:rPr>
              <a:t>quản lý</a:t>
            </a:r>
            <a:endParaRPr lang="vi-VN" sz="2800">
              <a:ln w="0"/>
              <a:effectLst>
                <a:outerShdw blurRad="38100" dist="19050" dir="2700000" algn="tl" rotWithShape="0">
                  <a:schemeClr val="dk1">
                    <a:alpha val="40000"/>
                  </a:schemeClr>
                </a:outerShdw>
              </a:effectLst>
              <a:latin typeface="Times New Roman" pitchFamily="18" charset="0"/>
            </a:endParaRPr>
          </a:p>
        </p:txBody>
      </p:sp>
      <p:sp>
        <p:nvSpPr>
          <p:cNvPr id="176142" name="AutoShape 14"/>
          <p:cNvSpPr>
            <a:spLocks noChangeArrowheads="1"/>
          </p:cNvSpPr>
          <p:nvPr/>
        </p:nvSpPr>
        <p:spPr bwMode="auto">
          <a:xfrm flipV="1">
            <a:off x="7162800" y="2286000"/>
            <a:ext cx="3657600" cy="838200"/>
          </a:xfrm>
          <a:prstGeom prst="wedgeRoundRectCallout">
            <a:avLst>
              <a:gd name="adj1" fmla="val -25750"/>
              <a:gd name="adj2" fmla="val 86880"/>
              <a:gd name="adj3" fmla="val 16667"/>
            </a:avLst>
          </a:prstGeom>
          <a:solidFill>
            <a:schemeClr val="accent4">
              <a:lumMod val="20000"/>
              <a:lumOff val="80000"/>
            </a:schemeClr>
          </a:solidFill>
          <a:ln w="9525">
            <a:solidFill>
              <a:schemeClr val="tx1"/>
            </a:solidFill>
            <a:miter lim="800000"/>
            <a:headEnd/>
            <a:tailEnd/>
          </a:ln>
        </p:spPr>
        <p:txBody>
          <a:bodyPr rot="10800000"/>
          <a:lstStyle/>
          <a:p>
            <a:pPr algn="ctr">
              <a:defRPr/>
            </a:pPr>
            <a:r>
              <a:rPr lang="en-US" sz="2800">
                <a:ln w="0"/>
                <a:effectLst>
                  <a:outerShdw blurRad="38100" dist="19050" dir="2700000" algn="tl" rotWithShape="0">
                    <a:schemeClr val="dk1">
                      <a:alpha val="40000"/>
                    </a:schemeClr>
                  </a:outerShdw>
                </a:effectLst>
                <a:latin typeface="Times New Roman" pitchFamily="18" charset="0"/>
              </a:rPr>
              <a:t>Đối t</a:t>
            </a:r>
            <a:r>
              <a:rPr lang="vi-VN" sz="2800">
                <a:ln w="0"/>
                <a:effectLst>
                  <a:outerShdw blurRad="38100" dist="19050" dir="2700000" algn="tl" rotWithShape="0">
                    <a:schemeClr val="dk1">
                      <a:alpha val="40000"/>
                    </a:schemeClr>
                  </a:outerShdw>
                </a:effectLst>
                <a:latin typeface="Times New Roman" pitchFamily="18" charset="0"/>
              </a:rPr>
              <a:t>ư</a:t>
            </a:r>
            <a:r>
              <a:rPr lang="en-US" sz="2800">
                <a:ln w="0"/>
                <a:effectLst>
                  <a:outerShdw blurRad="38100" dist="19050" dir="2700000" algn="tl" rotWithShape="0">
                    <a:schemeClr val="dk1">
                      <a:alpha val="40000"/>
                    </a:schemeClr>
                  </a:outerShdw>
                </a:effectLst>
                <a:latin typeface="Times New Roman" pitchFamily="18" charset="0"/>
              </a:rPr>
              <a:t>ợng lao </a:t>
            </a:r>
            <a:r>
              <a:rPr lang="vi-VN" sz="2800">
                <a:ln w="0"/>
                <a:effectLst>
                  <a:outerShdw blurRad="38100" dist="19050" dir="2700000" algn="tl" rotWithShape="0">
                    <a:schemeClr val="dk1">
                      <a:alpha val="40000"/>
                    </a:schemeClr>
                  </a:outerShdw>
                </a:effectLst>
                <a:latin typeface="Times New Roman" pitchFamily="18" charset="0"/>
              </a:rPr>
              <a:t>đ</a:t>
            </a:r>
            <a:r>
              <a:rPr lang="en-US" sz="2800">
                <a:ln w="0"/>
                <a:effectLst>
                  <a:outerShdw blurRad="38100" dist="19050" dir="2700000" algn="tl" rotWithShape="0">
                    <a:schemeClr val="dk1">
                      <a:alpha val="40000"/>
                    </a:schemeClr>
                  </a:outerShdw>
                </a:effectLst>
                <a:latin typeface="Times New Roman" pitchFamily="18" charset="0"/>
              </a:rPr>
              <a:t>ộng</a:t>
            </a:r>
          </a:p>
        </p:txBody>
      </p:sp>
      <p:sp>
        <p:nvSpPr>
          <p:cNvPr id="176143" name="AutoShape 15"/>
          <p:cNvSpPr>
            <a:spLocks noChangeArrowheads="1"/>
          </p:cNvSpPr>
          <p:nvPr/>
        </p:nvSpPr>
        <p:spPr bwMode="auto">
          <a:xfrm flipV="1">
            <a:off x="4191000" y="2286000"/>
            <a:ext cx="3048000" cy="838200"/>
          </a:xfrm>
          <a:prstGeom prst="wedgeRoundRectCallout">
            <a:avLst>
              <a:gd name="adj1" fmla="val 72051"/>
              <a:gd name="adj2" fmla="val 92940"/>
              <a:gd name="adj3" fmla="val 16667"/>
            </a:avLst>
          </a:prstGeom>
          <a:solidFill>
            <a:schemeClr val="accent4">
              <a:lumMod val="20000"/>
              <a:lumOff val="80000"/>
            </a:schemeClr>
          </a:solidFill>
          <a:ln w="9525">
            <a:solidFill>
              <a:schemeClr val="tx1"/>
            </a:solidFill>
            <a:miter lim="800000"/>
            <a:headEnd/>
            <a:tailEnd/>
          </a:ln>
        </p:spPr>
        <p:txBody>
          <a:bodyPr rot="10800000"/>
          <a:lstStyle/>
          <a:p>
            <a:pPr algn="ctr">
              <a:defRPr/>
            </a:pPr>
            <a:r>
              <a:rPr lang="en-US" sz="2800">
                <a:ln w="0"/>
                <a:effectLst>
                  <a:outerShdw blurRad="38100" dist="19050" dir="2700000" algn="tl" rotWithShape="0">
                    <a:schemeClr val="dk1">
                      <a:alpha val="40000"/>
                    </a:schemeClr>
                  </a:outerShdw>
                </a:effectLst>
                <a:latin typeface="Times New Roman" pitchFamily="18" charset="0"/>
              </a:rPr>
              <a:t>T</a:t>
            </a:r>
            <a:r>
              <a:rPr lang="vi-VN" sz="2800">
                <a:ln w="0"/>
                <a:effectLst>
                  <a:outerShdw blurRad="38100" dist="19050" dir="2700000" algn="tl" rotWithShape="0">
                    <a:schemeClr val="dk1">
                      <a:alpha val="40000"/>
                    </a:schemeClr>
                  </a:outerShdw>
                </a:effectLst>
                <a:latin typeface="Times New Roman" pitchFamily="18" charset="0"/>
              </a:rPr>
              <a:t>ư</a:t>
            </a:r>
            <a:r>
              <a:rPr lang="en-US" sz="2800">
                <a:ln w="0"/>
                <a:effectLst>
                  <a:outerShdw blurRad="38100" dist="19050" dir="2700000" algn="tl" rotWithShape="0">
                    <a:schemeClr val="dk1">
                      <a:alpha val="40000"/>
                    </a:schemeClr>
                  </a:outerShdw>
                </a:effectLst>
                <a:latin typeface="Times New Roman" pitchFamily="18" charset="0"/>
              </a:rPr>
              <a:t> liệu lao </a:t>
            </a:r>
            <a:r>
              <a:rPr lang="vi-VN" sz="2800">
                <a:ln w="0"/>
                <a:effectLst>
                  <a:outerShdw blurRad="38100" dist="19050" dir="2700000" algn="tl" rotWithShape="0">
                    <a:schemeClr val="dk1">
                      <a:alpha val="40000"/>
                    </a:schemeClr>
                  </a:outerShdw>
                </a:effectLst>
                <a:latin typeface="Times New Roman" pitchFamily="18" charset="0"/>
              </a:rPr>
              <a:t>đ</a:t>
            </a:r>
            <a:r>
              <a:rPr lang="en-US" sz="2800">
                <a:ln w="0"/>
                <a:effectLst>
                  <a:outerShdw blurRad="38100" dist="19050" dir="2700000" algn="tl" rotWithShape="0">
                    <a:schemeClr val="dk1">
                      <a:alpha val="40000"/>
                    </a:schemeClr>
                  </a:outerShdw>
                </a:effectLst>
                <a:latin typeface="Times New Roman" pitchFamily="18" charset="0"/>
              </a:rPr>
              <a:t>ộng</a:t>
            </a:r>
          </a:p>
        </p:txBody>
      </p:sp>
      <p:sp>
        <p:nvSpPr>
          <p:cNvPr id="176146" name="AutoShape 18"/>
          <p:cNvSpPr>
            <a:spLocks noChangeArrowheads="1"/>
          </p:cNvSpPr>
          <p:nvPr/>
        </p:nvSpPr>
        <p:spPr bwMode="auto">
          <a:xfrm>
            <a:off x="4114800" y="3429000"/>
            <a:ext cx="2743200" cy="1219200"/>
          </a:xfrm>
          <a:prstGeom prst="wedgeEllipseCallout">
            <a:avLst>
              <a:gd name="adj1" fmla="val 34759"/>
              <a:gd name="adj2" fmla="val -79602"/>
            </a:avLst>
          </a:prstGeom>
          <a:solidFill>
            <a:schemeClr val="accent4">
              <a:lumMod val="20000"/>
              <a:lumOff val="80000"/>
            </a:schemeClr>
          </a:solidFill>
          <a:ln w="9525">
            <a:solidFill>
              <a:schemeClr val="tx1"/>
            </a:solidFill>
            <a:miter lim="800000"/>
            <a:headEnd/>
            <a:tailEnd/>
          </a:ln>
        </p:spPr>
        <p:txBody>
          <a:bodyPr/>
          <a:lstStyle/>
          <a:p>
            <a:pPr algn="ctr">
              <a:defRPr/>
            </a:pPr>
            <a:r>
              <a:rPr lang="en-US" sz="2800">
                <a:ln w="0"/>
                <a:effectLst>
                  <a:outerShdw blurRad="38100" dist="19050" dir="2700000" algn="tl" rotWithShape="0">
                    <a:schemeClr val="dk1">
                      <a:alpha val="40000"/>
                    </a:schemeClr>
                  </a:outerShdw>
                </a:effectLst>
                <a:latin typeface="Times New Roman" pitchFamily="18" charset="0"/>
              </a:rPr>
              <a:t>Công cụ </a:t>
            </a:r>
          </a:p>
          <a:p>
            <a:pPr algn="ctr">
              <a:defRPr/>
            </a:pPr>
            <a:r>
              <a:rPr lang="en-US" sz="2800">
                <a:ln w="0"/>
                <a:effectLst>
                  <a:outerShdw blurRad="38100" dist="19050" dir="2700000" algn="tl" rotWithShape="0">
                    <a:schemeClr val="dk1">
                      <a:alpha val="40000"/>
                    </a:schemeClr>
                  </a:outerShdw>
                </a:effectLst>
                <a:latin typeface="Times New Roman" pitchFamily="18" charset="0"/>
              </a:rPr>
              <a:t>lao </a:t>
            </a:r>
            <a:r>
              <a:rPr lang="vi-VN" sz="2800">
                <a:ln w="0"/>
                <a:effectLst>
                  <a:outerShdw blurRad="38100" dist="19050" dir="2700000" algn="tl" rotWithShape="0">
                    <a:schemeClr val="dk1">
                      <a:alpha val="40000"/>
                    </a:schemeClr>
                  </a:outerShdw>
                </a:effectLst>
                <a:latin typeface="Times New Roman" pitchFamily="18" charset="0"/>
              </a:rPr>
              <a:t>đ</a:t>
            </a:r>
            <a:r>
              <a:rPr lang="en-US" sz="2800">
                <a:ln w="0"/>
                <a:effectLst>
                  <a:outerShdw blurRad="38100" dist="19050" dir="2700000" algn="tl" rotWithShape="0">
                    <a:schemeClr val="dk1">
                      <a:alpha val="40000"/>
                    </a:schemeClr>
                  </a:outerShdw>
                </a:effectLst>
                <a:latin typeface="Times New Roman" pitchFamily="18" charset="0"/>
              </a:rPr>
              <a:t>ộng</a:t>
            </a:r>
          </a:p>
          <a:p>
            <a:pPr algn="ctr">
              <a:defRPr/>
            </a:pPr>
            <a:endParaRPr lang="en-US" sz="1600">
              <a:ln w="0"/>
              <a:effectLst>
                <a:outerShdw blurRad="38100" dist="19050" dir="2700000" algn="tl" rotWithShape="0">
                  <a:schemeClr val="dk1">
                    <a:alpha val="40000"/>
                  </a:schemeClr>
                </a:outerShdw>
              </a:effectLst>
              <a:latin typeface="Times New Roman" pitchFamily="18" charset="0"/>
            </a:endParaRPr>
          </a:p>
        </p:txBody>
      </p:sp>
      <p:sp>
        <p:nvSpPr>
          <p:cNvPr id="176148" name="AutoShape 20"/>
          <p:cNvSpPr>
            <a:spLocks noChangeArrowheads="1"/>
          </p:cNvSpPr>
          <p:nvPr/>
        </p:nvSpPr>
        <p:spPr bwMode="auto">
          <a:xfrm>
            <a:off x="6629400" y="3429001"/>
            <a:ext cx="3276600" cy="1122363"/>
          </a:xfrm>
          <a:prstGeom prst="wedgeEllipseCallout">
            <a:avLst>
              <a:gd name="adj1" fmla="val -47255"/>
              <a:gd name="adj2" fmla="val -91148"/>
            </a:avLst>
          </a:prstGeom>
          <a:solidFill>
            <a:schemeClr val="accent4">
              <a:lumMod val="20000"/>
              <a:lumOff val="80000"/>
            </a:schemeClr>
          </a:solidFill>
          <a:ln w="9525">
            <a:solidFill>
              <a:schemeClr val="tx1"/>
            </a:solidFill>
            <a:miter lim="800000"/>
            <a:headEnd/>
            <a:tailEnd/>
          </a:ln>
        </p:spPr>
        <p:txBody>
          <a:bodyPr/>
          <a:lstStyle/>
          <a:p>
            <a:pPr>
              <a:defRPr/>
            </a:pPr>
            <a:r>
              <a:rPr lang="en-US" sz="2800">
                <a:ln w="0"/>
                <a:effectLst>
                  <a:outerShdw blurRad="38100" dist="19050" dir="2700000" algn="tl" rotWithShape="0">
                    <a:schemeClr val="dk1">
                      <a:alpha val="40000"/>
                    </a:schemeClr>
                  </a:outerShdw>
                </a:effectLst>
                <a:latin typeface="Times New Roman" pitchFamily="18" charset="0"/>
              </a:rPr>
              <a:t>Ph</a:t>
            </a:r>
            <a:r>
              <a:rPr lang="vi-VN" sz="2800">
                <a:ln w="0"/>
                <a:effectLst>
                  <a:outerShdw blurRad="38100" dist="19050" dir="2700000" algn="tl" rotWithShape="0">
                    <a:schemeClr val="dk1">
                      <a:alpha val="40000"/>
                    </a:schemeClr>
                  </a:outerShdw>
                </a:effectLst>
                <a:latin typeface="Times New Roman" pitchFamily="18" charset="0"/>
              </a:rPr>
              <a:t>ươ</a:t>
            </a:r>
            <a:r>
              <a:rPr lang="en-US" sz="2800">
                <a:ln w="0"/>
                <a:effectLst>
                  <a:outerShdw blurRad="38100" dist="19050" dir="2700000" algn="tl" rotWithShape="0">
                    <a:schemeClr val="dk1">
                      <a:alpha val="40000"/>
                    </a:schemeClr>
                  </a:outerShdw>
                </a:effectLst>
                <a:latin typeface="Times New Roman" pitchFamily="18" charset="0"/>
              </a:rPr>
              <a:t>ng tiện</a:t>
            </a:r>
          </a:p>
          <a:p>
            <a:pPr>
              <a:defRPr/>
            </a:pPr>
            <a:r>
              <a:rPr lang="en-US" sz="2800">
                <a:ln w="0"/>
                <a:effectLst>
                  <a:outerShdw blurRad="38100" dist="19050" dir="2700000" algn="tl" rotWithShape="0">
                    <a:schemeClr val="dk1">
                      <a:alpha val="40000"/>
                    </a:schemeClr>
                  </a:outerShdw>
                </a:effectLst>
                <a:latin typeface="Times New Roman" pitchFamily="18" charset="0"/>
              </a:rPr>
              <a:t> lao </a:t>
            </a:r>
            <a:r>
              <a:rPr lang="vi-VN" sz="2800">
                <a:ln w="0"/>
                <a:effectLst>
                  <a:outerShdw blurRad="38100" dist="19050" dir="2700000" algn="tl" rotWithShape="0">
                    <a:schemeClr val="dk1">
                      <a:alpha val="40000"/>
                    </a:schemeClr>
                  </a:outerShdw>
                </a:effectLst>
                <a:latin typeface="Times New Roman" pitchFamily="18" charset="0"/>
              </a:rPr>
              <a:t>đ</a:t>
            </a:r>
            <a:r>
              <a:rPr lang="en-US" sz="2800">
                <a:ln w="0"/>
                <a:effectLst>
                  <a:outerShdw blurRad="38100" dist="19050" dir="2700000" algn="tl" rotWithShape="0">
                    <a:schemeClr val="dk1">
                      <a:alpha val="40000"/>
                    </a:schemeClr>
                  </a:outerShdw>
                </a:effectLst>
                <a:latin typeface="Times New Roman" pitchFamily="18" charset="0"/>
              </a:rPr>
              <a:t>ộng</a:t>
            </a:r>
          </a:p>
          <a:p>
            <a:pPr algn="ctr">
              <a:defRPr/>
            </a:pPr>
            <a:endParaRPr lang="en-US" sz="2000">
              <a:ln w="0"/>
              <a:effectLst>
                <a:outerShdw blurRad="38100" dist="19050" dir="2700000" algn="tl" rotWithShape="0">
                  <a:schemeClr val="dk1">
                    <a:alpha val="40000"/>
                  </a:schemeClr>
                </a:outerShdw>
              </a:effectLst>
              <a:latin typeface="Times New Roman" pitchFamily="18" charset="0"/>
            </a:endParaRPr>
          </a:p>
        </p:txBody>
      </p:sp>
      <p:sp>
        <p:nvSpPr>
          <p:cNvPr id="176149" name="Oval 21"/>
          <p:cNvSpPr>
            <a:spLocks noChangeArrowheads="1"/>
          </p:cNvSpPr>
          <p:nvPr/>
        </p:nvSpPr>
        <p:spPr bwMode="auto">
          <a:xfrm>
            <a:off x="8027988" y="5467350"/>
            <a:ext cx="2438400" cy="1257300"/>
          </a:xfrm>
          <a:prstGeom prst="ellipse">
            <a:avLst/>
          </a:prstGeom>
          <a:blipFill>
            <a:blip r:embed="rId6"/>
            <a:tile tx="0" ty="0" sx="100000" sy="100000" flip="none" algn="tl"/>
          </a:blipFill>
          <a:ln w="9525">
            <a:solidFill>
              <a:schemeClr val="tx1"/>
            </a:solidFill>
            <a:round/>
            <a:headEnd/>
            <a:tailEnd/>
          </a:ln>
        </p:spPr>
        <p:txBody>
          <a:bodyPr wrap="none" anchor="ctr"/>
          <a:lstStyle/>
          <a:p>
            <a:pPr algn="ctr">
              <a:defRPr/>
            </a:pPr>
            <a:r>
              <a:rPr lang="en-US" sz="2800">
                <a:ln w="0"/>
                <a:effectLst>
                  <a:outerShdw blurRad="38100" dist="19050" dir="2700000" algn="tl" rotWithShape="0">
                    <a:schemeClr val="dk1">
                      <a:alpha val="40000"/>
                    </a:schemeClr>
                  </a:outerShdw>
                </a:effectLst>
                <a:latin typeface="Times New Roman" pitchFamily="18" charset="0"/>
              </a:rPr>
              <a:t>Quan hệ</a:t>
            </a:r>
          </a:p>
          <a:p>
            <a:pPr algn="ctr">
              <a:defRPr/>
            </a:pPr>
            <a:r>
              <a:rPr lang="en-US" sz="2800">
                <a:ln w="0"/>
                <a:effectLst>
                  <a:outerShdw blurRad="38100" dist="19050" dir="2700000" algn="tl" rotWithShape="0">
                    <a:schemeClr val="dk1">
                      <a:alpha val="40000"/>
                    </a:schemeClr>
                  </a:outerShdw>
                </a:effectLst>
                <a:latin typeface="Times New Roman" pitchFamily="18" charset="0"/>
              </a:rPr>
              <a:t> phân phối</a:t>
            </a:r>
            <a:endParaRPr lang="vi-VN" sz="2800">
              <a:ln w="0"/>
              <a:effectLst>
                <a:outerShdw blurRad="38100" dist="19050" dir="2700000" algn="tl" rotWithShape="0">
                  <a:schemeClr val="dk1">
                    <a:alpha val="40000"/>
                  </a:schemeClr>
                </a:outerShdw>
              </a:effectLst>
              <a:latin typeface="Times New Roman" pitchFamily="18" charset="0"/>
            </a:endParaRPr>
          </a:p>
        </p:txBody>
      </p:sp>
    </p:spTree>
    <p:extLst>
      <p:ext uri="{BB962C8B-B14F-4D97-AF65-F5344CB8AC3E}">
        <p14:creationId xmlns:p14="http://schemas.microsoft.com/office/powerpoint/2010/main" val="2316371954"/>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76131"/>
                                        </p:tgtEl>
                                        <p:attrNameLst>
                                          <p:attrName>style.visibility</p:attrName>
                                        </p:attrNameLst>
                                      </p:cBhvr>
                                      <p:to>
                                        <p:strVal val="visible"/>
                                      </p:to>
                                    </p:set>
                                    <p:animEffect transition="in" filter="diamond(in)">
                                      <p:cBhvr>
                                        <p:cTn id="7" dur="2000"/>
                                        <p:tgtEl>
                                          <p:spTgt spid="1761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6133"/>
                                        </p:tgtEl>
                                        <p:attrNameLst>
                                          <p:attrName>style.visibility</p:attrName>
                                        </p:attrNameLst>
                                      </p:cBhvr>
                                      <p:to>
                                        <p:strVal val="visible"/>
                                      </p:to>
                                    </p:set>
                                    <p:anim calcmode="lin" valueType="num">
                                      <p:cBhvr additive="base">
                                        <p:cTn id="12" dur="2000" fill="hold"/>
                                        <p:tgtEl>
                                          <p:spTgt spid="176133"/>
                                        </p:tgtEl>
                                        <p:attrNameLst>
                                          <p:attrName>ppt_x</p:attrName>
                                        </p:attrNameLst>
                                      </p:cBhvr>
                                      <p:tavLst>
                                        <p:tav tm="0">
                                          <p:val>
                                            <p:strVal val="#ppt_x"/>
                                          </p:val>
                                        </p:tav>
                                        <p:tav tm="100000">
                                          <p:val>
                                            <p:strVal val="#ppt_x"/>
                                          </p:val>
                                        </p:tav>
                                      </p:tavLst>
                                    </p:anim>
                                    <p:anim calcmode="lin" valueType="num">
                                      <p:cBhvr additive="base">
                                        <p:cTn id="13" dur="2000" fill="hold"/>
                                        <p:tgtEl>
                                          <p:spTgt spid="176133"/>
                                        </p:tgtEl>
                                        <p:attrNameLst>
                                          <p:attrName>ppt_y</p:attrName>
                                        </p:attrNameLst>
                                      </p:cBhvr>
                                      <p:tavLst>
                                        <p:tav tm="0">
                                          <p:val>
                                            <p:strVal val="1+#ppt_h/2"/>
                                          </p:val>
                                        </p:tav>
                                        <p:tav tm="100000">
                                          <p:val>
                                            <p:strVal val="#ppt_y"/>
                                          </p:val>
                                        </p:tav>
                                      </p:tavLst>
                                    </p:anim>
                                  </p:childTnLst>
                                </p:cTn>
                              </p:par>
                            </p:childTnLst>
                          </p:cTn>
                        </p:par>
                        <p:par>
                          <p:cTn id="14" fill="hold" nodeType="afterGroup">
                            <p:stCondLst>
                              <p:cond delay="2000"/>
                            </p:stCondLst>
                            <p:childTnLst>
                              <p:par>
                                <p:cTn id="15" presetID="8" presetClass="entr" presetSubtype="16" fill="hold" grpId="0" nodeType="afterEffect">
                                  <p:stCondLst>
                                    <p:cond delay="0"/>
                                  </p:stCondLst>
                                  <p:childTnLst>
                                    <p:set>
                                      <p:cBhvr>
                                        <p:cTn id="16" dur="1" fill="hold">
                                          <p:stCondLst>
                                            <p:cond delay="0"/>
                                          </p:stCondLst>
                                        </p:cTn>
                                        <p:tgtEl>
                                          <p:spTgt spid="176135"/>
                                        </p:tgtEl>
                                        <p:attrNameLst>
                                          <p:attrName>style.visibility</p:attrName>
                                        </p:attrNameLst>
                                      </p:cBhvr>
                                      <p:to>
                                        <p:strVal val="visible"/>
                                      </p:to>
                                    </p:set>
                                    <p:animEffect transition="in" filter="diamond(in)">
                                      <p:cBhvr>
                                        <p:cTn id="17" dur="2000"/>
                                        <p:tgtEl>
                                          <p:spTgt spid="1761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176143"/>
                                        </p:tgtEl>
                                        <p:attrNameLst>
                                          <p:attrName>style.visibility</p:attrName>
                                        </p:attrNameLst>
                                      </p:cBhvr>
                                      <p:to>
                                        <p:strVal val="visible"/>
                                      </p:to>
                                    </p:set>
                                    <p:animEffect transition="in" filter="strips(downLeft)">
                                      <p:cBhvr>
                                        <p:cTn id="22" dur="2000"/>
                                        <p:tgtEl>
                                          <p:spTgt spid="176143"/>
                                        </p:tgtEl>
                                      </p:cBhvr>
                                    </p:animEffect>
                                  </p:childTnLst>
                                </p:cTn>
                              </p:par>
                            </p:childTnLst>
                          </p:cTn>
                        </p:par>
                        <p:par>
                          <p:cTn id="23" fill="hold" nodeType="afterGroup">
                            <p:stCondLst>
                              <p:cond delay="2000"/>
                            </p:stCondLst>
                            <p:childTnLst>
                              <p:par>
                                <p:cTn id="24" presetID="18" presetClass="entr" presetSubtype="6" fill="hold" grpId="0" nodeType="afterEffect">
                                  <p:stCondLst>
                                    <p:cond delay="0"/>
                                  </p:stCondLst>
                                  <p:childTnLst>
                                    <p:set>
                                      <p:cBhvr>
                                        <p:cTn id="25" dur="1" fill="hold">
                                          <p:stCondLst>
                                            <p:cond delay="0"/>
                                          </p:stCondLst>
                                        </p:cTn>
                                        <p:tgtEl>
                                          <p:spTgt spid="176142"/>
                                        </p:tgtEl>
                                        <p:attrNameLst>
                                          <p:attrName>style.visibility</p:attrName>
                                        </p:attrNameLst>
                                      </p:cBhvr>
                                      <p:to>
                                        <p:strVal val="visible"/>
                                      </p:to>
                                    </p:set>
                                    <p:animEffect transition="in" filter="strips(downRight)">
                                      <p:cBhvr>
                                        <p:cTn id="26" dur="2000"/>
                                        <p:tgtEl>
                                          <p:spTgt spid="17614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176146"/>
                                        </p:tgtEl>
                                        <p:attrNameLst>
                                          <p:attrName>style.visibility</p:attrName>
                                        </p:attrNameLst>
                                      </p:cBhvr>
                                      <p:to>
                                        <p:strVal val="visible"/>
                                      </p:to>
                                    </p:set>
                                    <p:animEffect transition="in" filter="strips(downLeft)">
                                      <p:cBhvr>
                                        <p:cTn id="31" dur="1000"/>
                                        <p:tgtEl>
                                          <p:spTgt spid="176146"/>
                                        </p:tgtEl>
                                      </p:cBhvr>
                                    </p:animEffect>
                                  </p:childTnLst>
                                </p:cTn>
                              </p:par>
                            </p:childTnLst>
                          </p:cTn>
                        </p:par>
                        <p:par>
                          <p:cTn id="32" fill="hold" nodeType="afterGroup">
                            <p:stCondLst>
                              <p:cond delay="1000"/>
                            </p:stCondLst>
                            <p:childTnLst>
                              <p:par>
                                <p:cTn id="33" presetID="18" presetClass="entr" presetSubtype="6" fill="hold" grpId="0" nodeType="afterEffect">
                                  <p:stCondLst>
                                    <p:cond delay="0"/>
                                  </p:stCondLst>
                                  <p:childTnLst>
                                    <p:set>
                                      <p:cBhvr>
                                        <p:cTn id="34" dur="1" fill="hold">
                                          <p:stCondLst>
                                            <p:cond delay="0"/>
                                          </p:stCondLst>
                                        </p:cTn>
                                        <p:tgtEl>
                                          <p:spTgt spid="176148"/>
                                        </p:tgtEl>
                                        <p:attrNameLst>
                                          <p:attrName>style.visibility</p:attrName>
                                        </p:attrNameLst>
                                      </p:cBhvr>
                                      <p:to>
                                        <p:strVal val="visible"/>
                                      </p:to>
                                    </p:set>
                                    <p:animEffect transition="in" filter="strips(downRight)">
                                      <p:cBhvr>
                                        <p:cTn id="35" dur="1000"/>
                                        <p:tgtEl>
                                          <p:spTgt spid="17614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4" presetClass="entr" presetSubtype="0" fill="hold" grpId="0" nodeType="clickEffect">
                                  <p:stCondLst>
                                    <p:cond delay="0"/>
                                  </p:stCondLst>
                                  <p:childTnLst>
                                    <p:set>
                                      <p:cBhvr>
                                        <p:cTn id="39" dur="1" fill="hold">
                                          <p:stCondLst>
                                            <p:cond delay="0"/>
                                          </p:stCondLst>
                                        </p:cTn>
                                        <p:tgtEl>
                                          <p:spTgt spid="176132"/>
                                        </p:tgtEl>
                                        <p:attrNameLst>
                                          <p:attrName>style.visibility</p:attrName>
                                        </p:attrNameLst>
                                      </p:cBhvr>
                                      <p:to>
                                        <p:strVal val="visible"/>
                                      </p:to>
                                    </p:set>
                                    <p:anim to="" calcmode="lin" valueType="num">
                                      <p:cBhvr>
                                        <p:cTn id="40" dur="1" fill="hold"/>
                                        <p:tgtEl>
                                          <p:spTgt spid="176132"/>
                                        </p:tgtEl>
                                        <p:attrNameLst>
                                          <p:attrName/>
                                        </p:attrNameLst>
                                      </p:cBhvr>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1" presetClass="entr" presetSubtype="4" fill="hold" grpId="0" nodeType="clickEffect">
                                  <p:stCondLst>
                                    <p:cond delay="0"/>
                                  </p:stCondLst>
                                  <p:childTnLst>
                                    <p:set>
                                      <p:cBhvr>
                                        <p:cTn id="44" dur="1" fill="hold">
                                          <p:stCondLst>
                                            <p:cond delay="0"/>
                                          </p:stCondLst>
                                        </p:cTn>
                                        <p:tgtEl>
                                          <p:spTgt spid="176136"/>
                                        </p:tgtEl>
                                        <p:attrNameLst>
                                          <p:attrName>style.visibility</p:attrName>
                                        </p:attrNameLst>
                                      </p:cBhvr>
                                      <p:to>
                                        <p:strVal val="visible"/>
                                      </p:to>
                                    </p:set>
                                    <p:animEffect transition="in" filter="wheel(4)">
                                      <p:cBhvr>
                                        <p:cTn id="45" dur="1000"/>
                                        <p:tgtEl>
                                          <p:spTgt spid="17613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1" presetClass="entr" presetSubtype="4" fill="hold" grpId="0" nodeType="clickEffect">
                                  <p:stCondLst>
                                    <p:cond delay="0"/>
                                  </p:stCondLst>
                                  <p:childTnLst>
                                    <p:set>
                                      <p:cBhvr>
                                        <p:cTn id="49" dur="1" fill="hold">
                                          <p:stCondLst>
                                            <p:cond delay="0"/>
                                          </p:stCondLst>
                                        </p:cTn>
                                        <p:tgtEl>
                                          <p:spTgt spid="176137"/>
                                        </p:tgtEl>
                                        <p:attrNameLst>
                                          <p:attrName>style.visibility</p:attrName>
                                        </p:attrNameLst>
                                      </p:cBhvr>
                                      <p:to>
                                        <p:strVal val="visible"/>
                                      </p:to>
                                    </p:set>
                                    <p:animEffect transition="in" filter="wheel(4)">
                                      <p:cBhvr>
                                        <p:cTn id="50" dur="1000"/>
                                        <p:tgtEl>
                                          <p:spTgt spid="17613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1" presetClass="entr" presetSubtype="4" fill="hold" grpId="0" nodeType="clickEffect">
                                  <p:stCondLst>
                                    <p:cond delay="0"/>
                                  </p:stCondLst>
                                  <p:childTnLst>
                                    <p:set>
                                      <p:cBhvr>
                                        <p:cTn id="54" dur="1" fill="hold">
                                          <p:stCondLst>
                                            <p:cond delay="0"/>
                                          </p:stCondLst>
                                        </p:cTn>
                                        <p:tgtEl>
                                          <p:spTgt spid="176149"/>
                                        </p:tgtEl>
                                        <p:attrNameLst>
                                          <p:attrName>style.visibility</p:attrName>
                                        </p:attrNameLst>
                                      </p:cBhvr>
                                      <p:to>
                                        <p:strVal val="visible"/>
                                      </p:to>
                                    </p:set>
                                    <p:animEffect transition="in" filter="wheel(4)">
                                      <p:cBhvr>
                                        <p:cTn id="55" dur="1000"/>
                                        <p:tgtEl>
                                          <p:spTgt spid="17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animBg="1"/>
      <p:bldP spid="176132" grpId="0" animBg="1"/>
      <p:bldP spid="176133" grpId="0" animBg="1"/>
      <p:bldP spid="176135" grpId="0" animBg="1"/>
      <p:bldP spid="176136" grpId="0" animBg="1"/>
      <p:bldP spid="176137" grpId="0" animBg="1"/>
      <p:bldP spid="176142" grpId="0" animBg="1"/>
      <p:bldP spid="176143" grpId="0" animBg="1"/>
      <p:bldP spid="176146" grpId="0" animBg="1"/>
      <p:bldP spid="176148" grpId="0" animBg="1"/>
      <p:bldP spid="17614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63500"/>
            <a:ext cx="9131300" cy="774700"/>
          </a:xfrm>
          <a:prstGeom prst="roundRect">
            <a:avLst>
              <a:gd name="adj" fmla="val 0"/>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rgbClr val="FFFF00"/>
                </a:solidFill>
                <a:effectLst>
                  <a:outerShdw blurRad="38100" dist="38100" dir="2700000" algn="tl">
                    <a:srgbClr val="000000">
                      <a:alpha val="43137"/>
                    </a:srgbClr>
                  </a:outerShdw>
                </a:effectLst>
                <a:latin typeface="Arial" pitchFamily="34" charset="0"/>
                <a:cs typeface="Arial" pitchFamily="34" charset="0"/>
              </a:rPr>
              <a:t>V. </a:t>
            </a:r>
            <a:r>
              <a:rPr lang="vi-VN" sz="2800" b="1" dirty="0">
                <a:solidFill>
                  <a:srgbClr val="FFFF00"/>
                </a:solidFill>
                <a:cs typeface="Arial" pitchFamily="34" charset="0"/>
              </a:rPr>
              <a:t>TRIẾT HỌC VỀ CON NGƯỜI</a:t>
            </a:r>
            <a:endParaRPr lang="en-US" sz="2800" b="1" dirty="0">
              <a:solidFill>
                <a:srgbClr val="FFFF00"/>
              </a:solidFill>
              <a:latin typeface="Arial" pitchFamily="34" charset="0"/>
              <a:cs typeface="Arial" pitchFamily="34" charset="0"/>
            </a:endParaRPr>
          </a:p>
        </p:txBody>
      </p:sp>
      <p:sp>
        <p:nvSpPr>
          <p:cNvPr id="3" name="TextBox 2"/>
          <p:cNvSpPr txBox="1">
            <a:spLocks noChangeArrowheads="1"/>
          </p:cNvSpPr>
          <p:nvPr/>
        </p:nvSpPr>
        <p:spPr bwMode="auto">
          <a:xfrm>
            <a:off x="1524000" y="990601"/>
            <a:ext cx="8955088" cy="1154113"/>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defRPr/>
            </a:pPr>
            <a:r>
              <a:rPr lang="en-US" sz="2300" b="1" dirty="0">
                <a:solidFill>
                  <a:srgbClr val="FF0000"/>
                </a:solidFill>
              </a:rPr>
              <a:t>3. </a:t>
            </a:r>
            <a:r>
              <a:rPr lang="en-US" sz="2300" b="1" i="1" dirty="0" err="1">
                <a:solidFill>
                  <a:srgbClr val="FF0000"/>
                </a:solidFill>
              </a:rPr>
              <a:t>Quan</a:t>
            </a:r>
            <a:r>
              <a:rPr lang="en-US" sz="2300" b="1" i="1" dirty="0">
                <a:solidFill>
                  <a:srgbClr val="FF0000"/>
                </a:solidFill>
              </a:rPr>
              <a:t> </a:t>
            </a:r>
            <a:r>
              <a:rPr lang="en-US" sz="2300" b="1" i="1" dirty="0" err="1">
                <a:solidFill>
                  <a:srgbClr val="FF0000"/>
                </a:solidFill>
              </a:rPr>
              <a:t>điểm</a:t>
            </a:r>
            <a:r>
              <a:rPr lang="en-US" sz="2300" b="1" i="1" dirty="0">
                <a:solidFill>
                  <a:srgbClr val="FF0000"/>
                </a:solidFill>
              </a:rPr>
              <a:t> </a:t>
            </a:r>
            <a:r>
              <a:rPr lang="en-US" sz="2300" b="1" i="1" dirty="0" err="1">
                <a:solidFill>
                  <a:srgbClr val="FF0000"/>
                </a:solidFill>
              </a:rPr>
              <a:t>của</a:t>
            </a:r>
            <a:r>
              <a:rPr lang="en-US" sz="2300" b="1" i="1" dirty="0">
                <a:solidFill>
                  <a:srgbClr val="FF0000"/>
                </a:solidFill>
              </a:rPr>
              <a:t> </a:t>
            </a:r>
            <a:r>
              <a:rPr lang="en-US" sz="2300" b="1" i="1" dirty="0" err="1">
                <a:solidFill>
                  <a:srgbClr val="FF0000"/>
                </a:solidFill>
              </a:rPr>
              <a:t>triết</a:t>
            </a:r>
            <a:r>
              <a:rPr lang="en-US" sz="2300" b="1" i="1" dirty="0">
                <a:solidFill>
                  <a:srgbClr val="FF0000"/>
                </a:solidFill>
              </a:rPr>
              <a:t> </a:t>
            </a:r>
            <a:r>
              <a:rPr lang="en-US" sz="2300" b="1" i="1" dirty="0" err="1">
                <a:solidFill>
                  <a:srgbClr val="FF0000"/>
                </a:solidFill>
              </a:rPr>
              <a:t>học</a:t>
            </a:r>
            <a:r>
              <a:rPr lang="en-US" sz="2300" b="1" i="1" dirty="0">
                <a:solidFill>
                  <a:srgbClr val="FF0000"/>
                </a:solidFill>
              </a:rPr>
              <a:t> </a:t>
            </a:r>
            <a:r>
              <a:rPr lang="en-US" sz="2300" b="1" i="1" dirty="0" err="1">
                <a:solidFill>
                  <a:srgbClr val="FF0000"/>
                </a:solidFill>
              </a:rPr>
              <a:t>Mác</a:t>
            </a:r>
            <a:r>
              <a:rPr lang="en-US" sz="2300" b="1" i="1" dirty="0">
                <a:solidFill>
                  <a:srgbClr val="FF0000"/>
                </a:solidFill>
              </a:rPr>
              <a:t> - </a:t>
            </a:r>
            <a:r>
              <a:rPr lang="en-US" sz="2300" b="1" i="1" dirty="0" err="1">
                <a:solidFill>
                  <a:srgbClr val="FF0000"/>
                </a:solidFill>
              </a:rPr>
              <a:t>Lênin</a:t>
            </a:r>
            <a:r>
              <a:rPr lang="en-US" sz="2300" b="1" i="1" dirty="0">
                <a:solidFill>
                  <a:srgbClr val="FF0000"/>
                </a:solidFill>
              </a:rPr>
              <a:t> </a:t>
            </a:r>
            <a:r>
              <a:rPr lang="en-US" sz="2300" b="1" i="1" dirty="0" err="1">
                <a:solidFill>
                  <a:srgbClr val="FF0000"/>
                </a:solidFill>
              </a:rPr>
              <a:t>về</a:t>
            </a:r>
            <a:r>
              <a:rPr lang="en-US" sz="2300" b="1" i="1" dirty="0">
                <a:solidFill>
                  <a:srgbClr val="FF0000"/>
                </a:solidFill>
              </a:rPr>
              <a:t> </a:t>
            </a:r>
            <a:r>
              <a:rPr lang="en-US" sz="2300" b="1" i="1" dirty="0" err="1">
                <a:solidFill>
                  <a:srgbClr val="FF0000"/>
                </a:solidFill>
              </a:rPr>
              <a:t>quan</a:t>
            </a:r>
            <a:r>
              <a:rPr lang="en-US" sz="2300" b="1" i="1" dirty="0">
                <a:solidFill>
                  <a:srgbClr val="FF0000"/>
                </a:solidFill>
              </a:rPr>
              <a:t> </a:t>
            </a:r>
            <a:r>
              <a:rPr lang="en-US" sz="2300" b="1" i="1" dirty="0" err="1">
                <a:solidFill>
                  <a:srgbClr val="FF0000"/>
                </a:solidFill>
              </a:rPr>
              <a:t>hệ</a:t>
            </a:r>
            <a:r>
              <a:rPr lang="en-US" sz="2300" b="1" i="1" dirty="0">
                <a:solidFill>
                  <a:srgbClr val="FF0000"/>
                </a:solidFill>
              </a:rPr>
              <a:t> </a:t>
            </a:r>
            <a:r>
              <a:rPr lang="en-US" sz="2300" b="1" i="1" dirty="0" err="1">
                <a:solidFill>
                  <a:srgbClr val="FF0000"/>
                </a:solidFill>
              </a:rPr>
              <a:t>cá</a:t>
            </a:r>
            <a:r>
              <a:rPr lang="en-US" sz="2300" b="1" i="1" dirty="0">
                <a:solidFill>
                  <a:srgbClr val="FF0000"/>
                </a:solidFill>
              </a:rPr>
              <a:t> </a:t>
            </a:r>
            <a:r>
              <a:rPr lang="en-US" sz="2300" b="1" i="1" dirty="0" err="1">
                <a:solidFill>
                  <a:srgbClr val="FF0000"/>
                </a:solidFill>
              </a:rPr>
              <a:t>nhân</a:t>
            </a:r>
            <a:r>
              <a:rPr lang="en-US" sz="2300" b="1" i="1" dirty="0">
                <a:solidFill>
                  <a:srgbClr val="FF0000"/>
                </a:solidFill>
              </a:rPr>
              <a:t> </a:t>
            </a:r>
            <a:r>
              <a:rPr lang="en-US" sz="2300" b="1" i="1" dirty="0" err="1">
                <a:solidFill>
                  <a:srgbClr val="FF0000"/>
                </a:solidFill>
              </a:rPr>
              <a:t>và</a:t>
            </a:r>
            <a:r>
              <a:rPr lang="en-US" sz="2300" b="1" i="1" dirty="0">
                <a:solidFill>
                  <a:srgbClr val="FF0000"/>
                </a:solidFill>
              </a:rPr>
              <a:t> </a:t>
            </a:r>
            <a:r>
              <a:rPr lang="en-US" sz="2300" b="1" i="1" dirty="0" err="1">
                <a:solidFill>
                  <a:srgbClr val="FF0000"/>
                </a:solidFill>
              </a:rPr>
              <a:t>xã</a:t>
            </a:r>
            <a:r>
              <a:rPr lang="en-US" sz="2300" b="1" i="1" dirty="0">
                <a:solidFill>
                  <a:srgbClr val="FF0000"/>
                </a:solidFill>
              </a:rPr>
              <a:t> </a:t>
            </a:r>
            <a:r>
              <a:rPr lang="en-US" sz="2300" b="1" i="1" dirty="0" err="1">
                <a:solidFill>
                  <a:srgbClr val="FF0000"/>
                </a:solidFill>
              </a:rPr>
              <a:t>hội</a:t>
            </a:r>
            <a:r>
              <a:rPr lang="en-US" sz="2300" b="1" i="1" dirty="0">
                <a:solidFill>
                  <a:srgbClr val="FF0000"/>
                </a:solidFill>
              </a:rPr>
              <a:t>, </a:t>
            </a:r>
            <a:r>
              <a:rPr lang="en-US" sz="2300" b="1" i="1" dirty="0" err="1">
                <a:solidFill>
                  <a:srgbClr val="FF0000"/>
                </a:solidFill>
              </a:rPr>
              <a:t>về</a:t>
            </a:r>
            <a:r>
              <a:rPr lang="en-US" sz="2300" b="1" i="1" dirty="0">
                <a:solidFill>
                  <a:srgbClr val="FF0000"/>
                </a:solidFill>
              </a:rPr>
              <a:t> </a:t>
            </a:r>
            <a:r>
              <a:rPr lang="en-US" sz="2300" b="1" i="1" dirty="0" err="1">
                <a:solidFill>
                  <a:srgbClr val="FF0000"/>
                </a:solidFill>
              </a:rPr>
              <a:t>vai</a:t>
            </a:r>
            <a:r>
              <a:rPr lang="en-US" sz="2300" b="1" i="1" dirty="0">
                <a:solidFill>
                  <a:srgbClr val="FF0000"/>
                </a:solidFill>
              </a:rPr>
              <a:t> </a:t>
            </a:r>
            <a:r>
              <a:rPr lang="en-US" sz="2300" b="1" i="1" dirty="0" err="1">
                <a:solidFill>
                  <a:srgbClr val="FF0000"/>
                </a:solidFill>
              </a:rPr>
              <a:t>trò</a:t>
            </a:r>
            <a:r>
              <a:rPr lang="en-US" sz="2300" b="1" i="1" dirty="0">
                <a:solidFill>
                  <a:srgbClr val="FF0000"/>
                </a:solidFill>
              </a:rPr>
              <a:t> </a:t>
            </a:r>
            <a:r>
              <a:rPr lang="en-US" sz="2300" b="1" i="1" dirty="0" err="1">
                <a:solidFill>
                  <a:srgbClr val="FF0000"/>
                </a:solidFill>
              </a:rPr>
              <a:t>của</a:t>
            </a:r>
            <a:r>
              <a:rPr lang="en-US" sz="2300" b="1" i="1" dirty="0">
                <a:solidFill>
                  <a:srgbClr val="FF0000"/>
                </a:solidFill>
              </a:rPr>
              <a:t> </a:t>
            </a:r>
            <a:r>
              <a:rPr lang="en-US" sz="2300" b="1" i="1" dirty="0" err="1">
                <a:solidFill>
                  <a:srgbClr val="FF0000"/>
                </a:solidFill>
              </a:rPr>
              <a:t>quần</a:t>
            </a:r>
            <a:r>
              <a:rPr lang="en-US" sz="2300" b="1" i="1" dirty="0">
                <a:solidFill>
                  <a:srgbClr val="FF0000"/>
                </a:solidFill>
              </a:rPr>
              <a:t> </a:t>
            </a:r>
            <a:r>
              <a:rPr lang="en-US" sz="2300" b="1" i="1" dirty="0" err="1">
                <a:solidFill>
                  <a:srgbClr val="FF0000"/>
                </a:solidFill>
              </a:rPr>
              <a:t>chúng</a:t>
            </a:r>
            <a:r>
              <a:rPr lang="en-US" sz="2300" b="1" i="1" dirty="0">
                <a:solidFill>
                  <a:srgbClr val="FF0000"/>
                </a:solidFill>
              </a:rPr>
              <a:t> </a:t>
            </a:r>
            <a:r>
              <a:rPr lang="en-US" sz="2300" b="1" i="1" dirty="0" err="1">
                <a:solidFill>
                  <a:srgbClr val="FF0000"/>
                </a:solidFill>
              </a:rPr>
              <a:t>nhân</a:t>
            </a:r>
            <a:r>
              <a:rPr lang="en-US" sz="2300" b="1" i="1" dirty="0">
                <a:solidFill>
                  <a:srgbClr val="FF0000"/>
                </a:solidFill>
              </a:rPr>
              <a:t> </a:t>
            </a:r>
            <a:r>
              <a:rPr lang="en-US" sz="2300" b="1" i="1" dirty="0" err="1">
                <a:solidFill>
                  <a:srgbClr val="FF0000"/>
                </a:solidFill>
              </a:rPr>
              <a:t>dân</a:t>
            </a:r>
            <a:r>
              <a:rPr lang="en-US" sz="2300" b="1" i="1" dirty="0">
                <a:solidFill>
                  <a:srgbClr val="FF0000"/>
                </a:solidFill>
              </a:rPr>
              <a:t> </a:t>
            </a:r>
            <a:r>
              <a:rPr lang="en-US" sz="2300" b="1" i="1" dirty="0" err="1">
                <a:solidFill>
                  <a:srgbClr val="FF0000"/>
                </a:solidFill>
              </a:rPr>
              <a:t>và</a:t>
            </a:r>
            <a:r>
              <a:rPr lang="en-US" sz="2300" b="1" i="1" dirty="0">
                <a:solidFill>
                  <a:srgbClr val="FF0000"/>
                </a:solidFill>
              </a:rPr>
              <a:t> </a:t>
            </a:r>
            <a:r>
              <a:rPr lang="en-US" sz="2300" b="1" i="1" dirty="0" err="1">
                <a:solidFill>
                  <a:srgbClr val="FF0000"/>
                </a:solidFill>
              </a:rPr>
              <a:t>lãnh</a:t>
            </a:r>
            <a:r>
              <a:rPr lang="en-US" sz="2300" b="1" i="1" dirty="0">
                <a:solidFill>
                  <a:srgbClr val="FF0000"/>
                </a:solidFill>
              </a:rPr>
              <a:t> </a:t>
            </a:r>
            <a:r>
              <a:rPr lang="en-US" sz="2300" b="1" i="1" dirty="0" err="1">
                <a:solidFill>
                  <a:srgbClr val="FF0000"/>
                </a:solidFill>
              </a:rPr>
              <a:t>tụ</a:t>
            </a:r>
            <a:r>
              <a:rPr lang="en-US" sz="2300" b="1" i="1" dirty="0">
                <a:solidFill>
                  <a:srgbClr val="FF0000"/>
                </a:solidFill>
              </a:rPr>
              <a:t> </a:t>
            </a:r>
            <a:r>
              <a:rPr lang="en-US" sz="2300" b="1" i="1" dirty="0" err="1">
                <a:solidFill>
                  <a:srgbClr val="FF0000"/>
                </a:solidFill>
              </a:rPr>
              <a:t>trong</a:t>
            </a:r>
            <a:r>
              <a:rPr lang="en-US" sz="2300" b="1" i="1" dirty="0">
                <a:solidFill>
                  <a:srgbClr val="FF0000"/>
                </a:solidFill>
              </a:rPr>
              <a:t> </a:t>
            </a:r>
            <a:r>
              <a:rPr lang="en-US" sz="2300" b="1" i="1" dirty="0" err="1">
                <a:solidFill>
                  <a:srgbClr val="FF0000"/>
                </a:solidFill>
              </a:rPr>
              <a:t>lịch</a:t>
            </a:r>
            <a:r>
              <a:rPr lang="en-US" sz="2300" b="1" i="1" dirty="0">
                <a:solidFill>
                  <a:srgbClr val="FF0000"/>
                </a:solidFill>
              </a:rPr>
              <a:t> </a:t>
            </a:r>
            <a:r>
              <a:rPr lang="en-US" sz="2300" b="1" i="1" dirty="0" err="1">
                <a:solidFill>
                  <a:srgbClr val="FF0000"/>
                </a:solidFill>
              </a:rPr>
              <a:t>sử</a:t>
            </a:r>
            <a:r>
              <a:rPr lang="en-US" sz="2300" b="1" i="1" dirty="0">
                <a:solidFill>
                  <a:srgbClr val="FF0000"/>
                </a:solidFill>
              </a:rPr>
              <a:t> </a:t>
            </a:r>
            <a:endParaRPr lang="en-US" sz="2300" b="1" dirty="0">
              <a:solidFill>
                <a:srgbClr val="FF0000"/>
              </a:solidFill>
            </a:endParaRPr>
          </a:p>
        </p:txBody>
      </p:sp>
      <p:sp>
        <p:nvSpPr>
          <p:cNvPr id="14" name="AutoShape 6"/>
          <p:cNvSpPr>
            <a:spLocks noChangeArrowheads="1"/>
          </p:cNvSpPr>
          <p:nvPr/>
        </p:nvSpPr>
        <p:spPr bwMode="auto">
          <a:xfrm>
            <a:off x="4184650" y="2319339"/>
            <a:ext cx="4121150" cy="1570037"/>
          </a:xfrm>
          <a:prstGeom prst="octagon">
            <a:avLst>
              <a:gd name="adj" fmla="val 0"/>
            </a:avLst>
          </a:prstGeom>
          <a:ln>
            <a:headEnd/>
            <a:tailEnd/>
          </a:ln>
        </p:spPr>
        <p:style>
          <a:lnRef idx="1">
            <a:schemeClr val="accent3"/>
          </a:lnRef>
          <a:fillRef idx="2">
            <a:schemeClr val="accent3"/>
          </a:fillRef>
          <a:effectRef idx="1">
            <a:schemeClr val="accent3"/>
          </a:effectRef>
          <a:fontRef idx="minor">
            <a:schemeClr val="dk1"/>
          </a:fontRef>
        </p:style>
        <p:txBody>
          <a:bodyPr lIns="0" tIns="0" rIns="0" bIns="0">
            <a:spAutoFit/>
          </a:bodyPr>
          <a:lstStyle/>
          <a:p>
            <a:pPr algn="ctr" eaLnBrk="1" hangingPunct="1">
              <a:defRPr/>
            </a:pPr>
            <a:endParaRPr lang="en-US" sz="2300" b="1" dirty="0">
              <a:solidFill>
                <a:prstClr val="black"/>
              </a:solidFill>
              <a:latin typeface="Times New Roman" pitchFamily="18" charset="0"/>
              <a:cs typeface="Times New Roman" pitchFamily="18" charset="0"/>
            </a:endParaRPr>
          </a:p>
          <a:p>
            <a:pPr algn="ctr" eaLnBrk="1" hangingPunct="1">
              <a:defRPr/>
            </a:pPr>
            <a:r>
              <a:rPr lang="en-US" sz="2800" b="1" dirty="0">
                <a:solidFill>
                  <a:srgbClr val="0000EA"/>
                </a:solidFill>
                <a:latin typeface="Times New Roman" pitchFamily="18" charset="0"/>
                <a:cs typeface="Times New Roman" pitchFamily="18" charset="0"/>
              </a:rPr>
              <a:t>3.1. MQH </a:t>
            </a:r>
            <a:r>
              <a:rPr lang="en-US" sz="2800" b="1" dirty="0" err="1">
                <a:solidFill>
                  <a:srgbClr val="0000EA"/>
                </a:solidFill>
                <a:latin typeface="Times New Roman" pitchFamily="18" charset="0"/>
                <a:cs typeface="Times New Roman" pitchFamily="18" charset="0"/>
              </a:rPr>
              <a:t>giữa</a:t>
            </a:r>
            <a:r>
              <a:rPr lang="en-US" sz="2800" b="1" dirty="0">
                <a:solidFill>
                  <a:srgbClr val="0000EA"/>
                </a:solidFill>
                <a:latin typeface="Times New Roman" pitchFamily="18" charset="0"/>
                <a:cs typeface="Times New Roman" pitchFamily="18" charset="0"/>
              </a:rPr>
              <a:t> </a:t>
            </a:r>
            <a:r>
              <a:rPr lang="en-US" sz="2800" b="1" dirty="0" err="1">
                <a:solidFill>
                  <a:srgbClr val="0000EA"/>
                </a:solidFill>
                <a:latin typeface="Times New Roman" pitchFamily="18" charset="0"/>
                <a:cs typeface="Times New Roman" pitchFamily="18" charset="0"/>
              </a:rPr>
              <a:t>cá</a:t>
            </a:r>
            <a:r>
              <a:rPr lang="en-US" sz="2800" b="1" dirty="0">
                <a:solidFill>
                  <a:srgbClr val="0000EA"/>
                </a:solidFill>
                <a:latin typeface="Times New Roman" pitchFamily="18" charset="0"/>
                <a:cs typeface="Times New Roman" pitchFamily="18" charset="0"/>
              </a:rPr>
              <a:t> </a:t>
            </a:r>
            <a:r>
              <a:rPr lang="en-US" sz="2800" b="1" dirty="0" err="1">
                <a:solidFill>
                  <a:srgbClr val="0000EA"/>
                </a:solidFill>
                <a:latin typeface="Times New Roman" pitchFamily="18" charset="0"/>
                <a:cs typeface="Times New Roman" pitchFamily="18" charset="0"/>
              </a:rPr>
              <a:t>nhân</a:t>
            </a:r>
            <a:r>
              <a:rPr lang="en-US" sz="2800" b="1" dirty="0">
                <a:solidFill>
                  <a:srgbClr val="0000EA"/>
                </a:solidFill>
                <a:latin typeface="Times New Roman" pitchFamily="18" charset="0"/>
                <a:cs typeface="Times New Roman" pitchFamily="18" charset="0"/>
              </a:rPr>
              <a:t> </a:t>
            </a:r>
          </a:p>
          <a:p>
            <a:pPr algn="ctr" eaLnBrk="1" hangingPunct="1">
              <a:defRPr/>
            </a:pPr>
            <a:r>
              <a:rPr lang="en-US" sz="2800" b="1" dirty="0" err="1">
                <a:solidFill>
                  <a:srgbClr val="0000EA"/>
                </a:solidFill>
                <a:latin typeface="Times New Roman" pitchFamily="18" charset="0"/>
                <a:cs typeface="Times New Roman" pitchFamily="18" charset="0"/>
              </a:rPr>
              <a:t>và</a:t>
            </a:r>
            <a:r>
              <a:rPr lang="en-US" sz="2800" b="1" dirty="0">
                <a:solidFill>
                  <a:srgbClr val="0000EA"/>
                </a:solidFill>
                <a:latin typeface="Times New Roman" pitchFamily="18" charset="0"/>
                <a:cs typeface="Times New Roman" pitchFamily="18" charset="0"/>
              </a:rPr>
              <a:t> </a:t>
            </a:r>
            <a:r>
              <a:rPr lang="en-US" sz="2800" b="1" dirty="0" err="1">
                <a:solidFill>
                  <a:srgbClr val="0000EA"/>
                </a:solidFill>
                <a:latin typeface="Times New Roman" pitchFamily="18" charset="0"/>
                <a:cs typeface="Times New Roman" pitchFamily="18" charset="0"/>
              </a:rPr>
              <a:t>xã</a:t>
            </a:r>
            <a:r>
              <a:rPr lang="en-US" sz="2800" b="1" dirty="0">
                <a:solidFill>
                  <a:srgbClr val="0000EA"/>
                </a:solidFill>
                <a:latin typeface="Times New Roman" pitchFamily="18" charset="0"/>
                <a:cs typeface="Times New Roman" pitchFamily="18" charset="0"/>
              </a:rPr>
              <a:t> </a:t>
            </a:r>
            <a:r>
              <a:rPr lang="en-US" sz="2800" b="1" dirty="0" err="1">
                <a:solidFill>
                  <a:srgbClr val="0000EA"/>
                </a:solidFill>
                <a:latin typeface="Times New Roman" pitchFamily="18" charset="0"/>
                <a:cs typeface="Times New Roman" pitchFamily="18" charset="0"/>
              </a:rPr>
              <a:t>hội</a:t>
            </a:r>
            <a:endParaRPr lang="en-US" sz="2800" b="1" dirty="0">
              <a:solidFill>
                <a:srgbClr val="0000EA"/>
              </a:solidFill>
              <a:latin typeface="Times New Roman" pitchFamily="18" charset="0"/>
              <a:cs typeface="Times New Roman" pitchFamily="18" charset="0"/>
            </a:endParaRPr>
          </a:p>
          <a:p>
            <a:pPr algn="ctr" eaLnBrk="1" hangingPunct="1">
              <a:defRPr/>
            </a:pPr>
            <a:endParaRPr lang="en-US" sz="2300" b="1" dirty="0">
              <a:solidFill>
                <a:prstClr val="black"/>
              </a:solidFill>
              <a:latin typeface="Times New Roman" pitchFamily="18" charset="0"/>
              <a:cs typeface="Times New Roman" pitchFamily="18" charset="0"/>
            </a:endParaRPr>
          </a:p>
        </p:txBody>
      </p:sp>
      <p:sp>
        <p:nvSpPr>
          <p:cNvPr id="15" name="Oval 14"/>
          <p:cNvSpPr/>
          <p:nvPr/>
        </p:nvSpPr>
        <p:spPr>
          <a:xfrm>
            <a:off x="1841500" y="3552825"/>
            <a:ext cx="2514600" cy="1828800"/>
          </a:xfrm>
          <a:prstGeom prst="ellipse">
            <a:avLst/>
          </a:prstGeom>
          <a:solidFill>
            <a:srgbClr val="DCFCFB"/>
          </a:solidFill>
          <a:ln>
            <a:solidFill>
              <a:srgbClr val="FF0000"/>
            </a:solidFill>
          </a:ln>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r>
              <a:rPr lang="en-US" sz="2800" b="1" dirty="0" err="1">
                <a:solidFill>
                  <a:srgbClr val="15039B"/>
                </a:solidFill>
                <a:latin typeface="Times New Roman" pitchFamily="18" charset="0"/>
                <a:cs typeface="Times New Roman" pitchFamily="18" charset="0"/>
              </a:rPr>
              <a:t>Cá</a:t>
            </a:r>
            <a:r>
              <a:rPr lang="en-US" sz="2800" b="1" dirty="0">
                <a:solidFill>
                  <a:srgbClr val="15039B"/>
                </a:solidFill>
                <a:latin typeface="Times New Roman" pitchFamily="18" charset="0"/>
                <a:cs typeface="Times New Roman" pitchFamily="18" charset="0"/>
              </a:rPr>
              <a:t> </a:t>
            </a:r>
            <a:r>
              <a:rPr lang="en-US" sz="2800" b="1" dirty="0" err="1">
                <a:solidFill>
                  <a:srgbClr val="15039B"/>
                </a:solidFill>
                <a:latin typeface="Times New Roman" pitchFamily="18" charset="0"/>
                <a:cs typeface="Times New Roman" pitchFamily="18" charset="0"/>
              </a:rPr>
              <a:t>nhân</a:t>
            </a:r>
            <a:endParaRPr lang="vi-VN" sz="2800" b="1" dirty="0">
              <a:solidFill>
                <a:prstClr val="black"/>
              </a:solidFill>
              <a:latin typeface="Times New Roman" pitchFamily="18" charset="0"/>
              <a:cs typeface="Times New Roman" pitchFamily="18" charset="0"/>
            </a:endParaRPr>
          </a:p>
        </p:txBody>
      </p:sp>
      <p:sp>
        <p:nvSpPr>
          <p:cNvPr id="21" name="Oval 20"/>
          <p:cNvSpPr/>
          <p:nvPr/>
        </p:nvSpPr>
        <p:spPr>
          <a:xfrm>
            <a:off x="7812088" y="3581400"/>
            <a:ext cx="2667000" cy="1828800"/>
          </a:xfrm>
          <a:prstGeom prst="ellipse">
            <a:avLst/>
          </a:prstGeom>
          <a:ln>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800" b="1" dirty="0" err="1">
                <a:solidFill>
                  <a:srgbClr val="0000EA"/>
                </a:solidFill>
                <a:latin typeface="Times New Roman" pitchFamily="18" charset="0"/>
                <a:cs typeface="Times New Roman" pitchFamily="18" charset="0"/>
              </a:rPr>
              <a:t>Xã</a:t>
            </a:r>
            <a:r>
              <a:rPr lang="en-US" sz="2800" b="1" dirty="0">
                <a:solidFill>
                  <a:srgbClr val="0000EA"/>
                </a:solidFill>
                <a:latin typeface="Times New Roman" pitchFamily="18" charset="0"/>
                <a:cs typeface="Times New Roman" pitchFamily="18" charset="0"/>
              </a:rPr>
              <a:t> </a:t>
            </a:r>
            <a:r>
              <a:rPr lang="en-US" sz="2800" b="1" dirty="0" err="1">
                <a:solidFill>
                  <a:srgbClr val="0000EA"/>
                </a:solidFill>
                <a:latin typeface="Times New Roman" pitchFamily="18" charset="0"/>
                <a:cs typeface="Times New Roman" pitchFamily="18" charset="0"/>
              </a:rPr>
              <a:t>hội</a:t>
            </a:r>
            <a:endParaRPr lang="vi-VN" sz="2800" b="1" dirty="0">
              <a:solidFill>
                <a:srgbClr val="0000EA"/>
              </a:solidFill>
              <a:latin typeface="Times New Roman" pitchFamily="18" charset="0"/>
              <a:cs typeface="Times New Roman" pitchFamily="18" charset="0"/>
            </a:endParaRPr>
          </a:p>
        </p:txBody>
      </p:sp>
      <p:cxnSp>
        <p:nvCxnSpPr>
          <p:cNvPr id="24" name="Straight Arrow Connector 23"/>
          <p:cNvCxnSpPr/>
          <p:nvPr/>
        </p:nvCxnSpPr>
        <p:spPr>
          <a:xfrm flipV="1">
            <a:off x="4559300" y="4191000"/>
            <a:ext cx="3124200"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0800000" flipV="1">
            <a:off x="4478338" y="4495800"/>
            <a:ext cx="3048000" cy="0"/>
          </a:xfrm>
          <a:prstGeom prst="straightConnector1">
            <a:avLst/>
          </a:prstGeom>
          <a:ln w="76200">
            <a:solidFill>
              <a:srgbClr val="0000F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19660"/>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heel(1)">
                                      <p:cBhvr>
                                        <p:cTn id="20" dur="1000"/>
                                        <p:tgtEl>
                                          <p:spTgt spid="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slide(fromLeft)">
                                      <p:cBhvr>
                                        <p:cTn id="25" dur="500"/>
                                        <p:tgtEl>
                                          <p:spTgt spid="24"/>
                                        </p:tgtEl>
                                      </p:cBhvr>
                                    </p:animEffect>
                                  </p:childTnLst>
                                </p:cTn>
                              </p:par>
                              <p:par>
                                <p:cTn id="26" presetID="12" presetClass="entr" presetSubtype="2"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slide(fromRight)">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63500"/>
            <a:ext cx="9131300" cy="546100"/>
          </a:xfrm>
          <a:prstGeom prst="roundRect">
            <a:avLst>
              <a:gd name="adj" fmla="val 0"/>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rgbClr val="FFFF00"/>
                </a:solidFill>
                <a:effectLst>
                  <a:outerShdw blurRad="38100" dist="38100" dir="2700000" algn="tl">
                    <a:srgbClr val="000000">
                      <a:alpha val="43137"/>
                    </a:srgbClr>
                  </a:outerShdw>
                </a:effectLst>
                <a:latin typeface="Arial" pitchFamily="34" charset="0"/>
                <a:cs typeface="Arial" pitchFamily="34" charset="0"/>
              </a:rPr>
              <a:t>V. </a:t>
            </a:r>
            <a:r>
              <a:rPr lang="vi-VN" sz="2800" b="1" dirty="0">
                <a:solidFill>
                  <a:srgbClr val="FFFF00"/>
                </a:solidFill>
                <a:cs typeface="Arial" pitchFamily="34" charset="0"/>
              </a:rPr>
              <a:t>TRIẾT HỌC VỀ CON NGƯỜI</a:t>
            </a:r>
            <a:endParaRPr lang="en-US" sz="2800" b="1" dirty="0">
              <a:solidFill>
                <a:srgbClr val="FFFF00"/>
              </a:solidFill>
              <a:latin typeface="Arial" pitchFamily="34" charset="0"/>
              <a:cs typeface="Arial" pitchFamily="34" charset="0"/>
            </a:endParaRPr>
          </a:p>
        </p:txBody>
      </p:sp>
      <p:sp>
        <p:nvSpPr>
          <p:cNvPr id="3" name="TextBox 2"/>
          <p:cNvSpPr txBox="1">
            <a:spLocks noChangeArrowheads="1"/>
          </p:cNvSpPr>
          <p:nvPr/>
        </p:nvSpPr>
        <p:spPr bwMode="auto">
          <a:xfrm>
            <a:off x="2133600" y="762000"/>
            <a:ext cx="8001000" cy="120015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defRPr/>
            </a:pPr>
            <a:r>
              <a:rPr lang="en-US" sz="2400" b="1" dirty="0">
                <a:solidFill>
                  <a:srgbClr val="FF0000"/>
                </a:solidFill>
              </a:rPr>
              <a:t>3. </a:t>
            </a:r>
            <a:r>
              <a:rPr lang="en-US" sz="2400" b="1" i="1" dirty="0" err="1">
                <a:solidFill>
                  <a:srgbClr val="FF0000"/>
                </a:solidFill>
              </a:rPr>
              <a:t>Quan</a:t>
            </a:r>
            <a:r>
              <a:rPr lang="en-US" sz="2400" b="1" i="1" dirty="0">
                <a:solidFill>
                  <a:srgbClr val="FF0000"/>
                </a:solidFill>
              </a:rPr>
              <a:t> </a:t>
            </a:r>
            <a:r>
              <a:rPr lang="en-US" sz="2400" b="1" i="1" dirty="0" err="1">
                <a:solidFill>
                  <a:srgbClr val="FF0000"/>
                </a:solidFill>
              </a:rPr>
              <a:t>điểm</a:t>
            </a:r>
            <a:r>
              <a:rPr lang="en-US" sz="2400" b="1" i="1" dirty="0">
                <a:solidFill>
                  <a:srgbClr val="FF0000"/>
                </a:solidFill>
              </a:rPr>
              <a:t> </a:t>
            </a:r>
            <a:r>
              <a:rPr lang="en-US" sz="2400" b="1" i="1" dirty="0" err="1">
                <a:solidFill>
                  <a:srgbClr val="FF0000"/>
                </a:solidFill>
              </a:rPr>
              <a:t>của</a:t>
            </a:r>
            <a:r>
              <a:rPr lang="en-US" sz="2400" b="1" i="1" dirty="0">
                <a:solidFill>
                  <a:srgbClr val="FF0000"/>
                </a:solidFill>
              </a:rPr>
              <a:t> </a:t>
            </a:r>
            <a:r>
              <a:rPr lang="en-US" sz="2400" b="1" i="1" dirty="0" err="1">
                <a:solidFill>
                  <a:srgbClr val="FF0000"/>
                </a:solidFill>
              </a:rPr>
              <a:t>triết</a:t>
            </a:r>
            <a:r>
              <a:rPr lang="en-US" sz="2400" b="1" i="1" dirty="0">
                <a:solidFill>
                  <a:srgbClr val="FF0000"/>
                </a:solidFill>
              </a:rPr>
              <a:t> </a:t>
            </a:r>
            <a:r>
              <a:rPr lang="en-US" sz="2400" b="1" i="1" dirty="0" err="1">
                <a:solidFill>
                  <a:srgbClr val="FF0000"/>
                </a:solidFill>
              </a:rPr>
              <a:t>học</a:t>
            </a:r>
            <a:r>
              <a:rPr lang="en-US" sz="2400" b="1" i="1" dirty="0">
                <a:solidFill>
                  <a:srgbClr val="FF0000"/>
                </a:solidFill>
              </a:rPr>
              <a:t> </a:t>
            </a:r>
            <a:r>
              <a:rPr lang="en-US" sz="2400" b="1" i="1" dirty="0" err="1">
                <a:solidFill>
                  <a:srgbClr val="FF0000"/>
                </a:solidFill>
              </a:rPr>
              <a:t>Mác</a:t>
            </a:r>
            <a:r>
              <a:rPr lang="en-US" sz="2400" b="1" i="1" dirty="0">
                <a:solidFill>
                  <a:srgbClr val="FF0000"/>
                </a:solidFill>
              </a:rPr>
              <a:t> - </a:t>
            </a:r>
            <a:r>
              <a:rPr lang="en-US" sz="2400" b="1" i="1" dirty="0" err="1">
                <a:solidFill>
                  <a:srgbClr val="FF0000"/>
                </a:solidFill>
              </a:rPr>
              <a:t>Lênin</a:t>
            </a:r>
            <a:r>
              <a:rPr lang="en-US" sz="2400" b="1" i="1" dirty="0">
                <a:solidFill>
                  <a:srgbClr val="FF0000"/>
                </a:solidFill>
              </a:rPr>
              <a:t> </a:t>
            </a:r>
            <a:r>
              <a:rPr lang="en-US" sz="2400" b="1" i="1" dirty="0" err="1">
                <a:solidFill>
                  <a:srgbClr val="FF0000"/>
                </a:solidFill>
              </a:rPr>
              <a:t>về</a:t>
            </a:r>
            <a:r>
              <a:rPr lang="en-US" sz="2400" b="1" i="1" dirty="0">
                <a:solidFill>
                  <a:srgbClr val="FF0000"/>
                </a:solidFill>
              </a:rPr>
              <a:t> </a:t>
            </a:r>
            <a:r>
              <a:rPr lang="en-US" sz="2400" b="1" i="1" dirty="0" err="1">
                <a:solidFill>
                  <a:srgbClr val="FF0000"/>
                </a:solidFill>
              </a:rPr>
              <a:t>quan</a:t>
            </a:r>
            <a:r>
              <a:rPr lang="en-US" sz="2400" b="1" i="1" dirty="0">
                <a:solidFill>
                  <a:srgbClr val="FF0000"/>
                </a:solidFill>
              </a:rPr>
              <a:t> </a:t>
            </a:r>
            <a:r>
              <a:rPr lang="en-US" sz="2400" b="1" i="1" dirty="0" err="1">
                <a:solidFill>
                  <a:srgbClr val="FF0000"/>
                </a:solidFill>
              </a:rPr>
              <a:t>hệ</a:t>
            </a:r>
            <a:r>
              <a:rPr lang="en-US" sz="2400" b="1" i="1" dirty="0">
                <a:solidFill>
                  <a:srgbClr val="FF0000"/>
                </a:solidFill>
              </a:rPr>
              <a:t> </a:t>
            </a:r>
            <a:r>
              <a:rPr lang="en-US" sz="2400" b="1" i="1" dirty="0" err="1">
                <a:solidFill>
                  <a:srgbClr val="FF0000"/>
                </a:solidFill>
              </a:rPr>
              <a:t>cá</a:t>
            </a:r>
            <a:r>
              <a:rPr lang="en-US" sz="2400" b="1" i="1" dirty="0">
                <a:solidFill>
                  <a:srgbClr val="FF0000"/>
                </a:solidFill>
              </a:rPr>
              <a:t> </a:t>
            </a:r>
            <a:r>
              <a:rPr lang="en-US" sz="2400" b="1" i="1" dirty="0" err="1">
                <a:solidFill>
                  <a:srgbClr val="FF0000"/>
                </a:solidFill>
              </a:rPr>
              <a:t>nhân</a:t>
            </a:r>
            <a:r>
              <a:rPr lang="en-US" sz="2400" b="1" i="1" dirty="0">
                <a:solidFill>
                  <a:srgbClr val="FF0000"/>
                </a:solidFill>
              </a:rPr>
              <a:t> </a:t>
            </a:r>
            <a:r>
              <a:rPr lang="en-US" sz="2400" b="1" i="1" dirty="0" err="1">
                <a:solidFill>
                  <a:srgbClr val="FF0000"/>
                </a:solidFill>
              </a:rPr>
              <a:t>và</a:t>
            </a:r>
            <a:r>
              <a:rPr lang="en-US" sz="2400" b="1" i="1" dirty="0">
                <a:solidFill>
                  <a:srgbClr val="FF0000"/>
                </a:solidFill>
              </a:rPr>
              <a:t> </a:t>
            </a:r>
            <a:r>
              <a:rPr lang="en-US" sz="2400" b="1" i="1" dirty="0" err="1">
                <a:solidFill>
                  <a:srgbClr val="FF0000"/>
                </a:solidFill>
              </a:rPr>
              <a:t>xã</a:t>
            </a:r>
            <a:r>
              <a:rPr lang="en-US" sz="2400" b="1" i="1" dirty="0">
                <a:solidFill>
                  <a:srgbClr val="FF0000"/>
                </a:solidFill>
              </a:rPr>
              <a:t> </a:t>
            </a:r>
            <a:r>
              <a:rPr lang="en-US" sz="2400" b="1" i="1" dirty="0" err="1">
                <a:solidFill>
                  <a:srgbClr val="FF0000"/>
                </a:solidFill>
              </a:rPr>
              <a:t>hội</a:t>
            </a:r>
            <a:r>
              <a:rPr lang="en-US" sz="2400" b="1" i="1" dirty="0">
                <a:solidFill>
                  <a:srgbClr val="FF0000"/>
                </a:solidFill>
              </a:rPr>
              <a:t>, </a:t>
            </a:r>
            <a:r>
              <a:rPr lang="en-US" sz="2400" b="1" i="1" dirty="0" err="1">
                <a:solidFill>
                  <a:srgbClr val="FF0000"/>
                </a:solidFill>
              </a:rPr>
              <a:t>về</a:t>
            </a:r>
            <a:r>
              <a:rPr lang="en-US" sz="2400" b="1" i="1" dirty="0">
                <a:solidFill>
                  <a:srgbClr val="FF0000"/>
                </a:solidFill>
              </a:rPr>
              <a:t> </a:t>
            </a:r>
            <a:r>
              <a:rPr lang="en-US" sz="2400" b="1" i="1" dirty="0" err="1">
                <a:solidFill>
                  <a:srgbClr val="FF0000"/>
                </a:solidFill>
              </a:rPr>
              <a:t>vai</a:t>
            </a:r>
            <a:r>
              <a:rPr lang="en-US" sz="2400" b="1" i="1" dirty="0">
                <a:solidFill>
                  <a:srgbClr val="FF0000"/>
                </a:solidFill>
              </a:rPr>
              <a:t> </a:t>
            </a:r>
            <a:r>
              <a:rPr lang="en-US" sz="2400" b="1" i="1" dirty="0" err="1">
                <a:solidFill>
                  <a:srgbClr val="FF0000"/>
                </a:solidFill>
              </a:rPr>
              <a:t>trò</a:t>
            </a:r>
            <a:r>
              <a:rPr lang="en-US" sz="2400" b="1" i="1" dirty="0">
                <a:solidFill>
                  <a:srgbClr val="FF0000"/>
                </a:solidFill>
              </a:rPr>
              <a:t> </a:t>
            </a:r>
            <a:r>
              <a:rPr lang="en-US" sz="2400" b="1" i="1" dirty="0" err="1">
                <a:solidFill>
                  <a:srgbClr val="FF0000"/>
                </a:solidFill>
              </a:rPr>
              <a:t>của</a:t>
            </a:r>
            <a:r>
              <a:rPr lang="en-US" sz="2400" b="1" i="1" dirty="0">
                <a:solidFill>
                  <a:srgbClr val="FF0000"/>
                </a:solidFill>
              </a:rPr>
              <a:t> </a:t>
            </a:r>
            <a:r>
              <a:rPr lang="en-US" sz="2400" b="1" i="1" dirty="0" err="1">
                <a:solidFill>
                  <a:srgbClr val="FF0000"/>
                </a:solidFill>
              </a:rPr>
              <a:t>quần</a:t>
            </a:r>
            <a:r>
              <a:rPr lang="en-US" sz="2400" b="1" i="1" dirty="0">
                <a:solidFill>
                  <a:srgbClr val="FF0000"/>
                </a:solidFill>
              </a:rPr>
              <a:t> </a:t>
            </a:r>
            <a:r>
              <a:rPr lang="en-US" sz="2400" b="1" i="1" dirty="0" err="1">
                <a:solidFill>
                  <a:srgbClr val="FF0000"/>
                </a:solidFill>
              </a:rPr>
              <a:t>chúng</a:t>
            </a:r>
            <a:r>
              <a:rPr lang="en-US" sz="2400" b="1" i="1" dirty="0">
                <a:solidFill>
                  <a:srgbClr val="FF0000"/>
                </a:solidFill>
              </a:rPr>
              <a:t> </a:t>
            </a:r>
            <a:r>
              <a:rPr lang="en-US" sz="2400" b="1" i="1" dirty="0" err="1">
                <a:solidFill>
                  <a:srgbClr val="FF0000"/>
                </a:solidFill>
              </a:rPr>
              <a:t>nhân</a:t>
            </a:r>
            <a:r>
              <a:rPr lang="en-US" sz="2400" b="1" i="1" dirty="0">
                <a:solidFill>
                  <a:srgbClr val="FF0000"/>
                </a:solidFill>
              </a:rPr>
              <a:t> </a:t>
            </a:r>
            <a:r>
              <a:rPr lang="en-US" sz="2400" b="1" i="1" dirty="0" err="1">
                <a:solidFill>
                  <a:srgbClr val="FF0000"/>
                </a:solidFill>
              </a:rPr>
              <a:t>dân</a:t>
            </a:r>
            <a:r>
              <a:rPr lang="en-US" sz="2400" b="1" i="1" dirty="0">
                <a:solidFill>
                  <a:srgbClr val="FF0000"/>
                </a:solidFill>
              </a:rPr>
              <a:t> </a:t>
            </a:r>
            <a:r>
              <a:rPr lang="en-US" sz="2400" b="1" i="1" dirty="0" err="1">
                <a:solidFill>
                  <a:srgbClr val="FF0000"/>
                </a:solidFill>
              </a:rPr>
              <a:t>và</a:t>
            </a:r>
            <a:r>
              <a:rPr lang="en-US" sz="2400" b="1" i="1" dirty="0">
                <a:solidFill>
                  <a:srgbClr val="FF0000"/>
                </a:solidFill>
              </a:rPr>
              <a:t> </a:t>
            </a:r>
            <a:r>
              <a:rPr lang="en-US" sz="2400" b="1" i="1" dirty="0" err="1">
                <a:solidFill>
                  <a:srgbClr val="FF0000"/>
                </a:solidFill>
              </a:rPr>
              <a:t>lãnh</a:t>
            </a:r>
            <a:r>
              <a:rPr lang="en-US" sz="2400" b="1" i="1" dirty="0">
                <a:solidFill>
                  <a:srgbClr val="FF0000"/>
                </a:solidFill>
              </a:rPr>
              <a:t> </a:t>
            </a:r>
            <a:r>
              <a:rPr lang="en-US" sz="2400" b="1" i="1" dirty="0" err="1">
                <a:solidFill>
                  <a:srgbClr val="FF0000"/>
                </a:solidFill>
              </a:rPr>
              <a:t>tụ</a:t>
            </a:r>
            <a:r>
              <a:rPr lang="en-US" sz="2400" b="1" i="1" dirty="0">
                <a:solidFill>
                  <a:srgbClr val="FF0000"/>
                </a:solidFill>
              </a:rPr>
              <a:t> </a:t>
            </a:r>
            <a:r>
              <a:rPr lang="en-US" sz="2400" b="1" i="1" dirty="0" err="1">
                <a:solidFill>
                  <a:srgbClr val="FF0000"/>
                </a:solidFill>
              </a:rPr>
              <a:t>trong</a:t>
            </a:r>
            <a:r>
              <a:rPr lang="en-US" sz="2400" b="1" i="1" dirty="0">
                <a:solidFill>
                  <a:srgbClr val="FF0000"/>
                </a:solidFill>
              </a:rPr>
              <a:t> </a:t>
            </a:r>
            <a:r>
              <a:rPr lang="en-US" sz="2400" b="1" i="1" dirty="0" err="1">
                <a:solidFill>
                  <a:srgbClr val="FF0000"/>
                </a:solidFill>
              </a:rPr>
              <a:t>lịch</a:t>
            </a:r>
            <a:r>
              <a:rPr lang="en-US" sz="2400" b="1" i="1" dirty="0">
                <a:solidFill>
                  <a:srgbClr val="FF0000"/>
                </a:solidFill>
              </a:rPr>
              <a:t> </a:t>
            </a:r>
            <a:r>
              <a:rPr lang="en-US" sz="2400" b="1" i="1" dirty="0" err="1">
                <a:solidFill>
                  <a:srgbClr val="FF0000"/>
                </a:solidFill>
              </a:rPr>
              <a:t>sử</a:t>
            </a:r>
            <a:r>
              <a:rPr lang="en-US" sz="2400" b="1" i="1" dirty="0">
                <a:solidFill>
                  <a:srgbClr val="FF0000"/>
                </a:solidFill>
              </a:rPr>
              <a:t> </a:t>
            </a:r>
            <a:endParaRPr lang="en-US" sz="2400" b="1" dirty="0">
              <a:solidFill>
                <a:srgbClr val="FF0000"/>
              </a:solidFill>
            </a:endParaRPr>
          </a:p>
        </p:txBody>
      </p:sp>
      <p:sp>
        <p:nvSpPr>
          <p:cNvPr id="14" name="AutoShape 6"/>
          <p:cNvSpPr>
            <a:spLocks noChangeArrowheads="1"/>
          </p:cNvSpPr>
          <p:nvPr/>
        </p:nvSpPr>
        <p:spPr bwMode="auto">
          <a:xfrm>
            <a:off x="4408488" y="2209800"/>
            <a:ext cx="3124200" cy="2000250"/>
          </a:xfrm>
          <a:prstGeom prst="octagon">
            <a:avLst>
              <a:gd name="adj" fmla="val 0"/>
            </a:avLst>
          </a:prstGeom>
          <a:ln>
            <a:headEnd/>
            <a:tailEnd/>
          </a:ln>
        </p:spPr>
        <p:style>
          <a:lnRef idx="1">
            <a:schemeClr val="accent6"/>
          </a:lnRef>
          <a:fillRef idx="2">
            <a:schemeClr val="accent6"/>
          </a:fillRef>
          <a:effectRef idx="1">
            <a:schemeClr val="accent6"/>
          </a:effectRef>
          <a:fontRef idx="minor">
            <a:schemeClr val="dk1"/>
          </a:fontRef>
        </p:style>
        <p:txBody>
          <a:bodyPr lIns="0" tIns="0" rIns="0" bIns="0">
            <a:spAutoFit/>
          </a:bodyPr>
          <a:lstStyle/>
          <a:p>
            <a:pPr algn="ctr" eaLnBrk="1" hangingPunct="1">
              <a:defRPr/>
            </a:pPr>
            <a:endParaRPr lang="en-US" sz="2300" b="1" dirty="0">
              <a:solidFill>
                <a:prstClr val="black"/>
              </a:solidFill>
              <a:latin typeface="Times New Roman" pitchFamily="18" charset="0"/>
              <a:cs typeface="Times New Roman" pitchFamily="18" charset="0"/>
            </a:endParaRPr>
          </a:p>
          <a:p>
            <a:pPr algn="ctr" eaLnBrk="1" hangingPunct="1">
              <a:defRPr/>
            </a:pPr>
            <a:r>
              <a:rPr lang="en-US" sz="2800" b="1" dirty="0">
                <a:solidFill>
                  <a:srgbClr val="0000EA"/>
                </a:solidFill>
                <a:latin typeface="Times New Roman" pitchFamily="18" charset="0"/>
                <a:cs typeface="Times New Roman" pitchFamily="18" charset="0"/>
              </a:rPr>
              <a:t>MQH </a:t>
            </a:r>
            <a:r>
              <a:rPr lang="en-US" sz="2800" b="1" dirty="0" err="1">
                <a:solidFill>
                  <a:srgbClr val="0000EA"/>
                </a:solidFill>
                <a:latin typeface="Times New Roman" pitchFamily="18" charset="0"/>
                <a:cs typeface="Times New Roman" pitchFamily="18" charset="0"/>
              </a:rPr>
              <a:t>biện</a:t>
            </a:r>
            <a:r>
              <a:rPr lang="en-US" sz="2800" b="1" dirty="0">
                <a:solidFill>
                  <a:srgbClr val="0000EA"/>
                </a:solidFill>
                <a:latin typeface="Times New Roman" pitchFamily="18" charset="0"/>
                <a:cs typeface="Times New Roman" pitchFamily="18" charset="0"/>
              </a:rPr>
              <a:t> </a:t>
            </a:r>
            <a:r>
              <a:rPr lang="en-US" sz="2800" b="1" dirty="0" err="1">
                <a:solidFill>
                  <a:srgbClr val="0000EA"/>
                </a:solidFill>
                <a:latin typeface="Times New Roman" pitchFamily="18" charset="0"/>
                <a:cs typeface="Times New Roman" pitchFamily="18" charset="0"/>
              </a:rPr>
              <a:t>chứng</a:t>
            </a:r>
            <a:r>
              <a:rPr lang="en-US" sz="2800" b="1" dirty="0">
                <a:solidFill>
                  <a:srgbClr val="0000EA"/>
                </a:solidFill>
                <a:latin typeface="Times New Roman" pitchFamily="18" charset="0"/>
                <a:cs typeface="Times New Roman" pitchFamily="18" charset="0"/>
              </a:rPr>
              <a:t> </a:t>
            </a:r>
            <a:r>
              <a:rPr lang="en-US" sz="2800" b="1" dirty="0" err="1">
                <a:solidFill>
                  <a:srgbClr val="0000EA"/>
                </a:solidFill>
                <a:latin typeface="Times New Roman" pitchFamily="18" charset="0"/>
                <a:cs typeface="Times New Roman" pitchFamily="18" charset="0"/>
              </a:rPr>
              <a:t>giữa</a:t>
            </a:r>
            <a:endParaRPr lang="en-US" sz="2800" b="1" dirty="0">
              <a:solidFill>
                <a:srgbClr val="0000EA"/>
              </a:solidFill>
              <a:latin typeface="Times New Roman" pitchFamily="18" charset="0"/>
              <a:cs typeface="Times New Roman" pitchFamily="18" charset="0"/>
            </a:endParaRPr>
          </a:p>
          <a:p>
            <a:pPr algn="ctr" eaLnBrk="1" hangingPunct="1">
              <a:defRPr/>
            </a:pPr>
            <a:r>
              <a:rPr lang="en-US" sz="2800" b="1" dirty="0">
                <a:solidFill>
                  <a:srgbClr val="0000EA"/>
                </a:solidFill>
                <a:latin typeface="Times New Roman" pitchFamily="18" charset="0"/>
                <a:cs typeface="Times New Roman" pitchFamily="18" charset="0"/>
              </a:rPr>
              <a:t>QCND </a:t>
            </a:r>
            <a:r>
              <a:rPr lang="en-US" sz="2800" b="1" dirty="0" err="1">
                <a:solidFill>
                  <a:srgbClr val="0000EA"/>
                </a:solidFill>
                <a:latin typeface="Times New Roman" pitchFamily="18" charset="0"/>
                <a:cs typeface="Times New Roman" pitchFamily="18" charset="0"/>
              </a:rPr>
              <a:t>và</a:t>
            </a:r>
            <a:r>
              <a:rPr lang="en-US" sz="2800" b="1" dirty="0">
                <a:solidFill>
                  <a:srgbClr val="0000EA"/>
                </a:solidFill>
                <a:latin typeface="Times New Roman" pitchFamily="18" charset="0"/>
                <a:cs typeface="Times New Roman" pitchFamily="18" charset="0"/>
              </a:rPr>
              <a:t> CNLT</a:t>
            </a:r>
          </a:p>
          <a:p>
            <a:pPr algn="ctr" eaLnBrk="1" hangingPunct="1">
              <a:defRPr/>
            </a:pPr>
            <a:endParaRPr lang="en-US" sz="2300" b="1" dirty="0">
              <a:solidFill>
                <a:prstClr val="black"/>
              </a:solidFill>
              <a:latin typeface="Times New Roman" pitchFamily="18" charset="0"/>
              <a:cs typeface="Times New Roman" pitchFamily="18" charset="0"/>
            </a:endParaRPr>
          </a:p>
        </p:txBody>
      </p:sp>
      <p:sp>
        <p:nvSpPr>
          <p:cNvPr id="15" name="Oval 14"/>
          <p:cNvSpPr/>
          <p:nvPr/>
        </p:nvSpPr>
        <p:spPr>
          <a:xfrm>
            <a:off x="1927225" y="3929063"/>
            <a:ext cx="2514600" cy="1828800"/>
          </a:xfrm>
          <a:prstGeom prst="ellipse">
            <a:avLst/>
          </a:prstGeom>
          <a:solidFill>
            <a:srgbClr val="DCFCFB"/>
          </a:solidFill>
          <a:ln>
            <a:solidFill>
              <a:srgbClr val="FF0000"/>
            </a:solidFill>
          </a:ln>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r>
              <a:rPr lang="en-US" sz="2800" b="1" dirty="0" err="1">
                <a:solidFill>
                  <a:srgbClr val="15039B"/>
                </a:solidFill>
                <a:latin typeface="Times New Roman" pitchFamily="18" charset="0"/>
                <a:cs typeface="Times New Roman" pitchFamily="18" charset="0"/>
              </a:rPr>
              <a:t>Quần</a:t>
            </a:r>
            <a:r>
              <a:rPr lang="en-US" sz="2800" b="1" dirty="0">
                <a:solidFill>
                  <a:srgbClr val="15039B"/>
                </a:solidFill>
                <a:latin typeface="Times New Roman" pitchFamily="18" charset="0"/>
                <a:cs typeface="Times New Roman" pitchFamily="18" charset="0"/>
              </a:rPr>
              <a:t> </a:t>
            </a:r>
            <a:r>
              <a:rPr lang="en-US" sz="2800" b="1" dirty="0" err="1">
                <a:solidFill>
                  <a:srgbClr val="15039B"/>
                </a:solidFill>
                <a:latin typeface="Times New Roman" pitchFamily="18" charset="0"/>
                <a:cs typeface="Times New Roman" pitchFamily="18" charset="0"/>
              </a:rPr>
              <a:t>chúng</a:t>
            </a:r>
            <a:r>
              <a:rPr lang="en-US" sz="2800" b="1" dirty="0">
                <a:solidFill>
                  <a:srgbClr val="15039B"/>
                </a:solidFill>
                <a:latin typeface="Times New Roman" pitchFamily="18" charset="0"/>
                <a:cs typeface="Times New Roman" pitchFamily="18" charset="0"/>
              </a:rPr>
              <a:t> </a:t>
            </a:r>
            <a:r>
              <a:rPr lang="en-US" sz="2800" b="1" dirty="0" err="1">
                <a:solidFill>
                  <a:srgbClr val="15039B"/>
                </a:solidFill>
                <a:latin typeface="Times New Roman" pitchFamily="18" charset="0"/>
                <a:cs typeface="Times New Roman" pitchFamily="18" charset="0"/>
              </a:rPr>
              <a:t>nhân</a:t>
            </a:r>
            <a:r>
              <a:rPr lang="en-US" sz="2800" b="1" dirty="0">
                <a:solidFill>
                  <a:srgbClr val="15039B"/>
                </a:solidFill>
                <a:latin typeface="Times New Roman" pitchFamily="18" charset="0"/>
                <a:cs typeface="Times New Roman" pitchFamily="18" charset="0"/>
              </a:rPr>
              <a:t> </a:t>
            </a:r>
            <a:r>
              <a:rPr lang="en-US" sz="2800" b="1" dirty="0" err="1">
                <a:solidFill>
                  <a:srgbClr val="15039B"/>
                </a:solidFill>
                <a:latin typeface="Times New Roman" pitchFamily="18" charset="0"/>
                <a:cs typeface="Times New Roman" pitchFamily="18" charset="0"/>
              </a:rPr>
              <a:t>dân</a:t>
            </a:r>
            <a:endParaRPr lang="vi-VN" sz="2800" b="1" dirty="0">
              <a:solidFill>
                <a:prstClr val="black"/>
              </a:solidFill>
              <a:latin typeface="Times New Roman" pitchFamily="18" charset="0"/>
              <a:cs typeface="Times New Roman" pitchFamily="18" charset="0"/>
            </a:endParaRPr>
          </a:p>
        </p:txBody>
      </p:sp>
      <p:sp>
        <p:nvSpPr>
          <p:cNvPr id="21" name="Oval 20"/>
          <p:cNvSpPr/>
          <p:nvPr/>
        </p:nvSpPr>
        <p:spPr>
          <a:xfrm>
            <a:off x="7364413" y="3929063"/>
            <a:ext cx="2667000" cy="1828800"/>
          </a:xfrm>
          <a:prstGeom prst="ellipse">
            <a:avLst/>
          </a:prstGeom>
          <a:ln>
            <a:solidFill>
              <a:srgbClr val="FF0000"/>
            </a:solidFill>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800" b="1" dirty="0" err="1">
                <a:solidFill>
                  <a:srgbClr val="15039B"/>
                </a:solidFill>
                <a:latin typeface="Times New Roman" pitchFamily="18" charset="0"/>
                <a:cs typeface="Times New Roman" pitchFamily="18" charset="0"/>
              </a:rPr>
              <a:t>Cá</a:t>
            </a:r>
            <a:r>
              <a:rPr lang="en-US" sz="2800" b="1" dirty="0">
                <a:solidFill>
                  <a:srgbClr val="15039B"/>
                </a:solidFill>
                <a:latin typeface="Times New Roman" pitchFamily="18" charset="0"/>
                <a:cs typeface="Times New Roman" pitchFamily="18" charset="0"/>
              </a:rPr>
              <a:t> </a:t>
            </a:r>
            <a:r>
              <a:rPr lang="en-US" sz="2800" b="1" dirty="0" err="1">
                <a:solidFill>
                  <a:srgbClr val="15039B"/>
                </a:solidFill>
                <a:latin typeface="Times New Roman" pitchFamily="18" charset="0"/>
                <a:cs typeface="Times New Roman" pitchFamily="18" charset="0"/>
              </a:rPr>
              <a:t>nhân</a:t>
            </a:r>
            <a:r>
              <a:rPr lang="en-US" sz="2800" b="1" dirty="0">
                <a:solidFill>
                  <a:srgbClr val="15039B"/>
                </a:solidFill>
                <a:latin typeface="Times New Roman" pitchFamily="18" charset="0"/>
                <a:cs typeface="Times New Roman" pitchFamily="18" charset="0"/>
              </a:rPr>
              <a:t> </a:t>
            </a:r>
            <a:r>
              <a:rPr lang="en-US" sz="2800" b="1" dirty="0" err="1">
                <a:solidFill>
                  <a:srgbClr val="15039B"/>
                </a:solidFill>
                <a:latin typeface="Times New Roman" pitchFamily="18" charset="0"/>
                <a:cs typeface="Times New Roman" pitchFamily="18" charset="0"/>
              </a:rPr>
              <a:t>lãnh</a:t>
            </a:r>
            <a:r>
              <a:rPr lang="en-US" sz="2800" b="1" dirty="0">
                <a:solidFill>
                  <a:srgbClr val="15039B"/>
                </a:solidFill>
                <a:latin typeface="Times New Roman" pitchFamily="18" charset="0"/>
                <a:cs typeface="Times New Roman" pitchFamily="18" charset="0"/>
              </a:rPr>
              <a:t> </a:t>
            </a:r>
            <a:r>
              <a:rPr lang="en-US" sz="2800" b="1" dirty="0" err="1">
                <a:solidFill>
                  <a:srgbClr val="15039B"/>
                </a:solidFill>
                <a:latin typeface="Times New Roman" pitchFamily="18" charset="0"/>
                <a:cs typeface="Times New Roman" pitchFamily="18" charset="0"/>
              </a:rPr>
              <a:t>tụ</a:t>
            </a:r>
            <a:r>
              <a:rPr lang="en-US" sz="2800" b="1" dirty="0">
                <a:solidFill>
                  <a:srgbClr val="15039B"/>
                </a:solidFill>
                <a:latin typeface="Times New Roman" pitchFamily="18" charset="0"/>
                <a:cs typeface="Times New Roman" pitchFamily="18" charset="0"/>
              </a:rPr>
              <a:t>/ </a:t>
            </a:r>
            <a:r>
              <a:rPr lang="en-US" sz="2800" b="1" dirty="0" err="1">
                <a:solidFill>
                  <a:srgbClr val="15039B"/>
                </a:solidFill>
                <a:latin typeface="Times New Roman" pitchFamily="18" charset="0"/>
                <a:cs typeface="Times New Roman" pitchFamily="18" charset="0"/>
              </a:rPr>
              <a:t>vĩ</a:t>
            </a:r>
            <a:r>
              <a:rPr lang="en-US" sz="2800" b="1" dirty="0">
                <a:solidFill>
                  <a:srgbClr val="15039B"/>
                </a:solidFill>
                <a:latin typeface="Times New Roman" pitchFamily="18" charset="0"/>
                <a:cs typeface="Times New Roman" pitchFamily="18" charset="0"/>
              </a:rPr>
              <a:t> </a:t>
            </a:r>
            <a:r>
              <a:rPr lang="en-US" sz="2800" b="1" dirty="0" err="1">
                <a:solidFill>
                  <a:srgbClr val="15039B"/>
                </a:solidFill>
                <a:latin typeface="Times New Roman" pitchFamily="18" charset="0"/>
                <a:cs typeface="Times New Roman" pitchFamily="18" charset="0"/>
              </a:rPr>
              <a:t>nhân</a:t>
            </a:r>
            <a:endParaRPr lang="vi-VN" sz="2800" b="1" dirty="0">
              <a:solidFill>
                <a:prstClr val="black"/>
              </a:solidFill>
              <a:latin typeface="Times New Roman" pitchFamily="18" charset="0"/>
              <a:cs typeface="Times New Roman" pitchFamily="18" charset="0"/>
            </a:endParaRPr>
          </a:p>
        </p:txBody>
      </p:sp>
      <p:cxnSp>
        <p:nvCxnSpPr>
          <p:cNvPr id="24" name="Straight Arrow Connector 23"/>
          <p:cNvCxnSpPr/>
          <p:nvPr/>
        </p:nvCxnSpPr>
        <p:spPr>
          <a:xfrm>
            <a:off x="4648200" y="4953000"/>
            <a:ext cx="2820988" cy="0"/>
          </a:xfrm>
          <a:prstGeom prst="straightConnector1">
            <a:avLst/>
          </a:prstGeom>
          <a:ln w="762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478338" y="4572000"/>
            <a:ext cx="2990850" cy="0"/>
          </a:xfrm>
          <a:prstGeom prst="straightConnector1">
            <a:avLst/>
          </a:prstGeom>
          <a:ln w="76200">
            <a:solidFill>
              <a:srgbClr val="0000FF"/>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492477"/>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in)">
                                      <p:cBhvr>
                                        <p:cTn id="12" dur="500"/>
                                        <p:tgtEl>
                                          <p:spTgt spid="14"/>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1)">
                                      <p:cBhvr>
                                        <p:cTn id="15" dur="1000"/>
                                        <p:tgtEl>
                                          <p:spTgt spid="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heel(1)">
                                      <p:cBhvr>
                                        <p:cTn id="20" dur="1000"/>
                                        <p:tgtEl>
                                          <p:spTgt spid="2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slide(fromLeft)">
                                      <p:cBhvr>
                                        <p:cTn id="25" dur="500"/>
                                        <p:tgtEl>
                                          <p:spTgt spid="24"/>
                                        </p:tgtEl>
                                      </p:cBhvr>
                                    </p:animEffect>
                                  </p:childTnLst>
                                </p:cTn>
                              </p:par>
                              <p:par>
                                <p:cTn id="26" presetID="12" presetClass="entr" presetSubtype="2"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slide(fromRight)">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63500"/>
            <a:ext cx="9131300" cy="698500"/>
          </a:xfrm>
          <a:prstGeom prst="roundRect">
            <a:avLst>
              <a:gd name="adj" fmla="val 0"/>
            </a:avLst>
          </a:prstGeom>
          <a:solidFill>
            <a:srgbClr val="002060"/>
          </a:solidFill>
          <a:ln w="3175">
            <a:solidFill>
              <a:srgbClr val="FFFF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400" b="1" dirty="0">
                <a:solidFill>
                  <a:srgbClr val="FFFF00"/>
                </a:solidFill>
                <a:effectLst>
                  <a:outerShdw blurRad="38100" dist="38100" dir="2700000" algn="tl">
                    <a:srgbClr val="000000">
                      <a:alpha val="43137"/>
                    </a:srgbClr>
                  </a:outerShdw>
                </a:effectLst>
                <a:latin typeface="Arial" pitchFamily="34" charset="0"/>
                <a:cs typeface="Arial" pitchFamily="34" charset="0"/>
              </a:rPr>
              <a:t>V. </a:t>
            </a:r>
            <a:r>
              <a:rPr lang="vi-VN" sz="2400" b="1" dirty="0">
                <a:solidFill>
                  <a:srgbClr val="FFFF00"/>
                </a:solidFill>
                <a:cs typeface="Arial" pitchFamily="34" charset="0"/>
              </a:rPr>
              <a:t>TRIẾT HỌC VỀ CON NGƯỜI</a:t>
            </a:r>
            <a:endParaRPr lang="en-US" sz="2400" b="1" dirty="0">
              <a:solidFill>
                <a:srgbClr val="FFFF00"/>
              </a:solidFill>
              <a:latin typeface="Arial" pitchFamily="34" charset="0"/>
              <a:cs typeface="Arial" pitchFamily="34" charset="0"/>
            </a:endParaRPr>
          </a:p>
        </p:txBody>
      </p:sp>
      <p:sp>
        <p:nvSpPr>
          <p:cNvPr id="3" name="TextBox 2"/>
          <p:cNvSpPr txBox="1">
            <a:spLocks noChangeArrowheads="1"/>
          </p:cNvSpPr>
          <p:nvPr/>
        </p:nvSpPr>
        <p:spPr bwMode="auto">
          <a:xfrm>
            <a:off x="2220914" y="941388"/>
            <a:ext cx="7685087" cy="800100"/>
          </a:xfrm>
          <a:prstGeom prst="rect">
            <a:avLst/>
          </a:prstGeom>
          <a:ln/>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defRPr/>
            </a:pPr>
            <a:r>
              <a:rPr lang="en-US" sz="2300" b="1" dirty="0">
                <a:solidFill>
                  <a:srgbClr val="FF0000"/>
                </a:solidFill>
              </a:rPr>
              <a:t>4. </a:t>
            </a:r>
            <a:r>
              <a:rPr lang="en-US" sz="2300" b="1" i="1" dirty="0" err="1">
                <a:solidFill>
                  <a:srgbClr val="FF0000"/>
                </a:solidFill>
              </a:rPr>
              <a:t>Vấn</a:t>
            </a:r>
            <a:r>
              <a:rPr lang="en-US" sz="2300" b="1" i="1" dirty="0">
                <a:solidFill>
                  <a:srgbClr val="FF0000"/>
                </a:solidFill>
              </a:rPr>
              <a:t> </a:t>
            </a:r>
            <a:r>
              <a:rPr lang="en-US" sz="2300" b="1" i="1" dirty="0" err="1">
                <a:solidFill>
                  <a:srgbClr val="FF0000"/>
                </a:solidFill>
              </a:rPr>
              <a:t>đề</a:t>
            </a:r>
            <a:r>
              <a:rPr lang="en-US" sz="2300" b="1" i="1" dirty="0">
                <a:solidFill>
                  <a:srgbClr val="FF0000"/>
                </a:solidFill>
              </a:rPr>
              <a:t> con </a:t>
            </a:r>
            <a:r>
              <a:rPr lang="en-US" sz="2300" b="1" i="1" dirty="0" err="1">
                <a:solidFill>
                  <a:srgbClr val="FF0000"/>
                </a:solidFill>
              </a:rPr>
              <a:t>người</a:t>
            </a:r>
            <a:r>
              <a:rPr lang="en-US" sz="2300" b="1" i="1" dirty="0">
                <a:solidFill>
                  <a:srgbClr val="FF0000"/>
                </a:solidFill>
              </a:rPr>
              <a:t> </a:t>
            </a:r>
            <a:r>
              <a:rPr lang="en-US" sz="2300" b="1" i="1" dirty="0" err="1">
                <a:solidFill>
                  <a:srgbClr val="FF0000"/>
                </a:solidFill>
              </a:rPr>
              <a:t>trong</a:t>
            </a:r>
            <a:r>
              <a:rPr lang="en-US" sz="2300" b="1" i="1" dirty="0">
                <a:solidFill>
                  <a:srgbClr val="FF0000"/>
                </a:solidFill>
              </a:rPr>
              <a:t> </a:t>
            </a:r>
            <a:r>
              <a:rPr lang="en-US" sz="2300" b="1" i="1" dirty="0" err="1">
                <a:solidFill>
                  <a:srgbClr val="FF0000"/>
                </a:solidFill>
              </a:rPr>
              <a:t>sự</a:t>
            </a:r>
            <a:r>
              <a:rPr lang="en-US" sz="2300" b="1" i="1" dirty="0">
                <a:solidFill>
                  <a:srgbClr val="FF0000"/>
                </a:solidFill>
              </a:rPr>
              <a:t> </a:t>
            </a:r>
            <a:r>
              <a:rPr lang="en-US" sz="2300" b="1" i="1" dirty="0" err="1">
                <a:solidFill>
                  <a:srgbClr val="FF0000"/>
                </a:solidFill>
              </a:rPr>
              <a:t>nghiệp</a:t>
            </a:r>
            <a:r>
              <a:rPr lang="en-US" sz="2300" b="1" i="1" dirty="0">
                <a:solidFill>
                  <a:srgbClr val="FF0000"/>
                </a:solidFill>
              </a:rPr>
              <a:t> </a:t>
            </a:r>
            <a:r>
              <a:rPr lang="en-US" sz="2300" b="1" i="1" dirty="0" err="1">
                <a:solidFill>
                  <a:srgbClr val="FF0000"/>
                </a:solidFill>
              </a:rPr>
              <a:t>cách</a:t>
            </a:r>
            <a:r>
              <a:rPr lang="en-US" sz="2300" b="1" i="1" dirty="0">
                <a:solidFill>
                  <a:srgbClr val="FF0000"/>
                </a:solidFill>
              </a:rPr>
              <a:t> </a:t>
            </a:r>
            <a:r>
              <a:rPr lang="en-US" sz="2300" b="1" i="1" dirty="0" err="1">
                <a:solidFill>
                  <a:srgbClr val="FF0000"/>
                </a:solidFill>
              </a:rPr>
              <a:t>mạng</a:t>
            </a:r>
            <a:endParaRPr lang="en-US" sz="2300" b="1" i="1" dirty="0">
              <a:solidFill>
                <a:srgbClr val="FF0000"/>
              </a:solidFill>
            </a:endParaRPr>
          </a:p>
          <a:p>
            <a:pPr algn="just" eaLnBrk="1" hangingPunct="1">
              <a:defRPr/>
            </a:pPr>
            <a:r>
              <a:rPr lang="en-US" sz="2300" b="1" i="1" dirty="0">
                <a:solidFill>
                  <a:srgbClr val="FF0000"/>
                </a:solidFill>
              </a:rPr>
              <a:t> ở </a:t>
            </a:r>
            <a:r>
              <a:rPr lang="en-US" sz="2300" b="1" i="1" dirty="0" err="1">
                <a:solidFill>
                  <a:srgbClr val="FF0000"/>
                </a:solidFill>
              </a:rPr>
              <a:t>Việt</a:t>
            </a:r>
            <a:r>
              <a:rPr lang="en-US" sz="2300" b="1" i="1" dirty="0">
                <a:solidFill>
                  <a:srgbClr val="FF0000"/>
                </a:solidFill>
              </a:rPr>
              <a:t> Nam</a:t>
            </a:r>
            <a:endParaRPr lang="en-US" sz="2300" b="1" dirty="0">
              <a:solidFill>
                <a:srgbClr val="FF0000"/>
              </a:solidFill>
            </a:endParaRPr>
          </a:p>
        </p:txBody>
      </p:sp>
      <p:sp>
        <p:nvSpPr>
          <p:cNvPr id="11" name="Hexagon 10"/>
          <p:cNvSpPr/>
          <p:nvPr/>
        </p:nvSpPr>
        <p:spPr>
          <a:xfrm>
            <a:off x="1752600" y="2438400"/>
            <a:ext cx="2971800" cy="32004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black"/>
              </a:solidFill>
              <a:latin typeface="Arial" pitchFamily="34" charset="0"/>
              <a:cs typeface="Arial" pitchFamily="34" charset="0"/>
            </a:endParaRPr>
          </a:p>
          <a:p>
            <a:pPr algn="ctr" eaLnBrk="1" hangingPunct="1">
              <a:defRPr/>
            </a:pPr>
            <a:endParaRPr lang="en-US">
              <a:solidFill>
                <a:prstClr val="black"/>
              </a:solidFill>
              <a:latin typeface="Arial" pitchFamily="34" charset="0"/>
              <a:cs typeface="Arial" pitchFamily="34" charset="0"/>
            </a:endParaRPr>
          </a:p>
        </p:txBody>
      </p:sp>
      <p:sp>
        <p:nvSpPr>
          <p:cNvPr id="12" name="TextBox 6"/>
          <p:cNvSpPr txBox="1">
            <a:spLocks noChangeArrowheads="1"/>
          </p:cNvSpPr>
          <p:nvPr/>
        </p:nvSpPr>
        <p:spPr bwMode="auto">
          <a:xfrm>
            <a:off x="2362200" y="2863851"/>
            <a:ext cx="1752600" cy="2308225"/>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b="1" dirty="0" err="1">
                <a:solidFill>
                  <a:srgbClr val="0000EA"/>
                </a:solidFill>
              </a:rPr>
              <a:t>Cơ</a:t>
            </a:r>
            <a:r>
              <a:rPr lang="en-US" sz="2400" b="1" dirty="0">
                <a:solidFill>
                  <a:srgbClr val="0000EA"/>
                </a:solidFill>
              </a:rPr>
              <a:t> </a:t>
            </a:r>
            <a:r>
              <a:rPr lang="en-US" sz="2400" b="1" dirty="0" err="1">
                <a:solidFill>
                  <a:srgbClr val="0000EA"/>
                </a:solidFill>
              </a:rPr>
              <a:t>sở</a:t>
            </a:r>
            <a:endParaRPr lang="en-US" sz="2400" b="1" dirty="0">
              <a:solidFill>
                <a:srgbClr val="0000EA"/>
              </a:solidFill>
            </a:endParaRPr>
          </a:p>
          <a:p>
            <a:pPr algn="ctr" eaLnBrk="1" hangingPunct="1">
              <a:defRPr/>
            </a:pPr>
            <a:r>
              <a:rPr lang="en-US" sz="2400" b="1" dirty="0">
                <a:solidFill>
                  <a:srgbClr val="0000EA"/>
                </a:solidFill>
              </a:rPr>
              <a:t> </a:t>
            </a:r>
            <a:r>
              <a:rPr lang="en-US" sz="2400" b="1" dirty="0" err="1">
                <a:solidFill>
                  <a:srgbClr val="0000EA"/>
                </a:solidFill>
              </a:rPr>
              <a:t>giải</a:t>
            </a:r>
            <a:r>
              <a:rPr lang="en-US" sz="2400" b="1" dirty="0">
                <a:solidFill>
                  <a:srgbClr val="0000EA"/>
                </a:solidFill>
              </a:rPr>
              <a:t> </a:t>
            </a:r>
            <a:r>
              <a:rPr lang="en-US" sz="2400" b="1" dirty="0" err="1">
                <a:solidFill>
                  <a:srgbClr val="0000EA"/>
                </a:solidFill>
              </a:rPr>
              <a:t>quyết</a:t>
            </a:r>
            <a:r>
              <a:rPr lang="en-US" sz="2400" b="1" dirty="0">
                <a:solidFill>
                  <a:srgbClr val="0000EA"/>
                </a:solidFill>
              </a:rPr>
              <a:t> </a:t>
            </a:r>
            <a:r>
              <a:rPr lang="en-US" sz="2400" b="1" dirty="0" err="1">
                <a:solidFill>
                  <a:srgbClr val="0000EA"/>
                </a:solidFill>
              </a:rPr>
              <a:t>vấn</a:t>
            </a:r>
            <a:r>
              <a:rPr lang="en-US" sz="2400" b="1" dirty="0">
                <a:solidFill>
                  <a:srgbClr val="0000EA"/>
                </a:solidFill>
              </a:rPr>
              <a:t> </a:t>
            </a:r>
            <a:r>
              <a:rPr lang="en-US" sz="2400" b="1" dirty="0" err="1">
                <a:solidFill>
                  <a:srgbClr val="0000EA"/>
                </a:solidFill>
              </a:rPr>
              <a:t>đề</a:t>
            </a:r>
            <a:r>
              <a:rPr lang="en-US" sz="2400" b="1" dirty="0">
                <a:solidFill>
                  <a:srgbClr val="0000EA"/>
                </a:solidFill>
              </a:rPr>
              <a:t> con </a:t>
            </a:r>
            <a:r>
              <a:rPr lang="en-US" sz="2400" b="1" dirty="0" err="1">
                <a:solidFill>
                  <a:srgbClr val="0000EA"/>
                </a:solidFill>
              </a:rPr>
              <a:t>người</a:t>
            </a:r>
            <a:r>
              <a:rPr lang="en-US" sz="2400" b="1" dirty="0">
                <a:solidFill>
                  <a:srgbClr val="0000EA"/>
                </a:solidFill>
              </a:rPr>
              <a:t> ở </a:t>
            </a:r>
            <a:r>
              <a:rPr lang="en-US" sz="2400" b="1" dirty="0" err="1">
                <a:solidFill>
                  <a:srgbClr val="0000EA"/>
                </a:solidFill>
              </a:rPr>
              <a:t>Việt</a:t>
            </a:r>
            <a:r>
              <a:rPr lang="en-US" sz="2400" b="1" dirty="0">
                <a:solidFill>
                  <a:srgbClr val="0000EA"/>
                </a:solidFill>
              </a:rPr>
              <a:t> Nam</a:t>
            </a:r>
          </a:p>
        </p:txBody>
      </p:sp>
      <p:sp>
        <p:nvSpPr>
          <p:cNvPr id="13" name="Rounded Rectangle 12"/>
          <p:cNvSpPr/>
          <p:nvPr/>
        </p:nvSpPr>
        <p:spPr>
          <a:xfrm>
            <a:off x="5410200" y="2125663"/>
            <a:ext cx="4419600" cy="1066800"/>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latin typeface="Arial" pitchFamily="34" charset="0"/>
              <a:cs typeface="Arial" pitchFamily="34" charset="0"/>
            </a:endParaRPr>
          </a:p>
        </p:txBody>
      </p:sp>
      <p:sp>
        <p:nvSpPr>
          <p:cNvPr id="16" name="Rounded Rectangle 15"/>
          <p:cNvSpPr/>
          <p:nvPr/>
        </p:nvSpPr>
        <p:spPr>
          <a:xfrm>
            <a:off x="5378450" y="3546475"/>
            <a:ext cx="4419600" cy="1066800"/>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latin typeface="Arial" pitchFamily="34" charset="0"/>
              <a:cs typeface="Arial" pitchFamily="34" charset="0"/>
            </a:endParaRPr>
          </a:p>
        </p:txBody>
      </p:sp>
      <p:sp>
        <p:nvSpPr>
          <p:cNvPr id="17" name="Rounded Rectangle 16"/>
          <p:cNvSpPr/>
          <p:nvPr/>
        </p:nvSpPr>
        <p:spPr>
          <a:xfrm>
            <a:off x="5410200" y="5029200"/>
            <a:ext cx="4419600" cy="1066800"/>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latin typeface="Arial" pitchFamily="34" charset="0"/>
              <a:cs typeface="Arial" pitchFamily="34" charset="0"/>
            </a:endParaRPr>
          </a:p>
        </p:txBody>
      </p:sp>
      <p:sp>
        <p:nvSpPr>
          <p:cNvPr id="18" name="TextBox 10"/>
          <p:cNvSpPr txBox="1">
            <a:spLocks noChangeArrowheads="1"/>
          </p:cNvSpPr>
          <p:nvPr/>
        </p:nvSpPr>
        <p:spPr bwMode="auto">
          <a:xfrm>
            <a:off x="5378450" y="2176463"/>
            <a:ext cx="4343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Dựa trên lý luận của chủ nghĩa Mác - Lênin</a:t>
            </a:r>
            <a:endParaRPr lang="en-US" altLang="en-US" sz="2200" b="1">
              <a:solidFill>
                <a:srgbClr val="0000EA"/>
              </a:solidFill>
              <a:latin typeface="Arial" panose="020B0604020202020204" pitchFamily="34" charset="0"/>
            </a:endParaRPr>
          </a:p>
        </p:txBody>
      </p:sp>
      <p:sp>
        <p:nvSpPr>
          <p:cNvPr id="19" name="TextBox 11"/>
          <p:cNvSpPr txBox="1">
            <a:spLocks noChangeArrowheads="1"/>
          </p:cNvSpPr>
          <p:nvPr/>
        </p:nvSpPr>
        <p:spPr bwMode="auto">
          <a:xfrm>
            <a:off x="5392738" y="3546476"/>
            <a:ext cx="4419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Tư tưởng Hồ Chí Minh về con người</a:t>
            </a:r>
          </a:p>
        </p:txBody>
      </p:sp>
      <p:sp>
        <p:nvSpPr>
          <p:cNvPr id="20" name="TextBox 12"/>
          <p:cNvSpPr txBox="1">
            <a:spLocks noChangeArrowheads="1"/>
          </p:cNvSpPr>
          <p:nvPr/>
        </p:nvSpPr>
        <p:spPr bwMode="auto">
          <a:xfrm>
            <a:off x="5410200" y="5334001"/>
            <a:ext cx="441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a:spcBef>
                <a:spcPct val="0"/>
              </a:spcBef>
              <a:buFontTx/>
              <a:buNone/>
            </a:pPr>
            <a:r>
              <a:rPr lang="en-US" altLang="en-US" sz="2400" b="1">
                <a:solidFill>
                  <a:srgbClr val="0000EA"/>
                </a:solidFill>
                <a:latin typeface="Arial" panose="020B0604020202020204" pitchFamily="34" charset="0"/>
              </a:rPr>
              <a:t>Quan điểm của Đảng ta</a:t>
            </a:r>
          </a:p>
        </p:txBody>
      </p:sp>
    </p:spTree>
    <p:extLst>
      <p:ext uri="{BB962C8B-B14F-4D97-AF65-F5344CB8AC3E}">
        <p14:creationId xmlns:p14="http://schemas.microsoft.com/office/powerpoint/2010/main" val="3065770068"/>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6" grpId="0" animBg="1"/>
      <p:bldP spid="17" grpId="0" animBg="1"/>
      <p:bldP spid="18" grpId="0"/>
      <p:bldP spid="19" grpId="0"/>
      <p:bldP spid="2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5" name="Rectangle 3"/>
          <p:cNvSpPr>
            <a:spLocks noGrp="1" noChangeArrowheads="1"/>
          </p:cNvSpPr>
          <p:nvPr>
            <p:ph idx="1"/>
          </p:nvPr>
        </p:nvSpPr>
        <p:spPr>
          <a:xfrm>
            <a:off x="1524000" y="609600"/>
            <a:ext cx="9372600" cy="5562600"/>
          </a:xfrm>
        </p:spPr>
        <p:txBody>
          <a:bodyPr/>
          <a:lstStyle/>
          <a:p>
            <a:pPr eaLnBrk="1" hangingPunct="1">
              <a:lnSpc>
                <a:spcPct val="90000"/>
              </a:lnSpc>
              <a:buFont typeface="Wingdings" panose="05000000000000000000" pitchFamily="2" charset="2"/>
              <a:buNone/>
            </a:pPr>
            <a:r>
              <a:rPr lang="en-US" altLang="en-US" smtClean="0">
                <a:latin typeface="Times New Roman" panose="02020603050405020304" pitchFamily="18" charset="0"/>
              </a:rPr>
              <a:t>Một là, giải quyết vấn đề con người chú ý đến cả bản tính tự nhiên và cả bản tính xã hội của con người</a:t>
            </a:r>
          </a:p>
          <a:p>
            <a:pPr eaLnBrk="1" hangingPunct="1">
              <a:lnSpc>
                <a:spcPct val="90000"/>
              </a:lnSpc>
              <a:buFont typeface="Wingdings" panose="05000000000000000000" pitchFamily="2" charset="2"/>
              <a:buNone/>
            </a:pPr>
            <a:r>
              <a:rPr lang="en-US" altLang="en-US" smtClean="0">
                <a:latin typeface="Times New Roman" panose="02020603050405020304" pitchFamily="18" charset="0"/>
              </a:rPr>
              <a:t>Hai là, phát huy năng lực sáng tạo của con người, phát huy nguồn nhân lực trong việc thúc đẩy tiến bộ và phát triển xã hội</a:t>
            </a:r>
          </a:p>
          <a:p>
            <a:pPr eaLnBrk="1" hangingPunct="1">
              <a:lnSpc>
                <a:spcPct val="90000"/>
              </a:lnSpc>
              <a:buFont typeface="Wingdings" panose="05000000000000000000" pitchFamily="2" charset="2"/>
              <a:buNone/>
            </a:pPr>
            <a:r>
              <a:rPr lang="en-US" altLang="en-US" smtClean="0">
                <a:latin typeface="Times New Roman" panose="02020603050405020304" pitchFamily="18" charset="0"/>
              </a:rPr>
              <a:t>Ba là, phát huy năng lực sáng tạo của con người phải xóa bỏ các mối quan hệ kinh tế - xã hội áp bức và bốc lột, xây dựng mối quan hệ tiến bộ</a:t>
            </a:r>
          </a:p>
          <a:p>
            <a:pPr eaLnBrk="1" hangingPunct="1">
              <a:lnSpc>
                <a:spcPct val="90000"/>
              </a:lnSpc>
              <a:buFont typeface="Wingdings" panose="05000000000000000000" pitchFamily="2" charset="2"/>
              <a:buNone/>
            </a:pPr>
            <a:endParaRPr lang="en-US" altLang="en-US" smtClean="0">
              <a:latin typeface="Times New Roman" panose="02020603050405020304" pitchFamily="18" charset="0"/>
            </a:endParaRPr>
          </a:p>
          <a:p>
            <a:pPr eaLnBrk="1" hangingPunct="1">
              <a:lnSpc>
                <a:spcPct val="90000"/>
              </a:lnSpc>
              <a:buFont typeface="Wingdings" panose="05000000000000000000" pitchFamily="2" charset="2"/>
              <a:buNone/>
            </a:pPr>
            <a:r>
              <a:rPr lang="en-US" altLang="en-US" smtClean="0">
                <a:latin typeface="Times New Roman" panose="02020603050405020304" pitchFamily="18" charset="0"/>
              </a:rPr>
              <a:t>Khi giáo dục con người cần phải chú ý đến các mối quan hệ xã hội, và khi làm công tác cải tạo người lầm lỗi phải tạo ra mối quan hệ xã hội tích cực và tiến bộ</a:t>
            </a:r>
          </a:p>
          <a:p>
            <a:pPr eaLnBrk="1" hangingPunct="1">
              <a:lnSpc>
                <a:spcPct val="90000"/>
              </a:lnSpc>
              <a:buFont typeface="Wingdings" panose="05000000000000000000" pitchFamily="2" charset="2"/>
              <a:buNone/>
            </a:pPr>
            <a:endParaRPr lang="en-US" altLang="en-US" smtClean="0">
              <a:latin typeface="Times New Roman" panose="02020603050405020304" pitchFamily="18" charset="0"/>
            </a:endParaRPr>
          </a:p>
        </p:txBody>
      </p:sp>
      <p:sp>
        <p:nvSpPr>
          <p:cNvPr id="203779" name="WordArt 4"/>
          <p:cNvSpPr>
            <a:spLocks noChangeArrowheads="1" noChangeShapeType="1" noTextEdit="1"/>
          </p:cNvSpPr>
          <p:nvPr/>
        </p:nvSpPr>
        <p:spPr bwMode="ltGray">
          <a:xfrm>
            <a:off x="2971800" y="1"/>
            <a:ext cx="6477000" cy="466725"/>
          </a:xfrm>
          <a:prstGeom prst="rect">
            <a:avLst/>
          </a:prstGeom>
        </p:spPr>
        <p:txBody>
          <a:bodyPr wrap="none" fromWordArt="1">
            <a:prstTxWarp prst="textPlain">
              <a:avLst>
                <a:gd name="adj" fmla="val 50000"/>
              </a:avLst>
            </a:prstTxWarp>
          </a:bodyPr>
          <a:lstStyle/>
          <a:p>
            <a:pPr algn="ctr"/>
            <a:r>
              <a:rPr lang="en-SG" sz="32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Ý NGHĨA NGHIÊN CỨU</a:t>
            </a:r>
          </a:p>
        </p:txBody>
      </p:sp>
      <p:sp>
        <p:nvSpPr>
          <p:cNvPr id="203780" name="AutoShape 5"/>
          <p:cNvSpPr>
            <a:spLocks noChangeArrowheads="1"/>
          </p:cNvSpPr>
          <p:nvPr/>
        </p:nvSpPr>
        <p:spPr bwMode="ltGray">
          <a:xfrm rot="5400000">
            <a:off x="1638300" y="4686300"/>
            <a:ext cx="647700" cy="114300"/>
          </a:xfrm>
          <a:prstGeom prst="rightArrow">
            <a:avLst>
              <a:gd name="adj1" fmla="val 50000"/>
              <a:gd name="adj2" fmla="val 141667"/>
            </a:avLst>
          </a:prstGeom>
          <a:noFill/>
          <a:ln w="381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Tree>
    <p:extLst>
      <p:ext uri="{BB962C8B-B14F-4D97-AF65-F5344CB8AC3E}">
        <p14:creationId xmlns:p14="http://schemas.microsoft.com/office/powerpoint/2010/main" val="3542370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 calcmode="lin" valueType="num">
                                      <p:cBhvr additive="base">
                                        <p:cTn id="7" dur="500" fill="hold"/>
                                        <p:tgtEl>
                                          <p:spTgt spid="5253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53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5315">
                                            <p:txEl>
                                              <p:pRg st="1" end="1"/>
                                            </p:txEl>
                                          </p:spTgt>
                                        </p:tgtEl>
                                        <p:attrNameLst>
                                          <p:attrName>style.visibility</p:attrName>
                                        </p:attrNameLst>
                                      </p:cBhvr>
                                      <p:to>
                                        <p:strVal val="visible"/>
                                      </p:to>
                                    </p:set>
                                    <p:anim calcmode="lin" valueType="num">
                                      <p:cBhvr additive="base">
                                        <p:cTn id="13" dur="500" fill="hold"/>
                                        <p:tgtEl>
                                          <p:spTgt spid="5253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53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25315">
                                            <p:txEl>
                                              <p:pRg st="2" end="2"/>
                                            </p:txEl>
                                          </p:spTgt>
                                        </p:tgtEl>
                                        <p:attrNameLst>
                                          <p:attrName>style.visibility</p:attrName>
                                        </p:attrNameLst>
                                      </p:cBhvr>
                                      <p:to>
                                        <p:strVal val="visible"/>
                                      </p:to>
                                    </p:set>
                                    <p:anim calcmode="lin" valueType="num">
                                      <p:cBhvr additive="base">
                                        <p:cTn id="19" dur="500" fill="hold"/>
                                        <p:tgtEl>
                                          <p:spTgt spid="5253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53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25315">
                                            <p:txEl>
                                              <p:pRg st="4" end="4"/>
                                            </p:txEl>
                                          </p:spTgt>
                                        </p:tgtEl>
                                        <p:attrNameLst>
                                          <p:attrName>style.visibility</p:attrName>
                                        </p:attrNameLst>
                                      </p:cBhvr>
                                      <p:to>
                                        <p:strVal val="visible"/>
                                      </p:to>
                                    </p:set>
                                    <p:anim calcmode="lin" valueType="num">
                                      <p:cBhvr additive="base">
                                        <p:cTn id="25" dur="500" fill="hold"/>
                                        <p:tgtEl>
                                          <p:spTgt spid="52531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253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1"/>
          <p:cNvSpPr>
            <a:spLocks noChangeArrowheads="1"/>
          </p:cNvSpPr>
          <p:nvPr/>
        </p:nvSpPr>
        <p:spPr bwMode="ltGray">
          <a:xfrm>
            <a:off x="1524000" y="290514"/>
            <a:ext cx="9144000"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1. Phương thức sản xuất là gì ?</a:t>
            </a: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a. Cách thức con người quan hệ với tự nhiên. </a:t>
            </a: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b.Cách thức tái sản xuất giống loài.</a:t>
            </a: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c. Cách thức con người quan hệ với nhau trong sản xuất.</a:t>
            </a: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d.Cách thức của con người thực hiện sản xuất vật chất ở mỗi giai đoạn lịch sử.</a:t>
            </a:r>
          </a:p>
          <a:p>
            <a:pPr>
              <a:spcBef>
                <a:spcPct val="0"/>
              </a:spcBef>
              <a:buFontTx/>
              <a:buNone/>
            </a:pP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2.Sự thống nhất giữa lực lượng sản xuất ở một trình độ nhất định và quan hệ sản xuất tương ứng tạo thành :</a:t>
            </a: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a.Hình thái kinh tế - xã hội </a:t>
            </a:r>
            <a:r>
              <a:rPr lang="en-US" altLang="en-US" sz="2800">
                <a:latin typeface="Times New Roman" panose="02020603050405020304" pitchFamily="18" charset="0"/>
                <a:cs typeface="Times New Roman" panose="02020603050405020304" pitchFamily="18" charset="0"/>
              </a:rPr>
              <a:t> </a:t>
            </a:r>
            <a:r>
              <a:rPr lang="en-US" altLang="en-US" sz="2800">
                <a:solidFill>
                  <a:srgbClr val="333333"/>
                </a:solidFill>
                <a:latin typeface="Times New Roman" panose="02020603050405020304" pitchFamily="18" charset="0"/>
                <a:cs typeface="Times New Roman" panose="02020603050405020304" pitchFamily="18" charset="0"/>
              </a:rPr>
              <a:t> 	c. Phương thức sản xuất</a:t>
            </a: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b.Cơ sở hạ tầng </a:t>
            </a:r>
            <a:r>
              <a:rPr lang="en-US" altLang="en-US" sz="2800">
                <a:latin typeface="Times New Roman" panose="02020603050405020304" pitchFamily="18" charset="0"/>
                <a:cs typeface="Times New Roman" panose="02020603050405020304" pitchFamily="18" charset="0"/>
              </a:rPr>
              <a:t>			d.</a:t>
            </a:r>
            <a:r>
              <a:rPr lang="vi-VN" altLang="en-US" sz="2800">
                <a:solidFill>
                  <a:srgbClr val="333333"/>
                </a:solidFill>
                <a:latin typeface="Times New Roman" panose="02020603050405020304" pitchFamily="18" charset="0"/>
                <a:cs typeface="Times New Roman" panose="02020603050405020304" pitchFamily="18" charset="0"/>
              </a:rPr>
              <a:t> </a:t>
            </a:r>
            <a:r>
              <a:rPr lang="en-US" altLang="en-US" sz="2800">
                <a:solidFill>
                  <a:srgbClr val="333333"/>
                </a:solidFill>
                <a:latin typeface="Times New Roman" panose="02020603050405020304" pitchFamily="18" charset="0"/>
                <a:cs typeface="Times New Roman" panose="02020603050405020304" pitchFamily="18" charset="0"/>
              </a:rPr>
              <a:t>Kiến trúc thượng tầng</a:t>
            </a: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3. Yếu tố hàng đầu của lực lượng sản xuất là ...</a:t>
            </a: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a. Người lao động</a:t>
            </a:r>
            <a:r>
              <a:rPr lang="en-US" altLang="en-US" sz="2800">
                <a:latin typeface="Times New Roman" panose="02020603050405020304" pitchFamily="18" charset="0"/>
                <a:cs typeface="Times New Roman" panose="02020603050405020304" pitchFamily="18" charset="0"/>
              </a:rPr>
              <a:t>			c. </a:t>
            </a:r>
            <a:r>
              <a:rPr lang="en-US" altLang="en-US" sz="2800">
                <a:solidFill>
                  <a:srgbClr val="333333"/>
                </a:solidFill>
                <a:latin typeface="Times New Roman" panose="02020603050405020304" pitchFamily="18" charset="0"/>
                <a:cs typeface="Times New Roman" panose="02020603050405020304" pitchFamily="18" charset="0"/>
              </a:rPr>
              <a:t>Tư liệu sản xuất</a:t>
            </a:r>
            <a:endParaRPr lang="en-US" altLang="en-US" sz="2800">
              <a:latin typeface="Times New Roman" panose="02020603050405020304" pitchFamily="18" charset="0"/>
              <a:cs typeface="Times New Roman" panose="02020603050405020304" pitchFamily="18" charset="0"/>
            </a:endParaRPr>
          </a:p>
          <a:p>
            <a:pPr>
              <a:spcBef>
                <a:spcPct val="0"/>
              </a:spcBef>
              <a:buFontTx/>
              <a:buNone/>
            </a:pPr>
            <a:r>
              <a:rPr lang="en-US" altLang="en-US" sz="2800">
                <a:solidFill>
                  <a:srgbClr val="333333"/>
                </a:solidFill>
                <a:latin typeface="Times New Roman" panose="02020603050405020304" pitchFamily="18" charset="0"/>
                <a:cs typeface="Times New Roman" panose="02020603050405020304" pitchFamily="18" charset="0"/>
              </a:rPr>
              <a:t>b. Đối tượng lao động động</a:t>
            </a:r>
            <a:r>
              <a:rPr lang="en-US" altLang="en-US" sz="2800">
                <a:latin typeface="Times New Roman" panose="02020603050405020304" pitchFamily="18" charset="0"/>
                <a:cs typeface="Times New Roman" panose="02020603050405020304" pitchFamily="18" charset="0"/>
              </a:rPr>
              <a:t>	d. </a:t>
            </a:r>
            <a:r>
              <a:rPr lang="en-US" altLang="en-US" sz="2800">
                <a:solidFill>
                  <a:srgbClr val="333333"/>
                </a:solidFill>
                <a:latin typeface="Times New Roman" panose="02020603050405020304" pitchFamily="18" charset="0"/>
                <a:cs typeface="Times New Roman" panose="02020603050405020304" pitchFamily="18" charset="0"/>
              </a:rPr>
              <a:t>Công cụ lao động</a:t>
            </a:r>
            <a:endParaRPr lang="en-US" alt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00018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1"/>
          <p:cNvSpPr>
            <a:spLocks noChangeArrowheads="1"/>
          </p:cNvSpPr>
          <p:nvPr/>
        </p:nvSpPr>
        <p:spPr bwMode="ltGray">
          <a:xfrm>
            <a:off x="1524000" y="-223838"/>
            <a:ext cx="9144000" cy="544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900">
                <a:solidFill>
                  <a:srgbClr val="333333"/>
                </a:solidFill>
                <a:latin typeface="Times New Roman" panose="02020603050405020304" pitchFamily="18" charset="0"/>
                <a:cs typeface="Times New Roman" panose="02020603050405020304" pitchFamily="18" charset="0"/>
              </a:rPr>
              <a:t>4.Trong ba mặt của quan hệ sản xuất thì mặt nào là cơ bản . Chọn đáp án đúng.</a:t>
            </a:r>
            <a:endParaRPr lang="en-US" altLang="en-US" sz="2900">
              <a:latin typeface="Times New Roman" panose="02020603050405020304" pitchFamily="18" charset="0"/>
              <a:cs typeface="Times New Roman" panose="02020603050405020304" pitchFamily="18" charset="0"/>
            </a:endParaRPr>
          </a:p>
          <a:p>
            <a:pPr>
              <a:spcBef>
                <a:spcPct val="0"/>
              </a:spcBef>
              <a:buFontTx/>
              <a:buNone/>
            </a:pPr>
            <a:r>
              <a:rPr lang="en-US" altLang="en-US" sz="2900">
                <a:solidFill>
                  <a:srgbClr val="333333"/>
                </a:solidFill>
                <a:latin typeface="Times New Roman" panose="02020603050405020304" pitchFamily="18" charset="0"/>
                <a:cs typeface="Times New Roman" panose="02020603050405020304" pitchFamily="18" charset="0"/>
              </a:rPr>
              <a:t>a. Quan hệ sở hữu tư liệu sản xuất.</a:t>
            </a:r>
            <a:endParaRPr lang="en-US" altLang="en-US" sz="2900">
              <a:latin typeface="Times New Roman" panose="02020603050405020304" pitchFamily="18" charset="0"/>
              <a:cs typeface="Times New Roman" panose="02020603050405020304" pitchFamily="18" charset="0"/>
            </a:endParaRPr>
          </a:p>
          <a:p>
            <a:pPr>
              <a:spcBef>
                <a:spcPct val="0"/>
              </a:spcBef>
              <a:buFontTx/>
              <a:buNone/>
            </a:pPr>
            <a:r>
              <a:rPr lang="en-US" altLang="en-US" sz="2900">
                <a:solidFill>
                  <a:srgbClr val="333333"/>
                </a:solidFill>
                <a:latin typeface="Times New Roman" panose="02020603050405020304" pitchFamily="18" charset="0"/>
                <a:cs typeface="Times New Roman" panose="02020603050405020304" pitchFamily="18" charset="0"/>
              </a:rPr>
              <a:t>b. Quan hệ tổ chức, quản l</a:t>
            </a:r>
            <a:r>
              <a:rPr lang="vi-VN" altLang="en-US" sz="2900">
                <a:solidFill>
                  <a:srgbClr val="333333"/>
                </a:solidFill>
                <a:latin typeface="Times New Roman" panose="02020603050405020304" pitchFamily="18" charset="0"/>
                <a:cs typeface="Times New Roman" panose="02020603050405020304" pitchFamily="18" charset="0"/>
              </a:rPr>
              <a:t>ý</a:t>
            </a:r>
            <a:endParaRPr lang="en-US" altLang="en-US" sz="2900">
              <a:latin typeface="Times New Roman" panose="02020603050405020304" pitchFamily="18" charset="0"/>
              <a:cs typeface="Times New Roman" panose="02020603050405020304" pitchFamily="18" charset="0"/>
            </a:endParaRPr>
          </a:p>
          <a:p>
            <a:pPr>
              <a:spcBef>
                <a:spcPct val="0"/>
              </a:spcBef>
              <a:buFontTx/>
              <a:buNone/>
            </a:pPr>
            <a:r>
              <a:rPr lang="en-US" altLang="en-US" sz="2900">
                <a:solidFill>
                  <a:srgbClr val="333333"/>
                </a:solidFill>
                <a:latin typeface="Times New Roman" panose="02020603050405020304" pitchFamily="18" charset="0"/>
                <a:cs typeface="Times New Roman" panose="02020603050405020304" pitchFamily="18" charset="0"/>
              </a:rPr>
              <a:t>c. Tất cả các quan hệ có vị trí ngang nhau </a:t>
            </a:r>
            <a:endParaRPr lang="en-US" altLang="en-US" sz="2900">
              <a:latin typeface="Times New Roman" panose="02020603050405020304" pitchFamily="18" charset="0"/>
              <a:cs typeface="Times New Roman" panose="02020603050405020304" pitchFamily="18" charset="0"/>
            </a:endParaRPr>
          </a:p>
          <a:p>
            <a:pPr>
              <a:spcBef>
                <a:spcPct val="0"/>
              </a:spcBef>
              <a:buFontTx/>
              <a:buNone/>
            </a:pPr>
            <a:r>
              <a:rPr lang="en-US" altLang="en-US" sz="2900">
                <a:solidFill>
                  <a:srgbClr val="333333"/>
                </a:solidFill>
                <a:latin typeface="Times New Roman" panose="02020603050405020304" pitchFamily="18" charset="0"/>
                <a:cs typeface="Times New Roman" panose="02020603050405020304" pitchFamily="18" charset="0"/>
              </a:rPr>
              <a:t>d.Quan hệ phân phối sản phẩm</a:t>
            </a:r>
          </a:p>
          <a:p>
            <a:pPr>
              <a:spcBef>
                <a:spcPct val="0"/>
              </a:spcBef>
              <a:buFontTx/>
              <a:buNone/>
            </a:pPr>
            <a:endParaRPr lang="en-US" altLang="en-US" sz="2900">
              <a:latin typeface="Times New Roman" panose="02020603050405020304" pitchFamily="18" charset="0"/>
              <a:cs typeface="Times New Roman" panose="02020603050405020304" pitchFamily="18" charset="0"/>
            </a:endParaRPr>
          </a:p>
          <a:p>
            <a:pPr>
              <a:spcBef>
                <a:spcPct val="0"/>
              </a:spcBef>
              <a:buFontTx/>
              <a:buNone/>
            </a:pPr>
            <a:r>
              <a:rPr lang="en-US" altLang="en-US" sz="2900">
                <a:solidFill>
                  <a:srgbClr val="333333"/>
                </a:solidFill>
                <a:latin typeface="Times New Roman" panose="02020603050405020304" pitchFamily="18" charset="0"/>
                <a:cs typeface="Times New Roman" panose="02020603050405020304" pitchFamily="18" charset="0"/>
              </a:rPr>
              <a:t>5. Cơ sở hạ tầng của xã hội bao gồm các yếu tố nào?</a:t>
            </a:r>
            <a:endParaRPr lang="en-US" altLang="en-US" sz="2900">
              <a:latin typeface="Times New Roman" panose="02020603050405020304" pitchFamily="18" charset="0"/>
              <a:cs typeface="Times New Roman" panose="02020603050405020304" pitchFamily="18" charset="0"/>
            </a:endParaRPr>
          </a:p>
          <a:p>
            <a:pPr>
              <a:spcBef>
                <a:spcPct val="0"/>
              </a:spcBef>
              <a:buFontTx/>
              <a:buNone/>
            </a:pPr>
            <a:r>
              <a:rPr lang="en-US" altLang="en-US" sz="2900">
                <a:solidFill>
                  <a:srgbClr val="333333"/>
                </a:solidFill>
                <a:latin typeface="Times New Roman" panose="02020603050405020304" pitchFamily="18" charset="0"/>
                <a:cs typeface="Times New Roman" panose="02020603050405020304" pitchFamily="18" charset="0"/>
              </a:rPr>
              <a:t>a. Quan hệ sản xuất thống trị</a:t>
            </a:r>
            <a:endParaRPr lang="en-US" altLang="en-US" sz="2900">
              <a:latin typeface="Times New Roman" panose="02020603050405020304" pitchFamily="18" charset="0"/>
              <a:cs typeface="Times New Roman" panose="02020603050405020304" pitchFamily="18" charset="0"/>
            </a:endParaRPr>
          </a:p>
          <a:p>
            <a:pPr>
              <a:spcBef>
                <a:spcPct val="0"/>
              </a:spcBef>
              <a:buFontTx/>
              <a:buNone/>
            </a:pPr>
            <a:r>
              <a:rPr lang="en-US" altLang="en-US" sz="2900">
                <a:solidFill>
                  <a:srgbClr val="333333"/>
                </a:solidFill>
                <a:latin typeface="Times New Roman" panose="02020603050405020304" pitchFamily="18" charset="0"/>
                <a:cs typeface="Times New Roman" panose="02020603050405020304" pitchFamily="18" charset="0"/>
              </a:rPr>
              <a:t> b.</a:t>
            </a:r>
            <a:r>
              <a:rPr lang="vi-VN" altLang="en-US" sz="2900">
                <a:solidFill>
                  <a:srgbClr val="333333"/>
                </a:solidFill>
                <a:latin typeface="Times New Roman" panose="02020603050405020304" pitchFamily="18" charset="0"/>
                <a:cs typeface="Times New Roman" panose="02020603050405020304" pitchFamily="18" charset="0"/>
              </a:rPr>
              <a:t> </a:t>
            </a:r>
            <a:r>
              <a:rPr lang="en-US" altLang="en-US" sz="2900">
                <a:solidFill>
                  <a:srgbClr val="333333"/>
                </a:solidFill>
                <a:latin typeface="Times New Roman" panose="02020603050405020304" pitchFamily="18" charset="0"/>
                <a:cs typeface="Times New Roman" panose="02020603050405020304" pitchFamily="18" charset="0"/>
              </a:rPr>
              <a:t> Quan hệ sản xuất tàn dư của xã hội cũ,</a:t>
            </a:r>
            <a:br>
              <a:rPr lang="en-US" altLang="en-US" sz="2900">
                <a:solidFill>
                  <a:srgbClr val="333333"/>
                </a:solidFill>
                <a:latin typeface="Times New Roman" panose="02020603050405020304" pitchFamily="18" charset="0"/>
                <a:cs typeface="Times New Roman" panose="02020603050405020304" pitchFamily="18" charset="0"/>
              </a:rPr>
            </a:br>
            <a:r>
              <a:rPr lang="en-US" altLang="en-US" sz="2900">
                <a:solidFill>
                  <a:srgbClr val="333333"/>
                </a:solidFill>
                <a:latin typeface="Times New Roman" panose="02020603050405020304" pitchFamily="18" charset="0"/>
                <a:cs typeface="Times New Roman" panose="02020603050405020304" pitchFamily="18" charset="0"/>
              </a:rPr>
              <a:t>c. </a:t>
            </a:r>
            <a:r>
              <a:rPr lang="vi-VN" altLang="en-US" sz="2900">
                <a:solidFill>
                  <a:srgbClr val="333333"/>
                </a:solidFill>
                <a:latin typeface="Times New Roman" panose="02020603050405020304" pitchFamily="18" charset="0"/>
                <a:cs typeface="Times New Roman" panose="02020603050405020304" pitchFamily="18" charset="0"/>
              </a:rPr>
              <a:t> </a:t>
            </a:r>
            <a:r>
              <a:rPr lang="en-US" altLang="en-US" sz="2900">
                <a:solidFill>
                  <a:srgbClr val="333333"/>
                </a:solidFill>
                <a:latin typeface="Times New Roman" panose="02020603050405020304" pitchFamily="18" charset="0"/>
                <a:cs typeface="Times New Roman" panose="02020603050405020304" pitchFamily="18" charset="0"/>
              </a:rPr>
              <a:t>Quan hệ sản xuất mầm mống của xã hội tương lai.</a:t>
            </a:r>
            <a:endParaRPr lang="en-US" altLang="en-US" sz="2900">
              <a:latin typeface="Times New Roman" panose="02020603050405020304" pitchFamily="18" charset="0"/>
              <a:cs typeface="Times New Roman" panose="02020603050405020304" pitchFamily="18" charset="0"/>
            </a:endParaRPr>
          </a:p>
          <a:p>
            <a:pPr>
              <a:spcBef>
                <a:spcPct val="0"/>
              </a:spcBef>
              <a:buFontTx/>
              <a:buNone/>
            </a:pPr>
            <a:r>
              <a:rPr lang="en-US" altLang="en-US" sz="2900">
                <a:solidFill>
                  <a:srgbClr val="333333"/>
                </a:solidFill>
                <a:latin typeface="Times New Roman" panose="02020603050405020304" pitchFamily="18" charset="0"/>
                <a:cs typeface="Times New Roman" panose="02020603050405020304" pitchFamily="18" charset="0"/>
              </a:rPr>
              <a:t>d.</a:t>
            </a:r>
            <a:r>
              <a:rPr lang="vi-VN" altLang="en-US" sz="2900">
                <a:solidFill>
                  <a:srgbClr val="333333"/>
                </a:solidFill>
                <a:latin typeface="Times New Roman" panose="02020603050405020304" pitchFamily="18" charset="0"/>
                <a:cs typeface="Times New Roman" panose="02020603050405020304" pitchFamily="18" charset="0"/>
              </a:rPr>
              <a:t> </a:t>
            </a:r>
            <a:r>
              <a:rPr lang="en-US" altLang="en-US" sz="2900">
                <a:solidFill>
                  <a:srgbClr val="333333"/>
                </a:solidFill>
                <a:latin typeface="Times New Roman" panose="02020603050405020304" pitchFamily="18" charset="0"/>
                <a:cs typeface="Times New Roman" panose="02020603050405020304" pitchFamily="18" charset="0"/>
              </a:rPr>
              <a:t> Các phán đoán kia đều đúng</a:t>
            </a:r>
            <a:endParaRPr lang="en-US" altLang="en-US" sz="29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03828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1"/>
          <p:cNvSpPr>
            <a:spLocks noChangeArrowheads="1"/>
          </p:cNvSpPr>
          <p:nvPr/>
        </p:nvSpPr>
        <p:spPr bwMode="ltGray">
          <a:xfrm>
            <a:off x="1524000" y="1"/>
            <a:ext cx="9144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6. Bản chất con người được quyết định bởi:</a:t>
            </a:r>
            <a:endParaRPr lang="en-US" altLang="en-US" sz="3000">
              <a:latin typeface="Times New Roman" panose="02020603050405020304" pitchFamily="18" charset="0"/>
              <a:cs typeface="Times New Roman" panose="02020603050405020304" pitchFamily="18" charset="0"/>
            </a:endParaRPr>
          </a:p>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a - Các mối quan hệ xã hội </a:t>
            </a:r>
            <a:endParaRPr lang="en-US" altLang="en-US" sz="3000">
              <a:latin typeface="Times New Roman" panose="02020603050405020304" pitchFamily="18" charset="0"/>
              <a:cs typeface="Times New Roman" panose="02020603050405020304" pitchFamily="18" charset="0"/>
            </a:endParaRPr>
          </a:p>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b - Giáo dục của gia đình và nhà trường </a:t>
            </a:r>
            <a:endParaRPr lang="en-US" altLang="en-US" sz="3000">
              <a:latin typeface="Times New Roman" panose="02020603050405020304" pitchFamily="18" charset="0"/>
              <a:cs typeface="Times New Roman" panose="02020603050405020304" pitchFamily="18" charset="0"/>
            </a:endParaRPr>
          </a:p>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c - Nỗ lực của mỗi cá nhân </a:t>
            </a:r>
            <a:endParaRPr lang="en-US" altLang="en-US" sz="3000">
              <a:latin typeface="Times New Roman" panose="02020603050405020304" pitchFamily="18" charset="0"/>
              <a:cs typeface="Times New Roman" panose="02020603050405020304" pitchFamily="18" charset="0"/>
            </a:endParaRPr>
          </a:p>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d - Hoàn cảnh xã hội </a:t>
            </a:r>
          </a:p>
          <a:p>
            <a:pPr>
              <a:spcBef>
                <a:spcPct val="0"/>
              </a:spcBef>
              <a:buFontTx/>
              <a:buNone/>
            </a:pPr>
            <a:endParaRPr lang="en-US" altLang="en-US" sz="3000">
              <a:latin typeface="Times New Roman" panose="02020603050405020304" pitchFamily="18" charset="0"/>
              <a:cs typeface="Times New Roman" panose="02020603050405020304" pitchFamily="18" charset="0"/>
            </a:endParaRPr>
          </a:p>
        </p:txBody>
      </p:sp>
      <p:sp>
        <p:nvSpPr>
          <p:cNvPr id="206851" name="Rectangle 2"/>
          <p:cNvSpPr>
            <a:spLocks noChangeArrowheads="1"/>
          </p:cNvSpPr>
          <p:nvPr/>
        </p:nvSpPr>
        <p:spPr bwMode="ltGray">
          <a:xfrm>
            <a:off x="1524000" y="2895601"/>
            <a:ext cx="91440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7.Chủ nghĩa MácLênin quan niệm về con người như thế nào?</a:t>
            </a:r>
            <a:endParaRPr lang="en-US" altLang="en-US" sz="3000">
              <a:latin typeface="Times New Roman" panose="02020603050405020304" pitchFamily="18" charset="0"/>
              <a:cs typeface="Times New Roman" panose="02020603050405020304" pitchFamily="18" charset="0"/>
            </a:endParaRPr>
          </a:p>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a - Là thực thể tự nhiên </a:t>
            </a:r>
            <a:endParaRPr lang="en-US" altLang="en-US" sz="3000">
              <a:latin typeface="Times New Roman" panose="02020603050405020304" pitchFamily="18" charset="0"/>
              <a:cs typeface="Times New Roman" panose="02020603050405020304" pitchFamily="18" charset="0"/>
            </a:endParaRPr>
          </a:p>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b - Là chủ thể cải tạo hoàn cảnh </a:t>
            </a:r>
            <a:endParaRPr lang="en-US" altLang="en-US" sz="3000">
              <a:latin typeface="Times New Roman" panose="02020603050405020304" pitchFamily="18" charset="0"/>
              <a:cs typeface="Times New Roman" panose="02020603050405020304" pitchFamily="18" charset="0"/>
            </a:endParaRPr>
          </a:p>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c - Là thực thể xã hội </a:t>
            </a:r>
            <a:endParaRPr lang="en-US" altLang="en-US" sz="3000">
              <a:latin typeface="Times New Roman" panose="02020603050405020304" pitchFamily="18" charset="0"/>
              <a:cs typeface="Times New Roman" panose="02020603050405020304" pitchFamily="18" charset="0"/>
            </a:endParaRPr>
          </a:p>
          <a:p>
            <a:pPr>
              <a:spcBef>
                <a:spcPct val="0"/>
              </a:spcBef>
              <a:buFontTx/>
              <a:buNone/>
            </a:pPr>
            <a:r>
              <a:rPr lang="en-US" altLang="en-US" sz="3000">
                <a:solidFill>
                  <a:srgbClr val="333333"/>
                </a:solidFill>
                <a:latin typeface="Times New Roman" panose="02020603050405020304" pitchFamily="18" charset="0"/>
                <a:cs typeface="Times New Roman" panose="02020603050405020304" pitchFamily="18" charset="0"/>
              </a:rPr>
              <a:t>d - Cả a, b ,c </a:t>
            </a:r>
            <a:endParaRPr lang="en-US" altLang="en-US" sz="3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010323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9133" y="302359"/>
            <a:ext cx="11627317" cy="6555641"/>
          </a:xfrm>
          <a:prstGeom prst="rect">
            <a:avLst/>
          </a:prstGeom>
          <a:noFill/>
        </p:spPr>
        <p:txBody>
          <a:bodyPr wrap="square">
            <a:spAutoFit/>
          </a:bodyPr>
          <a:lstStyle/>
          <a:p>
            <a:pPr algn="just" eaLnBrk="1" hangingPunct="1">
              <a:defRPr/>
            </a:pPr>
            <a:r>
              <a:rPr lang="en-US" sz="3000">
                <a:latin typeface="Times New Roman" panose="02020603050405020304" pitchFamily="18" charset="0"/>
                <a:cs typeface="Times New Roman" panose="02020603050405020304" pitchFamily="18" charset="0"/>
              </a:rPr>
              <a:t>8.Trong các mối quan hệ hình thành bản chất con người thì mối quan hệ nào là quan trọng nhất. Chọn đáp án đúng</a:t>
            </a:r>
          </a:p>
          <a:p>
            <a:pPr marL="342900" indent="-342900" algn="just">
              <a:buFontTx/>
              <a:buAutoNum type="alphaLcPeriod"/>
              <a:defRPr/>
            </a:pPr>
            <a:r>
              <a:rPr lang="en-US" sz="3000">
                <a:latin typeface="Times New Roman" panose="02020603050405020304" pitchFamily="18" charset="0"/>
                <a:cs typeface="Times New Roman" panose="02020603050405020304" pitchFamily="18" charset="0"/>
              </a:rPr>
              <a:t>Quan hệ gia đình		b. Quan hệ kinh tế</a:t>
            </a:r>
          </a:p>
          <a:p>
            <a:pPr marL="342900" indent="-342900" algn="just">
              <a:buFontTx/>
              <a:buAutoNum type="alphaLcPeriod"/>
              <a:defRPr/>
            </a:pPr>
            <a:r>
              <a:rPr lang="en-US" sz="3000">
                <a:latin typeface="Times New Roman" panose="02020603050405020304" pitchFamily="18" charset="0"/>
                <a:cs typeface="Times New Roman" panose="02020603050405020304" pitchFamily="18" charset="0"/>
              </a:rPr>
              <a:t>Quan hệ chính trị		d. Quan hệ pháp luật</a:t>
            </a:r>
          </a:p>
          <a:p>
            <a:pPr marL="342900" indent="-342900" algn="just">
              <a:defRPr/>
            </a:pPr>
            <a:r>
              <a:rPr lang="en-US" sz="3000">
                <a:latin typeface="Times New Roman" panose="02020603050405020304" pitchFamily="18" charset="0"/>
                <a:cs typeface="Times New Roman" panose="02020603050405020304" pitchFamily="18" charset="0"/>
              </a:rPr>
              <a:t>9.Trong các yếu tố của kiến trúc thượng tầng thì yếu tố nào tác động trực tiếp đến cơ sở hạ tầng</a:t>
            </a:r>
          </a:p>
          <a:p>
            <a:pPr marL="342900" indent="-342900" algn="just">
              <a:buFontTx/>
              <a:buAutoNum type="alphaLcPeriod"/>
              <a:defRPr/>
            </a:pPr>
            <a:r>
              <a:rPr lang="en-US" sz="3000">
                <a:latin typeface="Times New Roman" panose="02020603050405020304" pitchFamily="18" charset="0"/>
                <a:cs typeface="Times New Roman" panose="02020603050405020304" pitchFamily="18" charset="0"/>
              </a:rPr>
              <a:t>Tôn giáo			c.Nghệ thuật và triết học</a:t>
            </a:r>
          </a:p>
          <a:p>
            <a:pPr marL="342900" indent="-342900" algn="just">
              <a:buFontTx/>
              <a:buAutoNum type="alphaLcPeriod"/>
              <a:defRPr/>
            </a:pPr>
            <a:r>
              <a:rPr lang="en-US" sz="3000">
                <a:latin typeface="Times New Roman" panose="02020603050405020304" pitchFamily="18" charset="0"/>
                <a:cs typeface="Times New Roman" panose="02020603050405020304" pitchFamily="18" charset="0"/>
              </a:rPr>
              <a:t>Pháp luật và khoa học	d. Nhà nước và pháp luật</a:t>
            </a:r>
          </a:p>
          <a:p>
            <a:pPr marL="342900" indent="-342900" algn="just">
              <a:defRPr/>
            </a:pPr>
            <a:r>
              <a:rPr lang="en-US" sz="3000">
                <a:latin typeface="Times New Roman" panose="02020603050405020304" pitchFamily="18" charset="0"/>
                <a:cs typeface="Times New Roman" panose="02020603050405020304" pitchFamily="18" charset="0"/>
              </a:rPr>
              <a:t>10.Trong các yếu tố của tồn tại xã hội thì yếu tố nào là quan trọng hơn , chọn đáp án đúng nhất</a:t>
            </a:r>
          </a:p>
          <a:p>
            <a:pPr marL="342900" indent="-342900" algn="just">
              <a:buFontTx/>
              <a:buAutoNum type="alphaLcPeriod"/>
              <a:defRPr/>
            </a:pPr>
            <a:r>
              <a:rPr lang="en-US" sz="3000">
                <a:latin typeface="Times New Roman" panose="02020603050405020304" pitchFamily="18" charset="0"/>
                <a:cs typeface="Times New Roman" panose="02020603050405020304" pitchFamily="18" charset="0"/>
              </a:rPr>
              <a:t>Điều kiện tự nhiên và hoàn cảnh địa lý</a:t>
            </a:r>
          </a:p>
          <a:p>
            <a:pPr marL="342900" indent="-342900" algn="just">
              <a:buFontTx/>
              <a:buAutoNum type="alphaLcPeriod"/>
              <a:defRPr/>
            </a:pPr>
            <a:r>
              <a:rPr lang="en-US" sz="3000">
                <a:latin typeface="Times New Roman" panose="02020603050405020304" pitchFamily="18" charset="0"/>
                <a:cs typeface="Times New Roman" panose="02020603050405020304" pitchFamily="18" charset="0"/>
              </a:rPr>
              <a:t>Dân số</a:t>
            </a:r>
          </a:p>
          <a:p>
            <a:pPr marL="342900" indent="-342900" algn="just">
              <a:buFontTx/>
              <a:buAutoNum type="alphaLcPeriod"/>
              <a:defRPr/>
            </a:pPr>
            <a:r>
              <a:rPr lang="en-US" sz="3000">
                <a:latin typeface="Times New Roman" panose="02020603050405020304" pitchFamily="18" charset="0"/>
                <a:cs typeface="Times New Roman" panose="02020603050405020304" pitchFamily="18" charset="0"/>
              </a:rPr>
              <a:t>Phương thức sản xuất</a:t>
            </a:r>
          </a:p>
          <a:p>
            <a:pPr marL="342900" indent="-342900" algn="just">
              <a:buFontTx/>
              <a:buAutoNum type="alphaLcPeriod"/>
              <a:defRPr/>
            </a:pPr>
            <a:r>
              <a:rPr lang="en-US" sz="3000">
                <a:latin typeface="Times New Roman" panose="02020603050405020304" pitchFamily="18" charset="0"/>
                <a:cs typeface="Times New Roman" panose="02020603050405020304" pitchFamily="18" charset="0"/>
              </a:rPr>
              <a:t>Cả ba yếu tố đều quan trọng</a:t>
            </a:r>
          </a:p>
        </p:txBody>
      </p:sp>
    </p:spTree>
    <p:extLst>
      <p:ext uri="{BB962C8B-B14F-4D97-AF65-F5344CB8AC3E}">
        <p14:creationId xmlns:p14="http://schemas.microsoft.com/office/powerpoint/2010/main" val="2030976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in)">
                                      <p:cBhvr>
                                        <p:cTn id="7" dur="500"/>
                                        <p:tgtEl>
                                          <p:spTgt spid="4">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ox(in)">
                                      <p:cBhvr>
                                        <p:cTn id="10" dur="500"/>
                                        <p:tgtEl>
                                          <p:spTgt spid="4">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ox(in)">
                                      <p:cBhvr>
                                        <p:cTn id="13" dur="500"/>
                                        <p:tgtEl>
                                          <p:spTgt spid="4">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blinds(horizontal)">
                                      <p:cBhvr>
                                        <p:cTn id="18" dur="500"/>
                                        <p:tgtEl>
                                          <p:spTgt spid="4">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blinds(horizontal)">
                                      <p:cBhvr>
                                        <p:cTn id="21" dur="500"/>
                                        <p:tgtEl>
                                          <p:spTgt spid="4">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blinds(horizontal)">
                                      <p:cBhvr>
                                        <p:cTn id="24" dur="500"/>
                                        <p:tgtEl>
                                          <p:spTgt spid="4">
                                            <p:txEl>
                                              <p:pRg st="5" end="5"/>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3459" name="Picture 3" descr="NT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188" y="3644900"/>
            <a:ext cx="2089150" cy="1709738"/>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403460" name="Picture 4" descr="生产实践4"/>
          <p:cNvPicPr>
            <a:picLocks noChangeAspect="1" noChangeArrowheads="1"/>
          </p:cNvPicPr>
          <p:nvPr/>
        </p:nvPicPr>
        <p:blipFill>
          <a:blip r:embed="rId3">
            <a:lum contrast="36000"/>
            <a:extLst>
              <a:ext uri="{28A0092B-C50C-407E-A947-70E740481C1C}">
                <a14:useLocalDpi xmlns:a14="http://schemas.microsoft.com/office/drawing/2010/main" val="0"/>
              </a:ext>
            </a:extLst>
          </a:blip>
          <a:srcRect/>
          <a:stretch>
            <a:fillRect/>
          </a:stretch>
        </p:blipFill>
        <p:spPr bwMode="auto">
          <a:xfrm>
            <a:off x="7104063" y="2019300"/>
            <a:ext cx="3313112" cy="2878138"/>
          </a:xfrm>
          <a:prstGeom prst="rect">
            <a:avLst/>
          </a:prstGeom>
          <a:noFill/>
          <a:ln w="9525">
            <a:solidFill>
              <a:srgbClr val="FFFF66"/>
            </a:solidFill>
            <a:miter lim="800000"/>
            <a:headEnd/>
            <a:tailEnd/>
          </a:ln>
          <a:extLst>
            <a:ext uri="{909E8E84-426E-40DD-AFC4-6F175D3DCCD1}">
              <a14:hiddenFill xmlns:a14="http://schemas.microsoft.com/office/drawing/2010/main">
                <a:solidFill>
                  <a:srgbClr val="FFFFFF"/>
                </a:solidFill>
              </a14:hiddenFill>
            </a:ext>
          </a:extLst>
        </p:spPr>
      </p:pic>
      <p:sp>
        <p:nvSpPr>
          <p:cNvPr id="22533" name="Rectangle 5"/>
          <p:cNvSpPr>
            <a:spLocks noChangeArrowheads="1"/>
          </p:cNvSpPr>
          <p:nvPr/>
        </p:nvSpPr>
        <p:spPr bwMode="auto">
          <a:xfrm>
            <a:off x="267855" y="5445126"/>
            <a:ext cx="11702472" cy="141287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lstStyle/>
          <a:p>
            <a:pPr marL="342900" indent="-342900" algn="just">
              <a:lnSpc>
                <a:spcPct val="90000"/>
              </a:lnSpc>
              <a:spcBef>
                <a:spcPct val="20000"/>
              </a:spcBef>
              <a:buClr>
                <a:schemeClr val="accent2"/>
              </a:buClr>
              <a:defRPr/>
            </a:pPr>
            <a:r>
              <a:rPr lang="en-US" sz="2800" b="1" dirty="0">
                <a:solidFill>
                  <a:schemeClr val="bg2">
                    <a:lumMod val="10000"/>
                  </a:schemeClr>
                </a:solidFill>
                <a:latin typeface="Times New Roman" pitchFamily="18" charset="0"/>
                <a:cs typeface="Times New Roman" pitchFamily="18" charset="0"/>
              </a:rPr>
              <a:t>     Các yếu tố tạo thành LLSX: Tư liệu sản xuất (đối tượng Lđ, công cụ Lđ, Tư liệu phụ trợ....) và Người lao động (Sức lao động vật chất và tinh thần của họ). Các yếu tố đó được kết hợp với nhau trong </a:t>
            </a:r>
            <a:r>
              <a:rPr lang="en-US" sz="2800" b="1">
                <a:solidFill>
                  <a:schemeClr val="bg2">
                    <a:lumMod val="10000"/>
                  </a:schemeClr>
                </a:solidFill>
                <a:latin typeface="Times New Roman" pitchFamily="18" charset="0"/>
                <a:cs typeface="Times New Roman" pitchFamily="18" charset="0"/>
              </a:rPr>
              <a:t>quá </a:t>
            </a:r>
            <a:r>
              <a:rPr lang="en-US" sz="2800" b="1" smtClean="0">
                <a:solidFill>
                  <a:schemeClr val="bg2">
                    <a:lumMod val="10000"/>
                  </a:schemeClr>
                </a:solidFill>
                <a:latin typeface="Times New Roman" pitchFamily="18" charset="0"/>
                <a:cs typeface="Times New Roman" pitchFamily="18" charset="0"/>
              </a:rPr>
              <a:t>trình </a:t>
            </a:r>
            <a:r>
              <a:rPr lang="en-US" sz="2800" b="1" dirty="0">
                <a:solidFill>
                  <a:schemeClr val="bg2">
                    <a:lumMod val="10000"/>
                  </a:schemeClr>
                </a:solidFill>
                <a:latin typeface="Times New Roman" pitchFamily="18" charset="0"/>
                <a:cs typeface="Times New Roman" pitchFamily="18" charset="0"/>
              </a:rPr>
              <a:t>SX.</a:t>
            </a:r>
            <a:endParaRPr lang="vi-VN" sz="2800" b="1" dirty="0">
              <a:solidFill>
                <a:schemeClr val="bg2">
                  <a:lumMod val="10000"/>
                </a:schemeClr>
              </a:solidFill>
              <a:latin typeface="Times New Roman" pitchFamily="18" charset="0"/>
              <a:cs typeface="Times New Roman" pitchFamily="18" charset="0"/>
            </a:endParaRPr>
          </a:p>
          <a:p>
            <a:pPr marL="342900" indent="-342900" algn="just">
              <a:lnSpc>
                <a:spcPct val="90000"/>
              </a:lnSpc>
              <a:spcBef>
                <a:spcPct val="20000"/>
              </a:spcBef>
              <a:buClr>
                <a:schemeClr val="accent2"/>
              </a:buClr>
              <a:defRPr/>
            </a:pPr>
            <a:endParaRPr lang="vi-VN" sz="2800" b="1" dirty="0">
              <a:solidFill>
                <a:srgbClr val="FF3300"/>
              </a:solidFill>
              <a:latin typeface="Times New Roman" pitchFamily="18" charset="0"/>
              <a:cs typeface="Times New Roman" pitchFamily="18" charset="0"/>
            </a:endParaRPr>
          </a:p>
        </p:txBody>
      </p:sp>
      <p:sp>
        <p:nvSpPr>
          <p:cNvPr id="26629" name="WordArt 6"/>
          <p:cNvSpPr>
            <a:spLocks noChangeArrowheads="1" noChangeShapeType="1" noTextEdit="1"/>
          </p:cNvSpPr>
          <p:nvPr/>
        </p:nvSpPr>
        <p:spPr bwMode="auto">
          <a:xfrm>
            <a:off x="5086350" y="1676401"/>
            <a:ext cx="1296988" cy="868363"/>
          </a:xfrm>
          <a:prstGeom prst="rect">
            <a:avLst/>
          </a:prstGeom>
        </p:spPr>
        <p:txBody>
          <a:bodyPr wrap="none" fromWordArt="1">
            <a:prstTxWarp prst="textPlain">
              <a:avLst>
                <a:gd name="adj" fmla="val 50000"/>
              </a:avLst>
            </a:prstTxWarp>
          </a:bodyPr>
          <a:lstStyle/>
          <a:p>
            <a:pPr algn="ctr"/>
            <a:r>
              <a:rPr lang="vi-VN" sz="3600" kern="10">
                <a:ln w="9525">
                  <a:solidFill>
                    <a:srgbClr val="009900"/>
                  </a:solidFill>
                  <a:round/>
                  <a:headEnd/>
                  <a:tailEnd/>
                </a:ln>
                <a:solidFill>
                  <a:srgbClr val="FF0000"/>
                </a:solidFill>
                <a:latin typeface="+mj-lt"/>
                <a:ea typeface="+mj-lt"/>
                <a:cs typeface="+mj-lt"/>
              </a:rPr>
              <a:t>TƯ LIỆU </a:t>
            </a:r>
          </a:p>
          <a:p>
            <a:pPr algn="ctr"/>
            <a:r>
              <a:rPr lang="vi-VN" sz="3600" kern="10">
                <a:ln w="9525">
                  <a:solidFill>
                    <a:srgbClr val="009900"/>
                  </a:solidFill>
                  <a:round/>
                  <a:headEnd/>
                  <a:tailEnd/>
                </a:ln>
                <a:solidFill>
                  <a:srgbClr val="FF0000"/>
                </a:solidFill>
                <a:latin typeface="+mj-lt"/>
                <a:ea typeface="+mj-lt"/>
                <a:cs typeface="+mj-lt"/>
              </a:rPr>
              <a:t>SẢN XUẤT</a:t>
            </a:r>
            <a:endParaRPr lang="en-SG" sz="3600" kern="10">
              <a:ln w="9525">
                <a:solidFill>
                  <a:srgbClr val="009900"/>
                </a:solidFill>
                <a:round/>
                <a:headEnd/>
                <a:tailEnd/>
              </a:ln>
              <a:solidFill>
                <a:srgbClr val="FF0000"/>
              </a:solidFill>
              <a:latin typeface="+mj-lt"/>
              <a:ea typeface="+mj-lt"/>
              <a:cs typeface="+mj-lt"/>
            </a:endParaRPr>
          </a:p>
        </p:txBody>
      </p:sp>
      <p:sp>
        <p:nvSpPr>
          <p:cNvPr id="26630" name="WordArt 7"/>
          <p:cNvSpPr>
            <a:spLocks noChangeArrowheads="1" noChangeShapeType="1" noTextEdit="1"/>
          </p:cNvSpPr>
          <p:nvPr/>
        </p:nvSpPr>
        <p:spPr bwMode="auto">
          <a:xfrm>
            <a:off x="5029201" y="3505200"/>
            <a:ext cx="1209675" cy="1219200"/>
          </a:xfrm>
          <a:prstGeom prst="rect">
            <a:avLst/>
          </a:prstGeom>
        </p:spPr>
        <p:txBody>
          <a:bodyPr wrap="none" fromWordArt="1">
            <a:prstTxWarp prst="textPlain">
              <a:avLst>
                <a:gd name="adj" fmla="val 50000"/>
              </a:avLst>
            </a:prstTxWarp>
          </a:bodyPr>
          <a:lstStyle/>
          <a:p>
            <a:pPr algn="ctr"/>
            <a:r>
              <a:rPr lang="vi-VN" sz="3600" b="1" kern="10">
                <a:ln w="9525">
                  <a:solidFill>
                    <a:srgbClr val="FFFF00"/>
                  </a:solidFill>
                  <a:round/>
                  <a:headEnd/>
                  <a:tailEnd/>
                </a:ln>
                <a:solidFill>
                  <a:srgbClr val="FF0000"/>
                </a:solidFill>
                <a:latin typeface="+mj-lt"/>
                <a:ea typeface="+mj-lt"/>
                <a:cs typeface="+mj-lt"/>
              </a:rPr>
              <a:t>NGƯỜI</a:t>
            </a:r>
          </a:p>
          <a:p>
            <a:pPr algn="ctr"/>
            <a:r>
              <a:rPr lang="vi-VN" sz="3600" b="1" kern="10">
                <a:ln w="9525">
                  <a:solidFill>
                    <a:srgbClr val="FFFF00"/>
                  </a:solidFill>
                  <a:round/>
                  <a:headEnd/>
                  <a:tailEnd/>
                </a:ln>
                <a:solidFill>
                  <a:srgbClr val="FF0000"/>
                </a:solidFill>
                <a:latin typeface="+mj-lt"/>
                <a:ea typeface="+mj-lt"/>
                <a:cs typeface="+mj-lt"/>
              </a:rPr>
              <a:t> LAO ĐỘNG</a:t>
            </a:r>
            <a:endParaRPr lang="en-SG" sz="3600" b="1" kern="10">
              <a:ln w="9525">
                <a:solidFill>
                  <a:srgbClr val="FFFF00"/>
                </a:solidFill>
                <a:round/>
                <a:headEnd/>
                <a:tailEnd/>
              </a:ln>
              <a:solidFill>
                <a:srgbClr val="FF0000"/>
              </a:solidFill>
              <a:latin typeface="+mj-lt"/>
              <a:ea typeface="+mj-lt"/>
              <a:cs typeface="+mj-lt"/>
            </a:endParaRPr>
          </a:p>
        </p:txBody>
      </p:sp>
      <p:sp>
        <p:nvSpPr>
          <p:cNvPr id="26631" name="Arc 8"/>
          <p:cNvSpPr>
            <a:spLocks/>
          </p:cNvSpPr>
          <p:nvPr/>
        </p:nvSpPr>
        <p:spPr bwMode="auto">
          <a:xfrm>
            <a:off x="4267200" y="1219200"/>
            <a:ext cx="2819400" cy="3505200"/>
          </a:xfrm>
          <a:custGeom>
            <a:avLst/>
            <a:gdLst>
              <a:gd name="T0" fmla="*/ 2147483646 w 43200"/>
              <a:gd name="T1" fmla="*/ 0 h 43200"/>
              <a:gd name="T2" fmla="*/ 2147483646 w 43200"/>
              <a:gd name="T3" fmla="*/ 2147483646 h 43200"/>
              <a:gd name="T4" fmla="*/ 2147483646 w 43200"/>
              <a:gd name="T5" fmla="*/ 2147483646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803"/>
                  <a:pt x="9463" y="189"/>
                  <a:pt x="21257" y="2"/>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9803"/>
                  <a:pt x="9463" y="189"/>
                  <a:pt x="21257" y="2"/>
                </a:cubicBezTo>
                <a:lnTo>
                  <a:pt x="21600" y="21600"/>
                </a:lnTo>
                <a:lnTo>
                  <a:pt x="21599" y="0"/>
                </a:lnTo>
                <a:close/>
              </a:path>
            </a:pathLst>
          </a:custGeom>
          <a:noFill/>
          <a:ln w="38100" cap="rnd">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26632" name="AutoShape 9"/>
          <p:cNvSpPr>
            <a:spLocks noChangeArrowheads="1"/>
          </p:cNvSpPr>
          <p:nvPr/>
        </p:nvSpPr>
        <p:spPr bwMode="auto">
          <a:xfrm>
            <a:off x="5486401" y="2743200"/>
            <a:ext cx="485775" cy="604838"/>
          </a:xfrm>
          <a:prstGeom prst="upDownArrow">
            <a:avLst>
              <a:gd name="adj1" fmla="val 50000"/>
              <a:gd name="adj2" fmla="val 20002"/>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pic>
        <p:nvPicPr>
          <p:cNvPr id="26633" name="Picture 10" descr="CC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5188" y="1628775"/>
            <a:ext cx="208915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67" name="AutoShape 11"/>
          <p:cNvSpPr>
            <a:spLocks noChangeAspect="1" noChangeArrowheads="1"/>
          </p:cNvSpPr>
          <p:nvPr/>
        </p:nvSpPr>
        <p:spPr bwMode="auto">
          <a:xfrm>
            <a:off x="1524000" y="841376"/>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26635" name="WordArt 15"/>
          <p:cNvSpPr>
            <a:spLocks noChangeArrowheads="1" noChangeShapeType="1" noTextEdit="1"/>
          </p:cNvSpPr>
          <p:nvPr/>
        </p:nvSpPr>
        <p:spPr bwMode="auto">
          <a:xfrm>
            <a:off x="2514600" y="0"/>
            <a:ext cx="6858000" cy="838200"/>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FFFF00"/>
                </a:solidFill>
                <a:latin typeface="+mj-lt"/>
                <a:ea typeface="+mj-lt"/>
                <a:cs typeface="+mj-lt"/>
              </a:rPr>
              <a:t>LỰC LƯỢNG SẢN XUẤT</a:t>
            </a:r>
            <a:endParaRPr lang="en-SG" sz="3600" kern="10">
              <a:ln w="9525">
                <a:solidFill>
                  <a:srgbClr val="FF0000"/>
                </a:solidFill>
                <a:round/>
                <a:headEnd/>
                <a:tailEnd/>
              </a:ln>
              <a:solidFill>
                <a:srgbClr val="FFFF00"/>
              </a:solidFill>
              <a:latin typeface="+mj-lt"/>
              <a:ea typeface="+mj-lt"/>
              <a:cs typeface="+mj-lt"/>
            </a:endParaRPr>
          </a:p>
        </p:txBody>
      </p:sp>
    </p:spTree>
    <p:extLst>
      <p:ext uri="{BB962C8B-B14F-4D97-AF65-F5344CB8AC3E}">
        <p14:creationId xmlns:p14="http://schemas.microsoft.com/office/powerpoint/2010/main" val="1182179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403459"/>
                                        </p:tgtEl>
                                        <p:attrNameLst>
                                          <p:attrName>style.visibility</p:attrName>
                                        </p:attrNameLst>
                                      </p:cBhvr>
                                      <p:to>
                                        <p:strVal val="visible"/>
                                      </p:to>
                                    </p:set>
                                    <p:anim calcmode="lin" valueType="num">
                                      <p:cBhvr>
                                        <p:cTn id="7" dur="1000" fill="hold"/>
                                        <p:tgtEl>
                                          <p:spTgt spid="403459"/>
                                        </p:tgtEl>
                                        <p:attrNameLst>
                                          <p:attrName>ppt_x</p:attrName>
                                        </p:attrNameLst>
                                      </p:cBhvr>
                                      <p:tavLst>
                                        <p:tav tm="0">
                                          <p:val>
                                            <p:strVal val="#ppt_x-.2"/>
                                          </p:val>
                                        </p:tav>
                                        <p:tav tm="100000">
                                          <p:val>
                                            <p:strVal val="#ppt_x"/>
                                          </p:val>
                                        </p:tav>
                                      </p:tavLst>
                                    </p:anim>
                                    <p:anim calcmode="lin" valueType="num">
                                      <p:cBhvr>
                                        <p:cTn id="8" dur="1000" fill="hold"/>
                                        <p:tgtEl>
                                          <p:spTgt spid="403459"/>
                                        </p:tgtEl>
                                        <p:attrNameLst>
                                          <p:attrName>ppt_y</p:attrName>
                                        </p:attrNameLst>
                                      </p:cBhvr>
                                      <p:tavLst>
                                        <p:tav tm="0">
                                          <p:val>
                                            <p:strVal val="#ppt_y"/>
                                          </p:val>
                                        </p:tav>
                                        <p:tav tm="100000">
                                          <p:val>
                                            <p:strVal val="#ppt_y"/>
                                          </p:val>
                                        </p:tav>
                                      </p:tavLst>
                                    </p:anim>
                                    <p:animEffect transition="in" filter="wipe(right)" prLst="gradientSize: 0.1">
                                      <p:cBhvr>
                                        <p:cTn id="9" dur="1000"/>
                                        <p:tgtEl>
                                          <p:spTgt spid="403459"/>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403460"/>
                                        </p:tgtEl>
                                        <p:attrNameLst>
                                          <p:attrName>style.visibility</p:attrName>
                                        </p:attrNameLst>
                                      </p:cBhvr>
                                      <p:to>
                                        <p:strVal val="visible"/>
                                      </p:to>
                                    </p:set>
                                    <p:anim calcmode="lin" valueType="num">
                                      <p:cBhvr>
                                        <p:cTn id="13" dur="1000" fill="hold"/>
                                        <p:tgtEl>
                                          <p:spTgt spid="403460"/>
                                        </p:tgtEl>
                                        <p:attrNameLst>
                                          <p:attrName>ppt_x</p:attrName>
                                        </p:attrNameLst>
                                      </p:cBhvr>
                                      <p:tavLst>
                                        <p:tav tm="0">
                                          <p:val>
                                            <p:strVal val="#ppt_x-.2"/>
                                          </p:val>
                                        </p:tav>
                                        <p:tav tm="100000">
                                          <p:val>
                                            <p:strVal val="#ppt_x"/>
                                          </p:val>
                                        </p:tav>
                                      </p:tavLst>
                                    </p:anim>
                                    <p:anim calcmode="lin" valueType="num">
                                      <p:cBhvr>
                                        <p:cTn id="14" dur="1000" fill="hold"/>
                                        <p:tgtEl>
                                          <p:spTgt spid="403460"/>
                                        </p:tgtEl>
                                        <p:attrNameLst>
                                          <p:attrName>ppt_y</p:attrName>
                                        </p:attrNameLst>
                                      </p:cBhvr>
                                      <p:tavLst>
                                        <p:tav tm="0">
                                          <p:val>
                                            <p:strVal val="#ppt_y"/>
                                          </p:val>
                                        </p:tav>
                                        <p:tav tm="100000">
                                          <p:val>
                                            <p:strVal val="#ppt_y"/>
                                          </p:val>
                                        </p:tav>
                                      </p:tavLst>
                                    </p:anim>
                                    <p:animEffect transition="in" filter="wipe(right)" prLst="gradientSize: 0.1">
                                      <p:cBhvr>
                                        <p:cTn id="15" dur="1000"/>
                                        <p:tgtEl>
                                          <p:spTgt spid="403460"/>
                                        </p:tgtEl>
                                      </p:cBhvr>
                                    </p:animEffect>
                                  </p:childTnLst>
                                </p:cTn>
                              </p:par>
                            </p:childTnLst>
                          </p:cTn>
                        </p:par>
                        <p:par>
                          <p:cTn id="16" fill="hold" nodeType="afterGroup">
                            <p:stCondLst>
                              <p:cond delay="2000"/>
                            </p:stCondLst>
                            <p:childTnLst>
                              <p:par>
                                <p:cTn id="17" presetID="3" presetClass="entr" presetSubtype="10" fill="hold" grpId="0" nodeType="afterEffect">
                                  <p:stCondLst>
                                    <p:cond delay="0"/>
                                  </p:stCondLst>
                                  <p:childTnLst>
                                    <p:set>
                                      <p:cBhvr>
                                        <p:cTn id="18" dur="1" fill="hold">
                                          <p:stCondLst>
                                            <p:cond delay="0"/>
                                          </p:stCondLst>
                                        </p:cTn>
                                        <p:tgtEl>
                                          <p:spTgt spid="403467"/>
                                        </p:tgtEl>
                                        <p:attrNameLst>
                                          <p:attrName>style.visibility</p:attrName>
                                        </p:attrNameLst>
                                      </p:cBhvr>
                                      <p:to>
                                        <p:strVal val="visible"/>
                                      </p:to>
                                    </p:set>
                                    <p:animEffect transition="in" filter="blinds(horizontal)">
                                      <p:cBhvr>
                                        <p:cTn id="19" dur="500"/>
                                        <p:tgtEl>
                                          <p:spTgt spid="403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Oval 2"/>
          <p:cNvSpPr>
            <a:spLocks noChangeArrowheads="1"/>
          </p:cNvSpPr>
          <p:nvPr/>
        </p:nvSpPr>
        <p:spPr bwMode="auto">
          <a:xfrm>
            <a:off x="1662113" y="1600200"/>
            <a:ext cx="3048000" cy="1905000"/>
          </a:xfrm>
          <a:prstGeom prst="ellipse">
            <a:avLst/>
          </a:prstGeom>
          <a:blipFill>
            <a:blip r:embed="rId3"/>
            <a:tile tx="0" ty="0" sx="100000" sy="100000" flip="none" algn="tl"/>
          </a:blipFill>
          <a:ln w="9525">
            <a:solidFill>
              <a:srgbClr val="000066"/>
            </a:solidFill>
            <a:round/>
            <a:headEnd/>
            <a:tailEnd/>
          </a:ln>
        </p:spPr>
        <p:txBody>
          <a:bodyPr wrap="none" anchor="ctr"/>
          <a:lstStyle/>
          <a:p>
            <a:pPr algn="ctr">
              <a:defRPr/>
            </a:pPr>
            <a:r>
              <a:rPr lang="en-US" sz="2800">
                <a:ln w="0"/>
                <a:effectLst>
                  <a:outerShdw blurRad="38100" dist="19050" dir="2700000" algn="tl" rotWithShape="0">
                    <a:schemeClr val="dk1">
                      <a:alpha val="40000"/>
                    </a:schemeClr>
                  </a:outerShdw>
                </a:effectLst>
                <a:latin typeface="Times New Roman" pitchFamily="18" charset="0"/>
              </a:rPr>
              <a:t>TÍNH CHẤT </a:t>
            </a:r>
          </a:p>
          <a:p>
            <a:pPr algn="ctr">
              <a:defRPr/>
            </a:pPr>
            <a:r>
              <a:rPr lang="en-US" sz="2800">
                <a:ln w="0"/>
                <a:effectLst>
                  <a:outerShdw blurRad="38100" dist="19050" dir="2700000" algn="tl" rotWithShape="0">
                    <a:schemeClr val="dk1">
                      <a:alpha val="40000"/>
                    </a:schemeClr>
                  </a:outerShdw>
                </a:effectLst>
                <a:latin typeface="Times New Roman" pitchFamily="18" charset="0"/>
              </a:rPr>
              <a:t>CỦA LỰC L</a:t>
            </a:r>
            <a:r>
              <a:rPr lang="vi-VN" sz="2800">
                <a:ln w="0"/>
                <a:effectLst>
                  <a:outerShdw blurRad="38100" dist="19050" dir="2700000" algn="tl" rotWithShape="0">
                    <a:schemeClr val="dk1">
                      <a:alpha val="40000"/>
                    </a:schemeClr>
                  </a:outerShdw>
                </a:effectLst>
                <a:latin typeface="Times New Roman" pitchFamily="18" charset="0"/>
              </a:rPr>
              <a:t>Ư</a:t>
            </a:r>
            <a:r>
              <a:rPr lang="en-US" sz="2800">
                <a:ln w="0"/>
                <a:effectLst>
                  <a:outerShdw blurRad="38100" dist="19050" dir="2700000" algn="tl" rotWithShape="0">
                    <a:schemeClr val="dk1">
                      <a:alpha val="40000"/>
                    </a:schemeClr>
                  </a:outerShdw>
                </a:effectLst>
                <a:latin typeface="Times New Roman" pitchFamily="18" charset="0"/>
              </a:rPr>
              <a:t>ỢNG</a:t>
            </a:r>
          </a:p>
          <a:p>
            <a:pPr algn="ctr">
              <a:defRPr/>
            </a:pPr>
            <a:r>
              <a:rPr lang="en-US" sz="2800">
                <a:ln w="0"/>
                <a:effectLst>
                  <a:outerShdw blurRad="38100" dist="19050" dir="2700000" algn="tl" rotWithShape="0">
                    <a:schemeClr val="dk1">
                      <a:alpha val="40000"/>
                    </a:schemeClr>
                  </a:outerShdw>
                </a:effectLst>
                <a:latin typeface="Times New Roman" pitchFamily="18" charset="0"/>
              </a:rPr>
              <a:t>SẢN XUẤT</a:t>
            </a:r>
          </a:p>
        </p:txBody>
      </p:sp>
      <p:sp>
        <p:nvSpPr>
          <p:cNvPr id="194563" name="AutoShape 3"/>
          <p:cNvSpPr>
            <a:spLocks noChangeArrowheads="1"/>
          </p:cNvSpPr>
          <p:nvPr/>
        </p:nvSpPr>
        <p:spPr bwMode="auto">
          <a:xfrm>
            <a:off x="5410200" y="1704975"/>
            <a:ext cx="5105400" cy="1447800"/>
          </a:xfrm>
          <a:prstGeom prst="roundRect">
            <a:avLst>
              <a:gd name="adj" fmla="val 16667"/>
            </a:avLst>
          </a:prstGeom>
          <a:blipFill>
            <a:blip r:embed="rId3"/>
            <a:tile tx="0" ty="0" sx="100000" sy="100000" flip="none" algn="tl"/>
          </a:blipFill>
          <a:ln w="9525">
            <a:solidFill>
              <a:srgbClr val="000066"/>
            </a:solidFill>
            <a:round/>
            <a:headEnd/>
            <a:tailEnd/>
          </a:ln>
        </p:spPr>
        <p:txBody>
          <a:bodyPr wrap="none" anchor="ctr"/>
          <a:lstStyle/>
          <a:p>
            <a:pPr marL="457200" indent="-457200" algn="ctr">
              <a:spcBef>
                <a:spcPct val="20000"/>
              </a:spcBef>
              <a:defRPr/>
            </a:pPr>
            <a:r>
              <a:rPr lang="en-US" sz="2800">
                <a:ln w="0"/>
                <a:effectLst>
                  <a:outerShdw blurRad="38100" dist="19050" dir="2700000" algn="tl" rotWithShape="0">
                    <a:schemeClr val="dk1">
                      <a:alpha val="40000"/>
                    </a:schemeClr>
                  </a:outerShdw>
                </a:effectLst>
                <a:latin typeface="Times New Roman" pitchFamily="18" charset="0"/>
              </a:rPr>
              <a:t>Tính chất cá nhân </a:t>
            </a:r>
          </a:p>
          <a:p>
            <a:pPr marL="457200" indent="-457200" algn="ctr">
              <a:spcBef>
                <a:spcPct val="20000"/>
              </a:spcBef>
              <a:defRPr/>
            </a:pPr>
            <a:r>
              <a:rPr lang="en-US" sz="2800">
                <a:ln w="0"/>
                <a:effectLst>
                  <a:outerShdw blurRad="38100" dist="19050" dir="2700000" algn="tl" rotWithShape="0">
                    <a:schemeClr val="dk1">
                      <a:alpha val="40000"/>
                    </a:schemeClr>
                  </a:outerShdw>
                </a:effectLst>
                <a:latin typeface="Times New Roman" pitchFamily="18" charset="0"/>
              </a:rPr>
              <a:t>hoặc tính chất xã hội trong việc</a:t>
            </a:r>
          </a:p>
          <a:p>
            <a:pPr marL="457200" indent="-457200" algn="ctr">
              <a:spcBef>
                <a:spcPct val="20000"/>
              </a:spcBef>
              <a:defRPr/>
            </a:pPr>
            <a:r>
              <a:rPr lang="en-US" sz="2800">
                <a:ln w="0"/>
                <a:effectLst>
                  <a:outerShdw blurRad="38100" dist="19050" dir="2700000" algn="tl" rotWithShape="0">
                    <a:schemeClr val="dk1">
                      <a:alpha val="40000"/>
                    </a:schemeClr>
                  </a:outerShdw>
                </a:effectLst>
                <a:latin typeface="Times New Roman" pitchFamily="18" charset="0"/>
              </a:rPr>
              <a:t> sử dụng t</a:t>
            </a:r>
            <a:r>
              <a:rPr lang="vi-VN" sz="2800">
                <a:ln w="0"/>
                <a:effectLst>
                  <a:outerShdw blurRad="38100" dist="19050" dir="2700000" algn="tl" rotWithShape="0">
                    <a:schemeClr val="dk1">
                      <a:alpha val="40000"/>
                    </a:schemeClr>
                  </a:outerShdw>
                </a:effectLst>
                <a:latin typeface="Times New Roman" pitchFamily="18" charset="0"/>
              </a:rPr>
              <a:t>ư</a:t>
            </a:r>
            <a:r>
              <a:rPr lang="en-US" sz="2800">
                <a:ln w="0"/>
                <a:effectLst>
                  <a:outerShdw blurRad="38100" dist="19050" dir="2700000" algn="tl" rotWithShape="0">
                    <a:schemeClr val="dk1">
                      <a:alpha val="40000"/>
                    </a:schemeClr>
                  </a:outerShdw>
                </a:effectLst>
                <a:latin typeface="Times New Roman" pitchFamily="18" charset="0"/>
              </a:rPr>
              <a:t> liệu sản xuất</a:t>
            </a:r>
          </a:p>
        </p:txBody>
      </p:sp>
      <p:sp>
        <p:nvSpPr>
          <p:cNvPr id="194564" name="AutoShape 4"/>
          <p:cNvSpPr>
            <a:spLocks noChangeArrowheads="1"/>
          </p:cNvSpPr>
          <p:nvPr/>
        </p:nvSpPr>
        <p:spPr bwMode="auto">
          <a:xfrm>
            <a:off x="4832350" y="1552575"/>
            <a:ext cx="501650" cy="1752600"/>
          </a:xfrm>
          <a:prstGeom prst="rightArrow">
            <a:avLst>
              <a:gd name="adj1" fmla="val 50000"/>
              <a:gd name="adj2" fmla="val 25000"/>
            </a:avLst>
          </a:prstGeom>
          <a:solidFill>
            <a:srgbClr val="56020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p>
            <a:pPr>
              <a:defRPr/>
            </a:pPr>
            <a:endParaRPr lang="en-US" b="1">
              <a:solidFill>
                <a:srgbClr val="FFFFFF"/>
              </a:solidFill>
              <a:latin typeface=".VnTimeH" pitchFamily="34" charset="0"/>
            </a:endParaRPr>
          </a:p>
        </p:txBody>
      </p:sp>
      <p:sp>
        <p:nvSpPr>
          <p:cNvPr id="194565" name="AutoShape 5"/>
          <p:cNvSpPr>
            <a:spLocks noChangeArrowheads="1"/>
          </p:cNvSpPr>
          <p:nvPr/>
        </p:nvSpPr>
        <p:spPr bwMode="auto">
          <a:xfrm>
            <a:off x="2057400" y="152400"/>
            <a:ext cx="7848600" cy="762000"/>
          </a:xfrm>
          <a:prstGeom prst="roundRect">
            <a:avLst>
              <a:gd name="adj" fmla="val 16667"/>
            </a:avLst>
          </a:prstGeom>
          <a:solidFill>
            <a:schemeClr val="accent2">
              <a:lumMod val="20000"/>
              <a:lumOff val="80000"/>
            </a:schemeClr>
          </a:solidFill>
          <a:ln w="9525">
            <a:solidFill>
              <a:schemeClr val="tx1"/>
            </a:solidFill>
            <a:round/>
            <a:headEnd/>
            <a:tailEnd/>
          </a:ln>
        </p:spPr>
        <p:txBody>
          <a:bodyPr wrap="none" anchor="ctr"/>
          <a:lstStyle/>
          <a:p>
            <a:pPr algn="ctr">
              <a:defRPr/>
            </a:pPr>
            <a:r>
              <a:rPr lang="en-US" sz="2400" b="1">
                <a:ln w="9525">
                  <a:solidFill>
                    <a:schemeClr val="bg1"/>
                  </a:solidFill>
                  <a:prstDash val="solid"/>
                </a:ln>
                <a:solidFill>
                  <a:srgbClr val="0070C0"/>
                </a:solidFill>
                <a:effectLst>
                  <a:outerShdw blurRad="12700" dist="38100" dir="2700000" algn="tl" rotWithShape="0">
                    <a:schemeClr val="bg1">
                      <a:lumMod val="50000"/>
                    </a:schemeClr>
                  </a:outerShdw>
                </a:effectLst>
                <a:latin typeface="Times New Roman" pitchFamily="18" charset="0"/>
              </a:rPr>
              <a:t>TÍNH CHẤT VÀ TRÌNH </a:t>
            </a:r>
            <a:r>
              <a:rPr lang="vi-VN" sz="2400" b="1">
                <a:ln w="9525">
                  <a:solidFill>
                    <a:schemeClr val="bg1"/>
                  </a:solidFill>
                  <a:prstDash val="solid"/>
                </a:ln>
                <a:solidFill>
                  <a:srgbClr val="0070C0"/>
                </a:solidFill>
                <a:effectLst>
                  <a:outerShdw blurRad="12700" dist="38100" dir="2700000" algn="tl" rotWithShape="0">
                    <a:schemeClr val="bg1">
                      <a:lumMod val="50000"/>
                    </a:schemeClr>
                  </a:outerShdw>
                </a:effectLst>
                <a:latin typeface="Times New Roman" pitchFamily="18" charset="0"/>
              </a:rPr>
              <a:t>Đ</a:t>
            </a:r>
            <a:r>
              <a:rPr lang="en-US" sz="2400" b="1">
                <a:ln w="9525">
                  <a:solidFill>
                    <a:schemeClr val="bg1"/>
                  </a:solidFill>
                  <a:prstDash val="solid"/>
                </a:ln>
                <a:solidFill>
                  <a:srgbClr val="0070C0"/>
                </a:solidFill>
                <a:effectLst>
                  <a:outerShdw blurRad="12700" dist="38100" dir="2700000" algn="tl" rotWithShape="0">
                    <a:schemeClr val="bg1">
                      <a:lumMod val="50000"/>
                    </a:schemeClr>
                  </a:outerShdw>
                </a:effectLst>
                <a:latin typeface="Times New Roman" pitchFamily="18" charset="0"/>
              </a:rPr>
              <a:t>Ộ LỰC L</a:t>
            </a:r>
            <a:r>
              <a:rPr lang="vi-VN" sz="2400" b="1">
                <a:ln w="9525">
                  <a:solidFill>
                    <a:schemeClr val="bg1"/>
                  </a:solidFill>
                  <a:prstDash val="solid"/>
                </a:ln>
                <a:solidFill>
                  <a:srgbClr val="0070C0"/>
                </a:solidFill>
                <a:effectLst>
                  <a:outerShdw blurRad="12700" dist="38100" dir="2700000" algn="tl" rotWithShape="0">
                    <a:schemeClr val="bg1">
                      <a:lumMod val="50000"/>
                    </a:schemeClr>
                  </a:outerShdw>
                </a:effectLst>
                <a:latin typeface="Times New Roman" pitchFamily="18" charset="0"/>
              </a:rPr>
              <a:t>Ư</a:t>
            </a:r>
            <a:r>
              <a:rPr lang="en-US" sz="2400" b="1">
                <a:ln w="9525">
                  <a:solidFill>
                    <a:schemeClr val="bg1"/>
                  </a:solidFill>
                  <a:prstDash val="solid"/>
                </a:ln>
                <a:solidFill>
                  <a:srgbClr val="0070C0"/>
                </a:solidFill>
                <a:effectLst>
                  <a:outerShdw blurRad="12700" dist="38100" dir="2700000" algn="tl" rotWithShape="0">
                    <a:schemeClr val="bg1">
                      <a:lumMod val="50000"/>
                    </a:schemeClr>
                  </a:outerShdw>
                </a:effectLst>
                <a:latin typeface="Times New Roman" pitchFamily="18" charset="0"/>
              </a:rPr>
              <a:t>ỢNG SẢN XUẤT</a:t>
            </a:r>
            <a:endParaRPr lang="vi-VN" sz="2400" b="1">
              <a:ln w="9525">
                <a:solidFill>
                  <a:schemeClr val="bg1"/>
                </a:solidFill>
                <a:prstDash val="solid"/>
              </a:ln>
              <a:solidFill>
                <a:srgbClr val="0070C0"/>
              </a:solidFill>
              <a:effectLst>
                <a:outerShdw blurRad="12700" dist="38100" dir="2700000" algn="tl" rotWithShape="0">
                  <a:schemeClr val="bg1">
                    <a:lumMod val="50000"/>
                  </a:schemeClr>
                </a:outerShdw>
              </a:effectLst>
              <a:latin typeface="Times New Roman" pitchFamily="18" charset="0"/>
            </a:endParaRPr>
          </a:p>
        </p:txBody>
      </p:sp>
      <p:sp>
        <p:nvSpPr>
          <p:cNvPr id="194566" name="Oval 6"/>
          <p:cNvSpPr>
            <a:spLocks noChangeArrowheads="1"/>
          </p:cNvSpPr>
          <p:nvPr/>
        </p:nvSpPr>
        <p:spPr bwMode="auto">
          <a:xfrm>
            <a:off x="1550988" y="3706813"/>
            <a:ext cx="3124200" cy="1828800"/>
          </a:xfrm>
          <a:prstGeom prst="ellipse">
            <a:avLst/>
          </a:prstGeom>
          <a:solidFill>
            <a:srgbClr val="00B0F0"/>
          </a:solidFill>
          <a:ln w="9525">
            <a:solidFill>
              <a:srgbClr val="000066"/>
            </a:solidFill>
            <a:round/>
            <a:headEnd/>
            <a:tailEnd/>
          </a:ln>
        </p:spPr>
        <p:txBody>
          <a:bodyPr wrap="none" anchor="ctr"/>
          <a:lstStyle/>
          <a:p>
            <a:pPr algn="ctr">
              <a:defRPr/>
            </a:pPr>
            <a:r>
              <a:rPr lang="en-US" sz="2400">
                <a:ln w="0"/>
                <a:effectLst>
                  <a:outerShdw blurRad="38100" dist="19050" dir="2700000" algn="tl" rotWithShape="0">
                    <a:schemeClr val="dk1">
                      <a:alpha val="40000"/>
                    </a:schemeClr>
                  </a:outerShdw>
                </a:effectLst>
                <a:latin typeface="Times New Roman" pitchFamily="18" charset="0"/>
              </a:rPr>
              <a:t>TRÌNH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a:t>
            </a:r>
          </a:p>
          <a:p>
            <a:pPr algn="ctr">
              <a:defRPr/>
            </a:pPr>
            <a:r>
              <a:rPr lang="en-US" sz="2400">
                <a:ln w="0"/>
                <a:effectLst>
                  <a:outerShdw blurRad="38100" dist="19050" dir="2700000" algn="tl" rotWithShape="0">
                    <a:schemeClr val="dk1">
                      <a:alpha val="40000"/>
                    </a:schemeClr>
                  </a:outerShdw>
                </a:effectLst>
                <a:latin typeface="Times New Roman" pitchFamily="18" charset="0"/>
              </a:rPr>
              <a:t>CỦA LỰC L</a:t>
            </a:r>
            <a:r>
              <a:rPr lang="vi-VN" sz="2400">
                <a:ln w="0"/>
                <a:effectLst>
                  <a:outerShdw blurRad="38100" dist="19050" dir="2700000" algn="tl" rotWithShape="0">
                    <a:schemeClr val="dk1">
                      <a:alpha val="40000"/>
                    </a:schemeClr>
                  </a:outerShdw>
                </a:effectLst>
                <a:latin typeface="Times New Roman" pitchFamily="18" charset="0"/>
              </a:rPr>
              <a:t>Ư</a:t>
            </a:r>
            <a:r>
              <a:rPr lang="en-US" sz="2400">
                <a:ln w="0"/>
                <a:effectLst>
                  <a:outerShdw blurRad="38100" dist="19050" dir="2700000" algn="tl" rotWithShape="0">
                    <a:schemeClr val="dk1">
                      <a:alpha val="40000"/>
                    </a:schemeClr>
                  </a:outerShdw>
                </a:effectLst>
                <a:latin typeface="Times New Roman" pitchFamily="18" charset="0"/>
              </a:rPr>
              <a:t>ỢNG</a:t>
            </a:r>
          </a:p>
          <a:p>
            <a:pPr algn="ctr">
              <a:defRPr/>
            </a:pPr>
            <a:r>
              <a:rPr lang="en-US" sz="2400">
                <a:ln w="0"/>
                <a:effectLst>
                  <a:outerShdw blurRad="38100" dist="19050" dir="2700000" algn="tl" rotWithShape="0">
                    <a:schemeClr val="dk1">
                      <a:alpha val="40000"/>
                    </a:schemeClr>
                  </a:outerShdw>
                </a:effectLst>
                <a:latin typeface="Times New Roman" pitchFamily="18" charset="0"/>
              </a:rPr>
              <a:t>SẢN XUẤT</a:t>
            </a:r>
          </a:p>
        </p:txBody>
      </p:sp>
      <p:sp>
        <p:nvSpPr>
          <p:cNvPr id="194567" name="AutoShape 7"/>
          <p:cNvSpPr>
            <a:spLocks noChangeArrowheads="1"/>
          </p:cNvSpPr>
          <p:nvPr/>
        </p:nvSpPr>
        <p:spPr bwMode="auto">
          <a:xfrm>
            <a:off x="3733800" y="5486400"/>
            <a:ext cx="6934200" cy="508000"/>
          </a:xfrm>
          <a:prstGeom prst="roundRect">
            <a:avLst>
              <a:gd name="adj" fmla="val 16667"/>
            </a:avLst>
          </a:prstGeom>
          <a:blipFill>
            <a:blip r:embed="rId4"/>
            <a:tile tx="0" ty="0" sx="100000" sy="100000" flip="none" algn="tl"/>
          </a:blipFill>
          <a:ln w="9525">
            <a:solidFill>
              <a:srgbClr val="000066"/>
            </a:solidFill>
            <a:round/>
            <a:headEnd/>
            <a:tailEnd/>
          </a:ln>
        </p:spPr>
        <p:txBody>
          <a:bodyPr wrap="none" anchor="ctr"/>
          <a:lstStyle/>
          <a:p>
            <a:pPr algn="ctr">
              <a:spcBef>
                <a:spcPct val="20000"/>
              </a:spcBef>
              <a:defRPr/>
            </a:pPr>
            <a:r>
              <a:rPr lang="en-US" sz="2400">
                <a:ln w="0"/>
                <a:effectLst>
                  <a:outerShdw blurRad="38100" dist="19050" dir="2700000" algn="tl" rotWithShape="0">
                    <a:schemeClr val="dk1">
                      <a:alpha val="40000"/>
                    </a:schemeClr>
                  </a:outerShdw>
                </a:effectLst>
                <a:latin typeface="Times New Roman" pitchFamily="18" charset="0"/>
              </a:rPr>
              <a:t>Trình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 kinh nghiệm, kỹ n</a:t>
            </a:r>
            <a:r>
              <a:rPr lang="vi-VN" sz="2400">
                <a:ln w="0"/>
                <a:effectLst>
                  <a:outerShdw blurRad="38100" dist="19050" dir="2700000" algn="tl" rotWithShape="0">
                    <a:schemeClr val="dk1">
                      <a:alpha val="40000"/>
                    </a:schemeClr>
                  </a:outerShdw>
                </a:effectLst>
                <a:latin typeface="Times New Roman" pitchFamily="18" charset="0"/>
              </a:rPr>
              <a:t>ă</a:t>
            </a:r>
            <a:r>
              <a:rPr lang="en-US" sz="2400">
                <a:ln w="0"/>
                <a:effectLst>
                  <a:outerShdw blurRad="38100" dist="19050" dir="2700000" algn="tl" rotWithShape="0">
                    <a:schemeClr val="dk1">
                      <a:alpha val="40000"/>
                    </a:schemeClr>
                  </a:outerShdw>
                </a:effectLst>
                <a:latin typeface="Times New Roman" pitchFamily="18" charset="0"/>
              </a:rPr>
              <a:t>ng ng</a:t>
            </a:r>
            <a:r>
              <a:rPr lang="vi-VN" sz="2400">
                <a:ln w="0"/>
                <a:effectLst>
                  <a:outerShdw blurRad="38100" dist="19050" dir="2700000" algn="tl" rotWithShape="0">
                    <a:schemeClr val="dk1">
                      <a:alpha val="40000"/>
                    </a:schemeClr>
                  </a:outerShdw>
                </a:effectLst>
                <a:latin typeface="Times New Roman" pitchFamily="18" charset="0"/>
              </a:rPr>
              <a:t>ư</a:t>
            </a:r>
            <a:r>
              <a:rPr lang="en-US" sz="2400">
                <a:ln w="0"/>
                <a:effectLst>
                  <a:outerShdw blurRad="38100" dist="19050" dir="2700000" algn="tl" rotWithShape="0">
                    <a:schemeClr val="dk1">
                      <a:alpha val="40000"/>
                    </a:schemeClr>
                  </a:outerShdw>
                </a:effectLst>
                <a:latin typeface="Times New Roman" pitchFamily="18" charset="0"/>
              </a:rPr>
              <a:t>ời lao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ộng</a:t>
            </a:r>
          </a:p>
        </p:txBody>
      </p:sp>
      <p:sp>
        <p:nvSpPr>
          <p:cNvPr id="194568" name="AutoShape 8"/>
          <p:cNvSpPr>
            <a:spLocks noChangeArrowheads="1"/>
          </p:cNvSpPr>
          <p:nvPr/>
        </p:nvSpPr>
        <p:spPr bwMode="auto">
          <a:xfrm>
            <a:off x="4648200" y="6070600"/>
            <a:ext cx="5715000" cy="508000"/>
          </a:xfrm>
          <a:prstGeom prst="roundRect">
            <a:avLst>
              <a:gd name="adj" fmla="val 16667"/>
            </a:avLst>
          </a:prstGeom>
          <a:blipFill>
            <a:blip r:embed="rId4"/>
            <a:tile tx="0" ty="0" sx="100000" sy="100000" flip="none" algn="tl"/>
          </a:blipFill>
          <a:ln w="9525">
            <a:solidFill>
              <a:srgbClr val="000066"/>
            </a:solidFill>
            <a:round/>
            <a:headEnd/>
            <a:tailEnd/>
          </a:ln>
        </p:spPr>
        <p:txBody>
          <a:bodyPr wrap="none" anchor="ctr"/>
          <a:lstStyle/>
          <a:p>
            <a:pPr algn="ctr">
              <a:spcBef>
                <a:spcPct val="20000"/>
              </a:spcBef>
              <a:defRPr/>
            </a:pPr>
            <a:r>
              <a:rPr lang="en-US" sz="2400">
                <a:ln w="0"/>
                <a:effectLst>
                  <a:outerShdw blurRad="38100" dist="19050" dir="2700000" algn="tl" rotWithShape="0">
                    <a:schemeClr val="dk1">
                      <a:alpha val="40000"/>
                    </a:schemeClr>
                  </a:outerShdw>
                </a:effectLst>
                <a:latin typeface="Times New Roman" pitchFamily="18" charset="0"/>
              </a:rPr>
              <a:t>Trình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 phân công lao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ộng xã hội</a:t>
            </a:r>
          </a:p>
        </p:txBody>
      </p:sp>
      <p:sp>
        <p:nvSpPr>
          <p:cNvPr id="194574" name="AutoShape 14"/>
          <p:cNvSpPr>
            <a:spLocks noChangeArrowheads="1"/>
          </p:cNvSpPr>
          <p:nvPr/>
        </p:nvSpPr>
        <p:spPr bwMode="auto">
          <a:xfrm>
            <a:off x="4800600" y="3505201"/>
            <a:ext cx="5715000" cy="506413"/>
          </a:xfrm>
          <a:prstGeom prst="roundRect">
            <a:avLst>
              <a:gd name="adj" fmla="val 16667"/>
            </a:avLst>
          </a:prstGeom>
          <a:blipFill>
            <a:blip r:embed="rId4"/>
            <a:tile tx="0" ty="0" sx="100000" sy="100000" flip="none" algn="tl"/>
          </a:blipFill>
          <a:ln w="9525">
            <a:solidFill>
              <a:srgbClr val="000066"/>
            </a:solidFill>
            <a:round/>
            <a:headEnd/>
            <a:tailEnd/>
          </a:ln>
        </p:spPr>
        <p:txBody>
          <a:bodyPr wrap="none" anchor="ctr"/>
          <a:lstStyle/>
          <a:p>
            <a:pPr algn="ctr">
              <a:spcBef>
                <a:spcPct val="20000"/>
              </a:spcBef>
              <a:defRPr/>
            </a:pPr>
            <a:r>
              <a:rPr lang="en-US" sz="2400">
                <a:ln w="0"/>
                <a:effectLst>
                  <a:outerShdw blurRad="38100" dist="19050" dir="2700000" algn="tl" rotWithShape="0">
                    <a:schemeClr val="dk1">
                      <a:alpha val="40000"/>
                    </a:schemeClr>
                  </a:outerShdw>
                </a:effectLst>
                <a:latin typeface="Times New Roman" pitchFamily="18" charset="0"/>
              </a:rPr>
              <a:t>Trình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 của công cụ lao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ộng</a:t>
            </a:r>
          </a:p>
        </p:txBody>
      </p:sp>
      <p:sp>
        <p:nvSpPr>
          <p:cNvPr id="194575" name="AutoShape 15"/>
          <p:cNvSpPr>
            <a:spLocks noChangeArrowheads="1"/>
          </p:cNvSpPr>
          <p:nvPr/>
        </p:nvSpPr>
        <p:spPr bwMode="auto">
          <a:xfrm>
            <a:off x="4800600" y="4114801"/>
            <a:ext cx="5715000" cy="506413"/>
          </a:xfrm>
          <a:prstGeom prst="roundRect">
            <a:avLst>
              <a:gd name="adj" fmla="val 16667"/>
            </a:avLst>
          </a:prstGeom>
          <a:blipFill>
            <a:blip r:embed="rId4"/>
            <a:tile tx="0" ty="0" sx="100000" sy="100000" flip="none" algn="tl"/>
          </a:blipFill>
          <a:ln w="9525">
            <a:solidFill>
              <a:srgbClr val="000066"/>
            </a:solidFill>
            <a:round/>
            <a:headEnd/>
            <a:tailEnd/>
          </a:ln>
        </p:spPr>
        <p:txBody>
          <a:bodyPr wrap="none" anchor="ctr"/>
          <a:lstStyle/>
          <a:p>
            <a:pPr algn="ctr">
              <a:spcBef>
                <a:spcPct val="20000"/>
              </a:spcBef>
              <a:defRPr/>
            </a:pPr>
            <a:r>
              <a:rPr lang="en-US" sz="2400">
                <a:ln w="0"/>
                <a:effectLst>
                  <a:outerShdw blurRad="38100" dist="19050" dir="2700000" algn="tl" rotWithShape="0">
                    <a:schemeClr val="dk1">
                      <a:alpha val="40000"/>
                    </a:schemeClr>
                  </a:outerShdw>
                </a:effectLst>
                <a:latin typeface="Times New Roman" pitchFamily="18" charset="0"/>
              </a:rPr>
              <a:t>Trình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 tổ chức lao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ộng xã hội </a:t>
            </a:r>
          </a:p>
        </p:txBody>
      </p:sp>
      <p:sp>
        <p:nvSpPr>
          <p:cNvPr id="194576" name="AutoShape 16"/>
          <p:cNvSpPr>
            <a:spLocks noChangeArrowheads="1"/>
          </p:cNvSpPr>
          <p:nvPr/>
        </p:nvSpPr>
        <p:spPr bwMode="auto">
          <a:xfrm>
            <a:off x="4648200" y="4800600"/>
            <a:ext cx="6019800" cy="508000"/>
          </a:xfrm>
          <a:prstGeom prst="roundRect">
            <a:avLst>
              <a:gd name="adj" fmla="val 16667"/>
            </a:avLst>
          </a:prstGeom>
          <a:blipFill>
            <a:blip r:embed="rId4"/>
            <a:tile tx="0" ty="0" sx="100000" sy="100000" flip="none" algn="tl"/>
          </a:blipFill>
          <a:ln w="9525">
            <a:solidFill>
              <a:srgbClr val="000066"/>
            </a:solidFill>
            <a:round/>
            <a:headEnd/>
            <a:tailEnd/>
          </a:ln>
        </p:spPr>
        <p:txBody>
          <a:bodyPr wrap="none" anchor="ctr"/>
          <a:lstStyle/>
          <a:p>
            <a:pPr algn="ctr">
              <a:spcBef>
                <a:spcPct val="20000"/>
              </a:spcBef>
              <a:defRPr/>
            </a:pPr>
            <a:r>
              <a:rPr lang="en-US" sz="2400">
                <a:ln w="0"/>
                <a:effectLst>
                  <a:outerShdw blurRad="38100" dist="19050" dir="2700000" algn="tl" rotWithShape="0">
                    <a:schemeClr val="dk1">
                      <a:alpha val="40000"/>
                    </a:schemeClr>
                  </a:outerShdw>
                </a:effectLst>
                <a:latin typeface="Times New Roman" pitchFamily="18" charset="0"/>
              </a:rPr>
              <a:t>Trình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 ứng dụng khoa học vào sản xuất</a:t>
            </a:r>
          </a:p>
        </p:txBody>
      </p:sp>
    </p:spTree>
    <p:extLst>
      <p:ext uri="{BB962C8B-B14F-4D97-AF65-F5344CB8AC3E}">
        <p14:creationId xmlns:p14="http://schemas.microsoft.com/office/powerpoint/2010/main" val="3157276945"/>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4565"/>
                                        </p:tgtEl>
                                        <p:attrNameLst>
                                          <p:attrName>style.visibility</p:attrName>
                                        </p:attrNameLst>
                                      </p:cBhvr>
                                      <p:to>
                                        <p:strVal val="visible"/>
                                      </p:to>
                                    </p:set>
                                    <p:anim calcmode="lin" valueType="num">
                                      <p:cBhvr additive="base">
                                        <p:cTn id="7" dur="500" fill="hold"/>
                                        <p:tgtEl>
                                          <p:spTgt spid="194565"/>
                                        </p:tgtEl>
                                        <p:attrNameLst>
                                          <p:attrName>ppt_x</p:attrName>
                                        </p:attrNameLst>
                                      </p:cBhvr>
                                      <p:tavLst>
                                        <p:tav tm="0">
                                          <p:val>
                                            <p:strVal val="#ppt_x"/>
                                          </p:val>
                                        </p:tav>
                                        <p:tav tm="100000">
                                          <p:val>
                                            <p:strVal val="#ppt_x"/>
                                          </p:val>
                                        </p:tav>
                                      </p:tavLst>
                                    </p:anim>
                                    <p:anim calcmode="lin" valueType="num">
                                      <p:cBhvr additive="base">
                                        <p:cTn id="8" dur="500" fill="hold"/>
                                        <p:tgtEl>
                                          <p:spTgt spid="19456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4" presetClass="entr" presetSubtype="0" fill="hold" grpId="0" nodeType="clickEffect">
                                  <p:stCondLst>
                                    <p:cond delay="0"/>
                                  </p:stCondLst>
                                  <p:iterate type="lt">
                                    <p:tmAbs val="75"/>
                                  </p:iterate>
                                  <p:childTnLst>
                                    <p:set>
                                      <p:cBhvr>
                                        <p:cTn id="12" dur="1" fill="hold">
                                          <p:stCondLst>
                                            <p:cond delay="74"/>
                                          </p:stCondLst>
                                        </p:cTn>
                                        <p:tgtEl>
                                          <p:spTgt spid="194562"/>
                                        </p:tgtEl>
                                        <p:attrNameLst>
                                          <p:attrName>style.visibility</p:attrName>
                                        </p:attrNameLst>
                                      </p:cBhvr>
                                      <p:to>
                                        <p:strVal val="visible"/>
                                      </p:to>
                                    </p:set>
                                    <p:anim to="" calcmode="lin" valueType="num">
                                      <p:cBhvr>
                                        <p:cTn id="13" dur="1" fill="hold"/>
                                        <p:tgtEl>
                                          <p:spTgt spid="194562"/>
                                        </p:tgtEl>
                                        <p:attrNameLst>
                                          <p:attrName/>
                                        </p:attrNameLst>
                                      </p:cBhvr>
                                    </p:anim>
                                  </p:childTnLst>
                                </p:cTn>
                              </p:par>
                            </p:childTnLst>
                          </p:cTn>
                        </p:par>
                        <p:par>
                          <p:cTn id="14" fill="hold" nodeType="afterGroup">
                            <p:stCondLst>
                              <p:cond delay="1950"/>
                            </p:stCondLst>
                            <p:childTnLst>
                              <p:par>
                                <p:cTn id="15" presetID="3" presetClass="entr" presetSubtype="10" fill="hold" grpId="0" nodeType="afterEffect">
                                  <p:stCondLst>
                                    <p:cond delay="0"/>
                                  </p:stCondLst>
                                  <p:childTnLst>
                                    <p:set>
                                      <p:cBhvr>
                                        <p:cTn id="16" dur="1" fill="hold">
                                          <p:stCondLst>
                                            <p:cond delay="0"/>
                                          </p:stCondLst>
                                        </p:cTn>
                                        <p:tgtEl>
                                          <p:spTgt spid="194564"/>
                                        </p:tgtEl>
                                        <p:attrNameLst>
                                          <p:attrName>style.visibility</p:attrName>
                                        </p:attrNameLst>
                                      </p:cBhvr>
                                      <p:to>
                                        <p:strVal val="visible"/>
                                      </p:to>
                                    </p:set>
                                    <p:animEffect transition="in" filter="blinds(horizontal)">
                                      <p:cBhvr>
                                        <p:cTn id="17" dur="500"/>
                                        <p:tgtEl>
                                          <p:spTgt spid="194564"/>
                                        </p:tgtEl>
                                      </p:cBhvr>
                                    </p:animEffect>
                                  </p:childTnLst>
                                </p:cTn>
                              </p:par>
                            </p:childTnLst>
                          </p:cTn>
                        </p:par>
                        <p:par>
                          <p:cTn id="18" fill="hold" nodeType="afterGroup">
                            <p:stCondLst>
                              <p:cond delay="2450"/>
                            </p:stCondLst>
                            <p:childTnLst>
                              <p:par>
                                <p:cTn id="19" presetID="4" presetClass="entr" presetSubtype="32" fill="hold" grpId="0" nodeType="afterEffect">
                                  <p:stCondLst>
                                    <p:cond delay="0"/>
                                  </p:stCondLst>
                                  <p:iterate type="lt">
                                    <p:tmPct val="100000"/>
                                  </p:iterate>
                                  <p:childTnLst>
                                    <p:set>
                                      <p:cBhvr>
                                        <p:cTn id="20" dur="1" fill="hold">
                                          <p:stCondLst>
                                            <p:cond delay="0"/>
                                          </p:stCondLst>
                                        </p:cTn>
                                        <p:tgtEl>
                                          <p:spTgt spid="194563"/>
                                        </p:tgtEl>
                                        <p:attrNameLst>
                                          <p:attrName>style.visibility</p:attrName>
                                        </p:attrNameLst>
                                      </p:cBhvr>
                                      <p:to>
                                        <p:strVal val="visible"/>
                                      </p:to>
                                    </p:set>
                                    <p:animEffect transition="in" filter="box(out)">
                                      <p:cBhvr>
                                        <p:cTn id="21" dur="75"/>
                                        <p:tgtEl>
                                          <p:spTgt spid="19456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4" presetClass="entr" presetSubtype="0" fill="hold" grpId="0" nodeType="clickEffect">
                                  <p:stCondLst>
                                    <p:cond delay="0"/>
                                  </p:stCondLst>
                                  <p:iterate type="lt">
                                    <p:tmAbs val="75"/>
                                  </p:iterate>
                                  <p:childTnLst>
                                    <p:set>
                                      <p:cBhvr>
                                        <p:cTn id="25" dur="1" fill="hold">
                                          <p:stCondLst>
                                            <p:cond delay="74"/>
                                          </p:stCondLst>
                                        </p:cTn>
                                        <p:tgtEl>
                                          <p:spTgt spid="194566"/>
                                        </p:tgtEl>
                                        <p:attrNameLst>
                                          <p:attrName>style.visibility</p:attrName>
                                        </p:attrNameLst>
                                      </p:cBhvr>
                                      <p:to>
                                        <p:strVal val="visible"/>
                                      </p:to>
                                    </p:set>
                                    <p:anim to="" calcmode="lin" valueType="num">
                                      <p:cBhvr>
                                        <p:cTn id="26" dur="1" fill="hold"/>
                                        <p:tgtEl>
                                          <p:spTgt spid="194566"/>
                                        </p:tgtEl>
                                        <p:attrNameLst>
                                          <p:attrName/>
                                        </p:attrNameLst>
                                      </p:cBhvr>
                                    </p:anim>
                                  </p:childTnLst>
                                </p:cTn>
                              </p:par>
                            </p:childTnLst>
                          </p:cTn>
                        </p:par>
                        <p:par>
                          <p:cTn id="27" fill="hold" nodeType="afterGroup">
                            <p:stCondLst>
                              <p:cond delay="1875"/>
                            </p:stCondLst>
                            <p:childTnLst>
                              <p:par>
                                <p:cTn id="28" presetID="2" presetClass="entr" presetSubtype="4" fill="hold" grpId="0" nodeType="afterEffect">
                                  <p:stCondLst>
                                    <p:cond delay="0"/>
                                  </p:stCondLst>
                                  <p:childTnLst>
                                    <p:set>
                                      <p:cBhvr>
                                        <p:cTn id="29" dur="1" fill="hold">
                                          <p:stCondLst>
                                            <p:cond delay="0"/>
                                          </p:stCondLst>
                                        </p:cTn>
                                        <p:tgtEl>
                                          <p:spTgt spid="194574"/>
                                        </p:tgtEl>
                                        <p:attrNameLst>
                                          <p:attrName>style.visibility</p:attrName>
                                        </p:attrNameLst>
                                      </p:cBhvr>
                                      <p:to>
                                        <p:strVal val="visible"/>
                                      </p:to>
                                    </p:set>
                                    <p:anim calcmode="lin" valueType="num">
                                      <p:cBhvr additive="base">
                                        <p:cTn id="30" dur="1000" fill="hold"/>
                                        <p:tgtEl>
                                          <p:spTgt spid="194574"/>
                                        </p:tgtEl>
                                        <p:attrNameLst>
                                          <p:attrName>ppt_x</p:attrName>
                                        </p:attrNameLst>
                                      </p:cBhvr>
                                      <p:tavLst>
                                        <p:tav tm="0">
                                          <p:val>
                                            <p:strVal val="#ppt_x"/>
                                          </p:val>
                                        </p:tav>
                                        <p:tav tm="100000">
                                          <p:val>
                                            <p:strVal val="#ppt_x"/>
                                          </p:val>
                                        </p:tav>
                                      </p:tavLst>
                                    </p:anim>
                                    <p:anim calcmode="lin" valueType="num">
                                      <p:cBhvr additive="base">
                                        <p:cTn id="31" dur="1000" fill="hold"/>
                                        <p:tgtEl>
                                          <p:spTgt spid="194574"/>
                                        </p:tgtEl>
                                        <p:attrNameLst>
                                          <p:attrName>ppt_y</p:attrName>
                                        </p:attrNameLst>
                                      </p:cBhvr>
                                      <p:tavLst>
                                        <p:tav tm="0">
                                          <p:val>
                                            <p:strVal val="1+#ppt_h/2"/>
                                          </p:val>
                                        </p:tav>
                                        <p:tav tm="100000">
                                          <p:val>
                                            <p:strVal val="#ppt_y"/>
                                          </p:val>
                                        </p:tav>
                                      </p:tavLst>
                                    </p:anim>
                                  </p:childTnLst>
                                </p:cTn>
                              </p:par>
                            </p:childTnLst>
                          </p:cTn>
                        </p:par>
                        <p:par>
                          <p:cTn id="32" fill="hold" nodeType="afterGroup">
                            <p:stCondLst>
                              <p:cond delay="2875"/>
                            </p:stCondLst>
                            <p:childTnLst>
                              <p:par>
                                <p:cTn id="33" presetID="2" presetClass="entr" presetSubtype="4" fill="hold" grpId="0" nodeType="afterEffect">
                                  <p:stCondLst>
                                    <p:cond delay="0"/>
                                  </p:stCondLst>
                                  <p:childTnLst>
                                    <p:set>
                                      <p:cBhvr>
                                        <p:cTn id="34" dur="1" fill="hold">
                                          <p:stCondLst>
                                            <p:cond delay="0"/>
                                          </p:stCondLst>
                                        </p:cTn>
                                        <p:tgtEl>
                                          <p:spTgt spid="194575"/>
                                        </p:tgtEl>
                                        <p:attrNameLst>
                                          <p:attrName>style.visibility</p:attrName>
                                        </p:attrNameLst>
                                      </p:cBhvr>
                                      <p:to>
                                        <p:strVal val="visible"/>
                                      </p:to>
                                    </p:set>
                                    <p:anim calcmode="lin" valueType="num">
                                      <p:cBhvr additive="base">
                                        <p:cTn id="35" dur="1000" fill="hold"/>
                                        <p:tgtEl>
                                          <p:spTgt spid="194575"/>
                                        </p:tgtEl>
                                        <p:attrNameLst>
                                          <p:attrName>ppt_x</p:attrName>
                                        </p:attrNameLst>
                                      </p:cBhvr>
                                      <p:tavLst>
                                        <p:tav tm="0">
                                          <p:val>
                                            <p:strVal val="#ppt_x"/>
                                          </p:val>
                                        </p:tav>
                                        <p:tav tm="100000">
                                          <p:val>
                                            <p:strVal val="#ppt_x"/>
                                          </p:val>
                                        </p:tav>
                                      </p:tavLst>
                                    </p:anim>
                                    <p:anim calcmode="lin" valueType="num">
                                      <p:cBhvr additive="base">
                                        <p:cTn id="36" dur="1000" fill="hold"/>
                                        <p:tgtEl>
                                          <p:spTgt spid="194575"/>
                                        </p:tgtEl>
                                        <p:attrNameLst>
                                          <p:attrName>ppt_y</p:attrName>
                                        </p:attrNameLst>
                                      </p:cBhvr>
                                      <p:tavLst>
                                        <p:tav tm="0">
                                          <p:val>
                                            <p:strVal val="1+#ppt_h/2"/>
                                          </p:val>
                                        </p:tav>
                                        <p:tav tm="100000">
                                          <p:val>
                                            <p:strVal val="#ppt_y"/>
                                          </p:val>
                                        </p:tav>
                                      </p:tavLst>
                                    </p:anim>
                                  </p:childTnLst>
                                </p:cTn>
                              </p:par>
                            </p:childTnLst>
                          </p:cTn>
                        </p:par>
                        <p:par>
                          <p:cTn id="37" fill="hold" nodeType="afterGroup">
                            <p:stCondLst>
                              <p:cond delay="3875"/>
                            </p:stCondLst>
                            <p:childTnLst>
                              <p:par>
                                <p:cTn id="38" presetID="2" presetClass="entr" presetSubtype="4" fill="hold" grpId="0" nodeType="afterEffect">
                                  <p:stCondLst>
                                    <p:cond delay="0"/>
                                  </p:stCondLst>
                                  <p:childTnLst>
                                    <p:set>
                                      <p:cBhvr>
                                        <p:cTn id="39" dur="1" fill="hold">
                                          <p:stCondLst>
                                            <p:cond delay="0"/>
                                          </p:stCondLst>
                                        </p:cTn>
                                        <p:tgtEl>
                                          <p:spTgt spid="194576"/>
                                        </p:tgtEl>
                                        <p:attrNameLst>
                                          <p:attrName>style.visibility</p:attrName>
                                        </p:attrNameLst>
                                      </p:cBhvr>
                                      <p:to>
                                        <p:strVal val="visible"/>
                                      </p:to>
                                    </p:set>
                                    <p:anim calcmode="lin" valueType="num">
                                      <p:cBhvr additive="base">
                                        <p:cTn id="40" dur="1000" fill="hold"/>
                                        <p:tgtEl>
                                          <p:spTgt spid="194576"/>
                                        </p:tgtEl>
                                        <p:attrNameLst>
                                          <p:attrName>ppt_x</p:attrName>
                                        </p:attrNameLst>
                                      </p:cBhvr>
                                      <p:tavLst>
                                        <p:tav tm="0">
                                          <p:val>
                                            <p:strVal val="#ppt_x"/>
                                          </p:val>
                                        </p:tav>
                                        <p:tav tm="100000">
                                          <p:val>
                                            <p:strVal val="#ppt_x"/>
                                          </p:val>
                                        </p:tav>
                                      </p:tavLst>
                                    </p:anim>
                                    <p:anim calcmode="lin" valueType="num">
                                      <p:cBhvr additive="base">
                                        <p:cTn id="41" dur="1000" fill="hold"/>
                                        <p:tgtEl>
                                          <p:spTgt spid="194576"/>
                                        </p:tgtEl>
                                        <p:attrNameLst>
                                          <p:attrName>ppt_y</p:attrName>
                                        </p:attrNameLst>
                                      </p:cBhvr>
                                      <p:tavLst>
                                        <p:tav tm="0">
                                          <p:val>
                                            <p:strVal val="1+#ppt_h/2"/>
                                          </p:val>
                                        </p:tav>
                                        <p:tav tm="100000">
                                          <p:val>
                                            <p:strVal val="#ppt_y"/>
                                          </p:val>
                                        </p:tav>
                                      </p:tavLst>
                                    </p:anim>
                                  </p:childTnLst>
                                </p:cTn>
                              </p:par>
                            </p:childTnLst>
                          </p:cTn>
                        </p:par>
                        <p:par>
                          <p:cTn id="42" fill="hold" nodeType="afterGroup">
                            <p:stCondLst>
                              <p:cond delay="4875"/>
                            </p:stCondLst>
                            <p:childTnLst>
                              <p:par>
                                <p:cTn id="43" presetID="2" presetClass="entr" presetSubtype="4" fill="hold" grpId="0" nodeType="afterEffect">
                                  <p:stCondLst>
                                    <p:cond delay="0"/>
                                  </p:stCondLst>
                                  <p:childTnLst>
                                    <p:set>
                                      <p:cBhvr>
                                        <p:cTn id="44" dur="1" fill="hold">
                                          <p:stCondLst>
                                            <p:cond delay="0"/>
                                          </p:stCondLst>
                                        </p:cTn>
                                        <p:tgtEl>
                                          <p:spTgt spid="194567"/>
                                        </p:tgtEl>
                                        <p:attrNameLst>
                                          <p:attrName>style.visibility</p:attrName>
                                        </p:attrNameLst>
                                      </p:cBhvr>
                                      <p:to>
                                        <p:strVal val="visible"/>
                                      </p:to>
                                    </p:set>
                                    <p:anim calcmode="lin" valueType="num">
                                      <p:cBhvr additive="base">
                                        <p:cTn id="45" dur="1000" fill="hold"/>
                                        <p:tgtEl>
                                          <p:spTgt spid="194567"/>
                                        </p:tgtEl>
                                        <p:attrNameLst>
                                          <p:attrName>ppt_x</p:attrName>
                                        </p:attrNameLst>
                                      </p:cBhvr>
                                      <p:tavLst>
                                        <p:tav tm="0">
                                          <p:val>
                                            <p:strVal val="#ppt_x"/>
                                          </p:val>
                                        </p:tav>
                                        <p:tav tm="100000">
                                          <p:val>
                                            <p:strVal val="#ppt_x"/>
                                          </p:val>
                                        </p:tav>
                                      </p:tavLst>
                                    </p:anim>
                                    <p:anim calcmode="lin" valueType="num">
                                      <p:cBhvr additive="base">
                                        <p:cTn id="46" dur="1000" fill="hold"/>
                                        <p:tgtEl>
                                          <p:spTgt spid="194567"/>
                                        </p:tgtEl>
                                        <p:attrNameLst>
                                          <p:attrName>ppt_y</p:attrName>
                                        </p:attrNameLst>
                                      </p:cBhvr>
                                      <p:tavLst>
                                        <p:tav tm="0">
                                          <p:val>
                                            <p:strVal val="1+#ppt_h/2"/>
                                          </p:val>
                                        </p:tav>
                                        <p:tav tm="100000">
                                          <p:val>
                                            <p:strVal val="#ppt_y"/>
                                          </p:val>
                                        </p:tav>
                                      </p:tavLst>
                                    </p:anim>
                                  </p:childTnLst>
                                </p:cTn>
                              </p:par>
                            </p:childTnLst>
                          </p:cTn>
                        </p:par>
                        <p:par>
                          <p:cTn id="47" fill="hold" nodeType="afterGroup">
                            <p:stCondLst>
                              <p:cond delay="5875"/>
                            </p:stCondLst>
                            <p:childTnLst>
                              <p:par>
                                <p:cTn id="48" presetID="2" presetClass="entr" presetSubtype="4" fill="hold" grpId="0" nodeType="afterEffect">
                                  <p:stCondLst>
                                    <p:cond delay="0"/>
                                  </p:stCondLst>
                                  <p:childTnLst>
                                    <p:set>
                                      <p:cBhvr>
                                        <p:cTn id="49" dur="1" fill="hold">
                                          <p:stCondLst>
                                            <p:cond delay="0"/>
                                          </p:stCondLst>
                                        </p:cTn>
                                        <p:tgtEl>
                                          <p:spTgt spid="194568"/>
                                        </p:tgtEl>
                                        <p:attrNameLst>
                                          <p:attrName>style.visibility</p:attrName>
                                        </p:attrNameLst>
                                      </p:cBhvr>
                                      <p:to>
                                        <p:strVal val="visible"/>
                                      </p:to>
                                    </p:set>
                                    <p:anim calcmode="lin" valueType="num">
                                      <p:cBhvr additive="base">
                                        <p:cTn id="50" dur="1000" fill="hold"/>
                                        <p:tgtEl>
                                          <p:spTgt spid="194568"/>
                                        </p:tgtEl>
                                        <p:attrNameLst>
                                          <p:attrName>ppt_x</p:attrName>
                                        </p:attrNameLst>
                                      </p:cBhvr>
                                      <p:tavLst>
                                        <p:tav tm="0">
                                          <p:val>
                                            <p:strVal val="#ppt_x"/>
                                          </p:val>
                                        </p:tav>
                                        <p:tav tm="100000">
                                          <p:val>
                                            <p:strVal val="#ppt_x"/>
                                          </p:val>
                                        </p:tav>
                                      </p:tavLst>
                                    </p:anim>
                                    <p:anim calcmode="lin" valueType="num">
                                      <p:cBhvr additive="base">
                                        <p:cTn id="51" dur="1000" fill="hold"/>
                                        <p:tgtEl>
                                          <p:spTgt spid="1945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2" grpId="0" animBg="1" autoUpdateAnimBg="0"/>
      <p:bldP spid="194563" grpId="0" animBg="1" autoUpdateAnimBg="0"/>
      <p:bldP spid="194564" grpId="0" animBg="1"/>
      <p:bldP spid="194565" grpId="0" animBg="1"/>
      <p:bldP spid="194566" grpId="0" animBg="1" autoUpdateAnimBg="0"/>
      <p:bldP spid="194567" grpId="0" animBg="1"/>
      <p:bldP spid="194568" grpId="0" animBg="1"/>
      <p:bldP spid="194574" grpId="0" animBg="1"/>
      <p:bldP spid="194575" grpId="0" animBg="1"/>
      <p:bldP spid="19457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idx="1"/>
          </p:nvPr>
        </p:nvSpPr>
        <p:spPr>
          <a:xfrm>
            <a:off x="1981200" y="228600"/>
            <a:ext cx="8229600" cy="533400"/>
          </a:xfrm>
        </p:spPr>
        <p:txBody>
          <a:bodyPr>
            <a:noAutofit/>
          </a:bodyPr>
          <a:lstStyle/>
          <a:p>
            <a:pPr eaLnBrk="1" hangingPunct="1">
              <a:lnSpc>
                <a:spcPct val="90000"/>
              </a:lnSpc>
              <a:buFont typeface="Arial" panose="020B0604020202020204" pitchFamily="34" charset="0"/>
              <a:buNone/>
            </a:pPr>
            <a:r>
              <a:rPr lang="en-US" altLang="en-US" sz="3000" smtClean="0">
                <a:solidFill>
                  <a:srgbClr val="FF0000"/>
                </a:solidFill>
                <a:latin typeface="Times New Roman" panose="02020603050405020304" pitchFamily="18" charset="0"/>
                <a:cs typeface="Times New Roman" panose="02020603050405020304" pitchFamily="18" charset="0"/>
              </a:rPr>
              <a:t>b. Khái niệm quan hệ sản xuất</a:t>
            </a:r>
          </a:p>
          <a:p>
            <a:pPr eaLnBrk="1" hangingPunct="1">
              <a:lnSpc>
                <a:spcPct val="90000"/>
              </a:lnSpc>
            </a:pPr>
            <a:endParaRPr lang="en-US" altLang="en-US" sz="3000" smtClean="0">
              <a:solidFill>
                <a:srgbClr val="FF0000"/>
              </a:solidFill>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None/>
            </a:pPr>
            <a:r>
              <a:rPr lang="en-US" altLang="en-US" sz="3000" smtClean="0">
                <a:latin typeface="Times New Roman" panose="02020603050405020304" pitchFamily="18" charset="0"/>
                <a:cs typeface="Times New Roman" panose="02020603050405020304" pitchFamily="18" charset="0"/>
              </a:rPr>
              <a:t> 	</a:t>
            </a:r>
            <a:r>
              <a:rPr lang="en-US" altLang="en-US" sz="3000" smtClean="0">
                <a:solidFill>
                  <a:srgbClr val="0000FF"/>
                </a:solidFill>
                <a:latin typeface="Times New Roman" panose="02020603050405020304" pitchFamily="18" charset="0"/>
                <a:cs typeface="Times New Roman" panose="02020603050405020304" pitchFamily="18" charset="0"/>
              </a:rPr>
              <a:t>Quan hệ sản xuất: Là mối quan hệ giữa con người với con người trong quá trình sản xuất</a:t>
            </a:r>
          </a:p>
          <a:p>
            <a:pPr eaLnBrk="1" hangingPunct="1">
              <a:lnSpc>
                <a:spcPct val="90000"/>
              </a:lnSpc>
            </a:pPr>
            <a:endParaRPr lang="en-US" altLang="en-US" sz="3000" smtClean="0">
              <a:solidFill>
                <a:srgbClr val="0000FF"/>
              </a:solidFill>
              <a:latin typeface="Times New Roman" panose="02020603050405020304" pitchFamily="18" charset="0"/>
              <a:cs typeface="Times New Roman" panose="02020603050405020304" pitchFamily="18" charset="0"/>
            </a:endParaRPr>
          </a:p>
          <a:p>
            <a:pPr eaLnBrk="1" hangingPunct="1">
              <a:lnSpc>
                <a:spcPct val="90000"/>
              </a:lnSpc>
              <a:buFont typeface="Wingdings" panose="05000000000000000000" pitchFamily="2" charset="2"/>
              <a:buNone/>
            </a:pPr>
            <a:endParaRPr lang="en-US" altLang="en-US" sz="3000" smtClean="0">
              <a:solidFill>
                <a:srgbClr val="0000FF"/>
              </a:solidFill>
              <a:latin typeface="Times New Roman" panose="02020603050405020304" pitchFamily="18" charset="0"/>
              <a:cs typeface="Times New Roman" panose="02020603050405020304" pitchFamily="18" charset="0"/>
            </a:endParaRPr>
          </a:p>
        </p:txBody>
      </p:sp>
      <p:sp>
        <p:nvSpPr>
          <p:cNvPr id="3" name="Rectangle 2"/>
          <p:cNvSpPr/>
          <p:nvPr/>
        </p:nvSpPr>
        <p:spPr>
          <a:xfrm>
            <a:off x="2207491" y="3368963"/>
            <a:ext cx="7490691"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eaLnBrk="1" hangingPunct="1">
              <a:lnSpc>
                <a:spcPct val="90000"/>
              </a:lnSpc>
              <a:defRPr/>
            </a:pPr>
            <a:r>
              <a:rPr lang="en-US" sz="3200">
                <a:ln>
                  <a:solidFill>
                    <a:srgbClr val="0000FF"/>
                  </a:solidFill>
                </a:ln>
                <a:solidFill>
                  <a:srgbClr val="0000FF"/>
                </a:solidFill>
                <a:latin typeface="Times New Roman" pitchFamily="18" charset="0"/>
                <a:cs typeface="Times New Roman" pitchFamily="18" charset="0"/>
              </a:rPr>
              <a:t>Quan hệ sản xuất gồm ba mặt cơ bản sau:</a:t>
            </a:r>
          </a:p>
          <a:p>
            <a:pPr algn="just" eaLnBrk="1" hangingPunct="1">
              <a:lnSpc>
                <a:spcPct val="90000"/>
              </a:lnSpc>
              <a:buFont typeface="Wingdings" pitchFamily="2" charset="2"/>
              <a:buNone/>
              <a:defRPr/>
            </a:pPr>
            <a:r>
              <a:rPr lang="en-US" sz="3200">
                <a:ln>
                  <a:solidFill>
                    <a:srgbClr val="0000FF"/>
                  </a:solidFill>
                </a:ln>
                <a:solidFill>
                  <a:srgbClr val="0000FF"/>
                </a:solidFill>
                <a:latin typeface="Times New Roman" pitchFamily="18" charset="0"/>
                <a:cs typeface="Times New Roman" pitchFamily="18" charset="0"/>
              </a:rPr>
              <a:t>+ Quan hệ về sở hữu đối với tư liệu sản xuất</a:t>
            </a:r>
          </a:p>
          <a:p>
            <a:pPr algn="just" eaLnBrk="1" hangingPunct="1">
              <a:lnSpc>
                <a:spcPct val="90000"/>
              </a:lnSpc>
              <a:buFont typeface="Wingdings" pitchFamily="2" charset="2"/>
              <a:buNone/>
              <a:defRPr/>
            </a:pPr>
            <a:r>
              <a:rPr lang="en-US" sz="3200">
                <a:ln>
                  <a:solidFill>
                    <a:srgbClr val="0000FF"/>
                  </a:solidFill>
                </a:ln>
                <a:solidFill>
                  <a:srgbClr val="0000FF"/>
                </a:solidFill>
                <a:latin typeface="Times New Roman" pitchFamily="18" charset="0"/>
                <a:cs typeface="Times New Roman" pitchFamily="18" charset="0"/>
              </a:rPr>
              <a:t>+ Quan hệ trong tổ chức và quản lý sản xuất, phân công lao động</a:t>
            </a:r>
          </a:p>
          <a:p>
            <a:pPr algn="just" eaLnBrk="1" hangingPunct="1">
              <a:lnSpc>
                <a:spcPct val="90000"/>
              </a:lnSpc>
              <a:buFont typeface="Wingdings" pitchFamily="2" charset="2"/>
              <a:buNone/>
              <a:defRPr/>
            </a:pPr>
            <a:r>
              <a:rPr lang="en-US" sz="3200">
                <a:ln>
                  <a:solidFill>
                    <a:srgbClr val="0000FF"/>
                  </a:solidFill>
                </a:ln>
                <a:solidFill>
                  <a:srgbClr val="0000FF"/>
                </a:solidFill>
                <a:latin typeface="Times New Roman" pitchFamily="18" charset="0"/>
                <a:cs typeface="Times New Roman" pitchFamily="18" charset="0"/>
              </a:rPr>
              <a:t>+ Quan hệ phân phối sản phẩm sản xuất ra</a:t>
            </a:r>
          </a:p>
        </p:txBody>
      </p:sp>
    </p:spTree>
    <p:extLst>
      <p:ext uri="{BB962C8B-B14F-4D97-AF65-F5344CB8AC3E}">
        <p14:creationId xmlns:p14="http://schemas.microsoft.com/office/powerpoint/2010/main" val="38923587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0708" name="Rectangle 4"/>
          <p:cNvSpPr>
            <a:spLocks noChangeArrowheads="1"/>
          </p:cNvSpPr>
          <p:nvPr/>
        </p:nvSpPr>
        <p:spPr bwMode="auto">
          <a:xfrm>
            <a:off x="1752600" y="3748088"/>
            <a:ext cx="8686800" cy="2576512"/>
          </a:xfrm>
          <a:prstGeom prst="rect">
            <a:avLst/>
          </a:prstGeom>
          <a:solidFill>
            <a:schemeClr val="accent1">
              <a:lumMod val="20000"/>
              <a:lumOff val="80000"/>
            </a:schemeClr>
          </a:solidFill>
          <a:ln>
            <a:headEnd/>
            <a:tailEnd/>
          </a:ln>
        </p:spPr>
        <p:style>
          <a:lnRef idx="2">
            <a:schemeClr val="accent2"/>
          </a:lnRef>
          <a:fillRef idx="1">
            <a:schemeClr val="lt1"/>
          </a:fillRef>
          <a:effectRef idx="0">
            <a:schemeClr val="accent2"/>
          </a:effectRef>
          <a:fontRef idx="minor">
            <a:schemeClr val="dk1"/>
          </a:fontRef>
        </p:style>
        <p:txBody>
          <a:bodyPr lIns="0" tIns="0" rIns="0" bIns="0"/>
          <a:lstStyle/>
          <a:p>
            <a:pPr marL="342900" indent="-342900" algn="ctr">
              <a:lnSpc>
                <a:spcPct val="120000"/>
              </a:lnSpc>
              <a:spcBef>
                <a:spcPct val="20000"/>
              </a:spcBef>
              <a:defRPr/>
            </a:pPr>
            <a:r>
              <a:rPr lang="en-US" i="1">
                <a:ln w="0"/>
                <a:effectLst>
                  <a:outerShdw blurRad="38100" dist="19050" dir="2700000" algn="tl" rotWithShape="0">
                    <a:schemeClr val="dk1">
                      <a:alpha val="40000"/>
                    </a:schemeClr>
                  </a:outerShdw>
                </a:effectLst>
                <a:latin typeface="Times New Roman"/>
                <a:cs typeface="Times New Roman" pitchFamily="18" charset="0"/>
              </a:rPr>
              <a:t> </a:t>
            </a:r>
            <a:r>
              <a:rPr lang="en-US" sz="2400">
                <a:ln w="0"/>
                <a:effectLst>
                  <a:outerShdw blurRad="38100" dist="19050" dir="2700000" algn="tl" rotWithShape="0">
                    <a:schemeClr val="dk1">
                      <a:alpha val="40000"/>
                    </a:schemeClr>
                  </a:outerShdw>
                </a:effectLst>
                <a:latin typeface="Times New Roman"/>
                <a:cs typeface="Arial" charset="0"/>
              </a:rPr>
              <a:t>Nội </a:t>
            </a:r>
            <a:r>
              <a:rPr lang="en-US" sz="2400" dirty="0">
                <a:ln w="0"/>
                <a:effectLst>
                  <a:outerShdw blurRad="38100" dist="19050" dir="2700000" algn="tl" rotWithShape="0">
                    <a:schemeClr val="dk1">
                      <a:alpha val="40000"/>
                    </a:schemeClr>
                  </a:outerShdw>
                </a:effectLst>
                <a:latin typeface="Times New Roman"/>
                <a:cs typeface="Arial" charset="0"/>
              </a:rPr>
              <a:t>dung</a:t>
            </a:r>
          </a:p>
          <a:p>
            <a:pPr marL="342900" indent="-342900" algn="just">
              <a:lnSpc>
                <a:spcPct val="120000"/>
              </a:lnSpc>
              <a:spcBef>
                <a:spcPct val="20000"/>
              </a:spcBef>
              <a:defRPr/>
            </a:pPr>
            <a:r>
              <a:rPr lang="en-US" sz="2400">
                <a:ln w="0"/>
                <a:effectLst>
                  <a:outerShdw blurRad="38100" dist="19050" dir="2700000" algn="tl" rotWithShape="0">
                    <a:schemeClr val="dk1">
                      <a:alpha val="40000"/>
                    </a:schemeClr>
                  </a:outerShdw>
                </a:effectLst>
                <a:latin typeface="Times New Roman"/>
                <a:cs typeface="Times New Roman" pitchFamily="18" charset="0"/>
              </a:rPr>
              <a:t>Lực l</a:t>
            </a:r>
            <a:r>
              <a:rPr lang="vi-VN" sz="2400">
                <a:ln w="0"/>
                <a:effectLst>
                  <a:outerShdw blurRad="38100" dist="19050" dir="2700000" algn="tl" rotWithShape="0">
                    <a:schemeClr val="dk1">
                      <a:alpha val="40000"/>
                    </a:schemeClr>
                  </a:outerShdw>
                </a:effectLst>
                <a:latin typeface="Times New Roman"/>
                <a:cs typeface="Times New Roman" pitchFamily="18" charset="0"/>
              </a:rPr>
              <a:t>ư</a:t>
            </a:r>
            <a:r>
              <a:rPr lang="en-US" sz="2400">
                <a:ln w="0"/>
                <a:effectLst>
                  <a:outerShdw blurRad="38100" dist="19050" dir="2700000" algn="tl" rotWithShape="0">
                    <a:schemeClr val="dk1">
                      <a:alpha val="40000"/>
                    </a:schemeClr>
                  </a:outerShdw>
                </a:effectLst>
                <a:latin typeface="Times New Roman"/>
                <a:cs typeface="Times New Roman" pitchFamily="18" charset="0"/>
              </a:rPr>
              <a:t>ợng </a:t>
            </a:r>
            <a:r>
              <a:rPr lang="en-US" sz="2400">
                <a:ln w="0"/>
                <a:effectLst>
                  <a:outerShdw blurRad="38100" dist="19050" dir="2700000" algn="tl" rotWithShape="0">
                    <a:schemeClr val="dk1">
                      <a:alpha val="40000"/>
                    </a:schemeClr>
                  </a:outerShdw>
                </a:effectLst>
                <a:latin typeface="Times New Roman"/>
                <a:cs typeface="Arial" charset="0"/>
              </a:rPr>
              <a:t>sản</a:t>
            </a:r>
            <a:r>
              <a:rPr lang="en-US" sz="2400">
                <a:ln w="0"/>
                <a:effectLst>
                  <a:outerShdw blurRad="38100" dist="19050" dir="2700000" algn="tl" rotWithShape="0">
                    <a:schemeClr val="dk1">
                      <a:alpha val="40000"/>
                    </a:schemeClr>
                  </a:outerShdw>
                </a:effectLst>
                <a:latin typeface="Times New Roman"/>
                <a:cs typeface="Times New Roman" pitchFamily="18" charset="0"/>
              </a:rPr>
              <a:t> xuất và quan hệ </a:t>
            </a:r>
            <a:r>
              <a:rPr lang="en-US" sz="2400">
                <a:ln w="0"/>
                <a:effectLst>
                  <a:outerShdw blurRad="38100" dist="19050" dir="2700000" algn="tl" rotWithShape="0">
                    <a:schemeClr val="dk1">
                      <a:alpha val="40000"/>
                    </a:schemeClr>
                  </a:outerShdw>
                </a:effectLst>
                <a:latin typeface="Times New Roman"/>
                <a:cs typeface="Arial" charset="0"/>
              </a:rPr>
              <a:t>sản</a:t>
            </a:r>
            <a:r>
              <a:rPr lang="en-US" sz="2400">
                <a:ln w="0"/>
                <a:effectLst>
                  <a:outerShdw blurRad="38100" dist="19050" dir="2700000" algn="tl" rotWithShape="0">
                    <a:schemeClr val="dk1">
                      <a:alpha val="40000"/>
                    </a:schemeClr>
                  </a:outerShdw>
                </a:effectLst>
                <a:latin typeface="Times New Roman"/>
                <a:cs typeface="Times New Roman" pitchFamily="18" charset="0"/>
              </a:rPr>
              <a:t> xuất là hai mặt của một ph</a:t>
            </a:r>
            <a:r>
              <a:rPr lang="vi-VN" sz="2400">
                <a:ln w="0"/>
                <a:effectLst>
                  <a:outerShdw blurRad="38100" dist="19050" dir="2700000" algn="tl" rotWithShape="0">
                    <a:schemeClr val="dk1">
                      <a:alpha val="40000"/>
                    </a:schemeClr>
                  </a:outerShdw>
                </a:effectLst>
                <a:latin typeface="Times New Roman"/>
                <a:cs typeface="Times New Roman" pitchFamily="18" charset="0"/>
              </a:rPr>
              <a:t>ươ</a:t>
            </a:r>
            <a:r>
              <a:rPr lang="en-US" sz="2400">
                <a:ln w="0"/>
                <a:effectLst>
                  <a:outerShdw blurRad="38100" dist="19050" dir="2700000" algn="tl" rotWithShape="0">
                    <a:schemeClr val="dk1">
                      <a:alpha val="40000"/>
                    </a:schemeClr>
                  </a:outerShdw>
                </a:effectLst>
                <a:latin typeface="Times New Roman"/>
                <a:cs typeface="Times New Roman" pitchFamily="18" charset="0"/>
              </a:rPr>
              <a:t>ng thức </a:t>
            </a:r>
            <a:r>
              <a:rPr lang="en-US" sz="2400">
                <a:ln w="0"/>
                <a:effectLst>
                  <a:outerShdw blurRad="38100" dist="19050" dir="2700000" algn="tl" rotWithShape="0">
                    <a:schemeClr val="dk1">
                      <a:alpha val="40000"/>
                    </a:schemeClr>
                  </a:outerShdw>
                </a:effectLst>
                <a:latin typeface="Times New Roman"/>
                <a:cs typeface="Arial" charset="0"/>
              </a:rPr>
              <a:t>sản</a:t>
            </a:r>
            <a:r>
              <a:rPr lang="en-US" sz="2400">
                <a:ln w="0"/>
                <a:effectLst>
                  <a:outerShdw blurRad="38100" dist="19050" dir="2700000" algn="tl" rotWithShape="0">
                    <a:schemeClr val="dk1">
                      <a:alpha val="40000"/>
                    </a:schemeClr>
                  </a:outerShdw>
                </a:effectLst>
                <a:latin typeface="Times New Roman"/>
                <a:cs typeface="Times New Roman" pitchFamily="18" charset="0"/>
              </a:rPr>
              <a:t> xuất, tác </a:t>
            </a:r>
            <a:r>
              <a:rPr lang="vi-VN" sz="2400">
                <a:ln w="0"/>
                <a:effectLst>
                  <a:outerShdw blurRad="38100" dist="19050" dir="2700000" algn="tl" rotWithShape="0">
                    <a:schemeClr val="dk1">
                      <a:alpha val="40000"/>
                    </a:schemeClr>
                  </a:outerShdw>
                </a:effectLst>
                <a:latin typeface="Times New Roman"/>
                <a:cs typeface="Times New Roman" pitchFamily="18" charset="0"/>
              </a:rPr>
              <a:t>đ</a:t>
            </a:r>
            <a:r>
              <a:rPr lang="en-US" sz="2400">
                <a:ln w="0"/>
                <a:effectLst>
                  <a:outerShdw blurRad="38100" dist="19050" dir="2700000" algn="tl" rotWithShape="0">
                    <a:schemeClr val="dk1">
                      <a:alpha val="40000"/>
                    </a:schemeClr>
                  </a:outerShdw>
                </a:effectLst>
                <a:latin typeface="Times New Roman"/>
                <a:cs typeface="Times New Roman" pitchFamily="18" charset="0"/>
              </a:rPr>
              <a:t>ộng biện chứng</a:t>
            </a:r>
            <a:r>
              <a:rPr lang="en-US" sz="2400" dirty="0">
                <a:ln w="0"/>
                <a:effectLst>
                  <a:outerShdw blurRad="38100" dist="19050" dir="2700000" algn="tl" rotWithShape="0">
                    <a:schemeClr val="dk1">
                      <a:alpha val="40000"/>
                    </a:schemeClr>
                  </a:outerShdw>
                </a:effectLst>
                <a:latin typeface="Times New Roman"/>
                <a:cs typeface="Times New Roman" pitchFamily="18" charset="0"/>
              </a:rPr>
              <a:t>, </a:t>
            </a:r>
            <a:r>
              <a:rPr lang="en-US" sz="2400">
                <a:ln w="0"/>
                <a:effectLst>
                  <a:outerShdw blurRad="38100" dist="19050" dir="2700000" algn="tl" rotWithShape="0">
                    <a:schemeClr val="dk1">
                      <a:alpha val="40000"/>
                    </a:schemeClr>
                  </a:outerShdw>
                </a:effectLst>
                <a:latin typeface="Times New Roman"/>
                <a:cs typeface="Times New Roman" pitchFamily="18" charset="0"/>
              </a:rPr>
              <a:t>trong </a:t>
            </a:r>
            <a:r>
              <a:rPr lang="vi-VN" sz="2400">
                <a:ln w="0"/>
                <a:effectLst>
                  <a:outerShdw blurRad="38100" dist="19050" dir="2700000" algn="tl" rotWithShape="0">
                    <a:schemeClr val="dk1">
                      <a:alpha val="40000"/>
                    </a:schemeClr>
                  </a:outerShdw>
                </a:effectLst>
                <a:latin typeface="Times New Roman"/>
                <a:cs typeface="Times New Roman" pitchFamily="18" charset="0"/>
              </a:rPr>
              <a:t>đ</a:t>
            </a:r>
            <a:r>
              <a:rPr lang="en-US" sz="2400">
                <a:ln w="0"/>
                <a:effectLst>
                  <a:outerShdw blurRad="38100" dist="19050" dir="2700000" algn="tl" rotWithShape="0">
                    <a:schemeClr val="dk1">
                      <a:alpha val="40000"/>
                    </a:schemeClr>
                  </a:outerShdw>
                </a:effectLst>
                <a:latin typeface="Times New Roman"/>
                <a:cs typeface="Times New Roman" pitchFamily="18" charset="0"/>
              </a:rPr>
              <a:t>ó lực l</a:t>
            </a:r>
            <a:r>
              <a:rPr lang="vi-VN" sz="2400">
                <a:ln w="0"/>
                <a:effectLst>
                  <a:outerShdw blurRad="38100" dist="19050" dir="2700000" algn="tl" rotWithShape="0">
                    <a:schemeClr val="dk1">
                      <a:alpha val="40000"/>
                    </a:schemeClr>
                  </a:outerShdw>
                </a:effectLst>
                <a:latin typeface="Times New Roman"/>
                <a:cs typeface="Times New Roman" pitchFamily="18" charset="0"/>
              </a:rPr>
              <a:t>ư</a:t>
            </a:r>
            <a:r>
              <a:rPr lang="en-US" sz="2400">
                <a:ln w="0"/>
                <a:effectLst>
                  <a:outerShdw blurRad="38100" dist="19050" dir="2700000" algn="tl" rotWithShape="0">
                    <a:schemeClr val="dk1">
                      <a:alpha val="40000"/>
                    </a:schemeClr>
                  </a:outerShdw>
                </a:effectLst>
                <a:latin typeface="Times New Roman"/>
                <a:cs typeface="Times New Roman" pitchFamily="18" charset="0"/>
              </a:rPr>
              <a:t>ợng </a:t>
            </a:r>
            <a:r>
              <a:rPr lang="en-US" sz="2400">
                <a:ln w="0"/>
                <a:effectLst>
                  <a:outerShdw blurRad="38100" dist="19050" dir="2700000" algn="tl" rotWithShape="0">
                    <a:schemeClr val="dk1">
                      <a:alpha val="40000"/>
                    </a:schemeClr>
                  </a:outerShdw>
                </a:effectLst>
                <a:latin typeface="Times New Roman"/>
                <a:cs typeface="Arial" charset="0"/>
              </a:rPr>
              <a:t>sản</a:t>
            </a:r>
            <a:r>
              <a:rPr lang="en-US" sz="2400">
                <a:ln w="0"/>
                <a:effectLst>
                  <a:outerShdw blurRad="38100" dist="19050" dir="2700000" algn="tl" rotWithShape="0">
                    <a:schemeClr val="dk1">
                      <a:alpha val="40000"/>
                    </a:schemeClr>
                  </a:outerShdw>
                </a:effectLst>
                <a:latin typeface="Times New Roman"/>
                <a:cs typeface="Times New Roman" pitchFamily="18" charset="0"/>
              </a:rPr>
              <a:t> xuất quyết </a:t>
            </a:r>
            <a:r>
              <a:rPr lang="vi-VN" sz="2400">
                <a:ln w="0"/>
                <a:effectLst>
                  <a:outerShdw blurRad="38100" dist="19050" dir="2700000" algn="tl" rotWithShape="0">
                    <a:schemeClr val="dk1">
                      <a:alpha val="40000"/>
                    </a:schemeClr>
                  </a:outerShdw>
                </a:effectLst>
                <a:latin typeface="Times New Roman"/>
                <a:cs typeface="Times New Roman" pitchFamily="18" charset="0"/>
              </a:rPr>
              <a:t>đ</a:t>
            </a:r>
            <a:r>
              <a:rPr lang="en-US" sz="2400">
                <a:ln w="0"/>
                <a:effectLst>
                  <a:outerShdw blurRad="38100" dist="19050" dir="2700000" algn="tl" rotWithShape="0">
                    <a:schemeClr val="dk1">
                      <a:alpha val="40000"/>
                    </a:schemeClr>
                  </a:outerShdw>
                </a:effectLst>
                <a:latin typeface="Times New Roman"/>
                <a:cs typeface="Times New Roman" pitchFamily="18" charset="0"/>
              </a:rPr>
              <a:t>ịnh quan hệ </a:t>
            </a:r>
            <a:r>
              <a:rPr lang="en-US" sz="2400">
                <a:ln w="0"/>
                <a:effectLst>
                  <a:outerShdw blurRad="38100" dist="19050" dir="2700000" algn="tl" rotWithShape="0">
                    <a:schemeClr val="dk1">
                      <a:alpha val="40000"/>
                    </a:schemeClr>
                  </a:outerShdw>
                </a:effectLst>
                <a:latin typeface="Times New Roman"/>
                <a:cs typeface="Arial" charset="0"/>
              </a:rPr>
              <a:t>sản</a:t>
            </a:r>
            <a:r>
              <a:rPr lang="en-US" sz="2400">
                <a:ln w="0"/>
                <a:effectLst>
                  <a:outerShdw blurRad="38100" dist="19050" dir="2700000" algn="tl" rotWithShape="0">
                    <a:schemeClr val="dk1">
                      <a:alpha val="40000"/>
                    </a:schemeClr>
                  </a:outerShdw>
                </a:effectLst>
                <a:latin typeface="Times New Roman"/>
                <a:cs typeface="Times New Roman" pitchFamily="18" charset="0"/>
              </a:rPr>
              <a:t> xuất</a:t>
            </a:r>
            <a:r>
              <a:rPr lang="en-US" sz="2400" dirty="0">
                <a:ln w="0"/>
                <a:effectLst>
                  <a:outerShdw blurRad="38100" dist="19050" dir="2700000" algn="tl" rotWithShape="0">
                    <a:schemeClr val="dk1">
                      <a:alpha val="40000"/>
                    </a:schemeClr>
                  </a:outerShdw>
                </a:effectLst>
                <a:latin typeface="Times New Roman"/>
                <a:cs typeface="Times New Roman" pitchFamily="18" charset="0"/>
              </a:rPr>
              <a:t>, </a:t>
            </a:r>
            <a:r>
              <a:rPr lang="en-US" sz="2400">
                <a:ln w="0"/>
                <a:effectLst>
                  <a:outerShdw blurRad="38100" dist="19050" dir="2700000" algn="tl" rotWithShape="0">
                    <a:schemeClr val="dk1">
                      <a:alpha val="40000"/>
                    </a:schemeClr>
                  </a:outerShdw>
                </a:effectLst>
                <a:latin typeface="Times New Roman"/>
                <a:cs typeface="Times New Roman" pitchFamily="18" charset="0"/>
              </a:rPr>
              <a:t>quan hệ </a:t>
            </a:r>
            <a:r>
              <a:rPr lang="en-US" sz="2400">
                <a:ln w="0"/>
                <a:effectLst>
                  <a:outerShdw blurRad="38100" dist="19050" dir="2700000" algn="tl" rotWithShape="0">
                    <a:schemeClr val="dk1">
                      <a:alpha val="40000"/>
                    </a:schemeClr>
                  </a:outerShdw>
                </a:effectLst>
                <a:latin typeface="Times New Roman"/>
                <a:cs typeface="Arial" charset="0"/>
              </a:rPr>
              <a:t>sản</a:t>
            </a:r>
            <a:r>
              <a:rPr lang="en-US" sz="2400">
                <a:ln w="0"/>
                <a:effectLst>
                  <a:outerShdw blurRad="38100" dist="19050" dir="2700000" algn="tl" rotWithShape="0">
                    <a:schemeClr val="dk1">
                      <a:alpha val="40000"/>
                    </a:schemeClr>
                  </a:outerShdw>
                </a:effectLst>
                <a:latin typeface="Times New Roman"/>
                <a:cs typeface="Times New Roman" pitchFamily="18" charset="0"/>
              </a:rPr>
              <a:t> xuất tác </a:t>
            </a:r>
            <a:r>
              <a:rPr lang="vi-VN" sz="2400">
                <a:ln w="0"/>
                <a:effectLst>
                  <a:outerShdw blurRad="38100" dist="19050" dir="2700000" algn="tl" rotWithShape="0">
                    <a:schemeClr val="dk1">
                      <a:alpha val="40000"/>
                    </a:schemeClr>
                  </a:outerShdw>
                </a:effectLst>
                <a:latin typeface="Times New Roman"/>
                <a:cs typeface="Times New Roman" pitchFamily="18" charset="0"/>
              </a:rPr>
              <a:t>đ</a:t>
            </a:r>
            <a:r>
              <a:rPr lang="en-US" sz="2400">
                <a:ln w="0"/>
                <a:effectLst>
                  <a:outerShdw blurRad="38100" dist="19050" dir="2700000" algn="tl" rotWithShape="0">
                    <a:schemeClr val="dk1">
                      <a:alpha val="40000"/>
                    </a:schemeClr>
                  </a:outerShdw>
                </a:effectLst>
                <a:latin typeface="Times New Roman"/>
                <a:cs typeface="Times New Roman" pitchFamily="18" charset="0"/>
              </a:rPr>
              <a:t>ộng trở lại to lớn </a:t>
            </a:r>
            <a:r>
              <a:rPr lang="vi-VN" sz="2400">
                <a:ln w="0"/>
                <a:effectLst>
                  <a:outerShdw blurRad="38100" dist="19050" dir="2700000" algn="tl" rotWithShape="0">
                    <a:schemeClr val="dk1">
                      <a:alpha val="40000"/>
                    </a:schemeClr>
                  </a:outerShdw>
                </a:effectLst>
                <a:latin typeface="Times New Roman"/>
                <a:cs typeface="Times New Roman" pitchFamily="18" charset="0"/>
              </a:rPr>
              <a:t>đ</a:t>
            </a:r>
            <a:r>
              <a:rPr lang="en-US" sz="2400">
                <a:ln w="0"/>
                <a:effectLst>
                  <a:outerShdw blurRad="38100" dist="19050" dir="2700000" algn="tl" rotWithShape="0">
                    <a:schemeClr val="dk1">
                      <a:alpha val="40000"/>
                    </a:schemeClr>
                  </a:outerShdw>
                </a:effectLst>
                <a:latin typeface="Times New Roman"/>
                <a:cs typeface="Times New Roman" pitchFamily="18" charset="0"/>
              </a:rPr>
              <a:t>ối với lực l</a:t>
            </a:r>
            <a:r>
              <a:rPr lang="vi-VN" sz="2400">
                <a:ln w="0"/>
                <a:effectLst>
                  <a:outerShdw blurRad="38100" dist="19050" dir="2700000" algn="tl" rotWithShape="0">
                    <a:schemeClr val="dk1">
                      <a:alpha val="40000"/>
                    </a:schemeClr>
                  </a:outerShdw>
                </a:effectLst>
                <a:latin typeface="Times New Roman"/>
                <a:cs typeface="Times New Roman" pitchFamily="18" charset="0"/>
              </a:rPr>
              <a:t>ư</a:t>
            </a:r>
            <a:r>
              <a:rPr lang="en-US" sz="2400">
                <a:ln w="0"/>
                <a:effectLst>
                  <a:outerShdw blurRad="38100" dist="19050" dir="2700000" algn="tl" rotWithShape="0">
                    <a:schemeClr val="dk1">
                      <a:alpha val="40000"/>
                    </a:schemeClr>
                  </a:outerShdw>
                </a:effectLst>
                <a:latin typeface="Times New Roman"/>
                <a:cs typeface="Times New Roman" pitchFamily="18" charset="0"/>
              </a:rPr>
              <a:t>ợng </a:t>
            </a:r>
            <a:r>
              <a:rPr lang="en-US" sz="2400">
                <a:ln w="0"/>
                <a:effectLst>
                  <a:outerShdw blurRad="38100" dist="19050" dir="2700000" algn="tl" rotWithShape="0">
                    <a:schemeClr val="dk1">
                      <a:alpha val="40000"/>
                    </a:schemeClr>
                  </a:outerShdw>
                </a:effectLst>
                <a:latin typeface="Times New Roman"/>
                <a:cs typeface="Arial" charset="0"/>
              </a:rPr>
              <a:t>sản</a:t>
            </a:r>
            <a:r>
              <a:rPr lang="en-US" sz="2400">
                <a:ln w="0"/>
                <a:effectLst>
                  <a:outerShdw blurRad="38100" dist="19050" dir="2700000" algn="tl" rotWithShape="0">
                    <a:schemeClr val="dk1">
                      <a:alpha val="40000"/>
                    </a:schemeClr>
                  </a:outerShdw>
                </a:effectLst>
                <a:latin typeface="Times New Roman"/>
                <a:cs typeface="Times New Roman" pitchFamily="18" charset="0"/>
              </a:rPr>
              <a:t> xuất</a:t>
            </a:r>
            <a:endParaRPr lang="en-US" sz="2400" dirty="0">
              <a:ln w="0"/>
              <a:effectLst>
                <a:outerShdw blurRad="38100" dist="19050" dir="2700000" algn="tl" rotWithShape="0">
                  <a:schemeClr val="dk1">
                    <a:alpha val="40000"/>
                  </a:schemeClr>
                </a:outerShdw>
              </a:effectLst>
              <a:latin typeface="Times New Roman"/>
              <a:cs typeface="Times New Roman" pitchFamily="18" charset="0"/>
            </a:endParaRPr>
          </a:p>
        </p:txBody>
      </p:sp>
      <p:sp>
        <p:nvSpPr>
          <p:cNvPr id="200709" name="Rectangle 5"/>
          <p:cNvSpPr>
            <a:spLocks noChangeArrowheads="1"/>
          </p:cNvSpPr>
          <p:nvPr/>
        </p:nvSpPr>
        <p:spPr bwMode="auto">
          <a:xfrm>
            <a:off x="2171700" y="1600200"/>
            <a:ext cx="7848600" cy="1905000"/>
          </a:xfrm>
          <a:prstGeom prst="rect">
            <a:avLst/>
          </a:prstGeom>
          <a:solidFill>
            <a:schemeClr val="bg1">
              <a:lumMod val="95000"/>
            </a:schemeClr>
          </a:solidFill>
          <a:ln>
            <a:headEnd/>
            <a:tailEnd/>
          </a:ln>
        </p:spPr>
        <p:style>
          <a:lnRef idx="2">
            <a:schemeClr val="accent2"/>
          </a:lnRef>
          <a:fillRef idx="1">
            <a:schemeClr val="lt1"/>
          </a:fillRef>
          <a:effectRef idx="0">
            <a:schemeClr val="accent2"/>
          </a:effectRef>
          <a:fontRef idx="minor">
            <a:schemeClr val="dk1"/>
          </a:fontRef>
        </p:style>
        <p:txBody>
          <a:bodyPr lIns="0" tIns="0" rIns="0" bIns="0"/>
          <a:lstStyle/>
          <a:p>
            <a:pPr marL="342900" indent="-342900" algn="ctr">
              <a:spcBef>
                <a:spcPct val="20000"/>
              </a:spcBef>
              <a:defRPr/>
            </a:pPr>
            <a:endParaRPr lang="en-US" dirty="0">
              <a:ln w="0"/>
              <a:effectLst>
                <a:outerShdw blurRad="38100" dist="19050" dir="2700000" algn="tl" rotWithShape="0">
                  <a:schemeClr val="dk1">
                    <a:alpha val="40000"/>
                  </a:schemeClr>
                </a:outerShdw>
              </a:effectLst>
              <a:latin typeface="Times New Roman"/>
              <a:cs typeface="Times New Roman" pitchFamily="18" charset="0"/>
            </a:endParaRPr>
          </a:p>
          <a:p>
            <a:pPr marL="342900" indent="-342900" algn="ctr">
              <a:spcBef>
                <a:spcPct val="20000"/>
              </a:spcBef>
              <a:defRPr/>
            </a:pPr>
            <a:r>
              <a:rPr lang="en-US" sz="2400">
                <a:ln w="0"/>
                <a:effectLst>
                  <a:outerShdw blurRad="38100" dist="19050" dir="2700000" algn="tl" rotWithShape="0">
                    <a:schemeClr val="dk1">
                      <a:alpha val="40000"/>
                    </a:schemeClr>
                  </a:outerShdw>
                </a:effectLst>
                <a:latin typeface="Times New Roman"/>
                <a:cs typeface="Times New Roman" pitchFamily="18" charset="0"/>
              </a:rPr>
              <a:t>VỊ TRÍ</a:t>
            </a:r>
            <a:endParaRPr lang="en-US" sz="2400" dirty="0">
              <a:ln w="0"/>
              <a:effectLst>
                <a:outerShdw blurRad="38100" dist="19050" dir="2700000" algn="tl" rotWithShape="0">
                  <a:schemeClr val="dk1">
                    <a:alpha val="40000"/>
                  </a:schemeClr>
                </a:outerShdw>
              </a:effectLst>
              <a:latin typeface="Times New Roman"/>
              <a:cs typeface="Times New Roman" pitchFamily="18" charset="0"/>
            </a:endParaRPr>
          </a:p>
          <a:p>
            <a:pPr marL="342900" indent="-342900" algn="ctr">
              <a:spcBef>
                <a:spcPct val="20000"/>
              </a:spcBef>
              <a:defRPr/>
            </a:pPr>
            <a:r>
              <a:rPr lang="en-US" sz="2400">
                <a:ln w="0"/>
                <a:effectLst>
                  <a:outerShdw blurRad="38100" dist="19050" dir="2700000" algn="tl" rotWithShape="0">
                    <a:schemeClr val="dk1">
                      <a:alpha val="40000"/>
                    </a:schemeClr>
                  </a:outerShdw>
                </a:effectLst>
                <a:latin typeface="Times New Roman"/>
                <a:cs typeface="Arial" charset="0"/>
              </a:rPr>
              <a:t>LÀ QUY LUẬT C</a:t>
            </a:r>
            <a:r>
              <a:rPr lang="vi-VN" sz="2400">
                <a:ln w="0"/>
                <a:effectLst>
                  <a:outerShdw blurRad="38100" dist="19050" dir="2700000" algn="tl" rotWithShape="0">
                    <a:schemeClr val="dk1">
                      <a:alpha val="40000"/>
                    </a:schemeClr>
                  </a:outerShdw>
                </a:effectLst>
                <a:latin typeface="Times New Roman"/>
                <a:cs typeface="Arial" charset="0"/>
              </a:rPr>
              <a:t>Ơ</a:t>
            </a:r>
            <a:r>
              <a:rPr lang="en-US" sz="2400">
                <a:ln w="0"/>
                <a:effectLst>
                  <a:outerShdw blurRad="38100" dist="19050" dir="2700000" algn="tl" rotWithShape="0">
                    <a:schemeClr val="dk1">
                      <a:alpha val="40000"/>
                    </a:schemeClr>
                  </a:outerShdw>
                </a:effectLst>
                <a:latin typeface="Times New Roman"/>
                <a:cs typeface="Arial" charset="0"/>
              </a:rPr>
              <a:t> BẢN NHẤT CỦA SỰ VẬN </a:t>
            </a:r>
            <a:r>
              <a:rPr lang="vi-VN" sz="2400">
                <a:ln w="0"/>
                <a:effectLst>
                  <a:outerShdw blurRad="38100" dist="19050" dir="2700000" algn="tl" rotWithShape="0">
                    <a:schemeClr val="dk1">
                      <a:alpha val="40000"/>
                    </a:schemeClr>
                  </a:outerShdw>
                </a:effectLst>
                <a:latin typeface="Times New Roman"/>
                <a:cs typeface="Arial" charset="0"/>
              </a:rPr>
              <a:t>Đ</a:t>
            </a:r>
            <a:r>
              <a:rPr lang="en-US" sz="2400">
                <a:ln w="0"/>
                <a:effectLst>
                  <a:outerShdw blurRad="38100" dist="19050" dir="2700000" algn="tl" rotWithShape="0">
                    <a:schemeClr val="dk1">
                      <a:alpha val="40000"/>
                    </a:schemeClr>
                  </a:outerShdw>
                </a:effectLst>
                <a:latin typeface="Times New Roman"/>
                <a:cs typeface="Arial" charset="0"/>
              </a:rPr>
              <a:t>ỘNG VÀ PHÁT TRIỂN LỊCH SỬ XÃ HỘI</a:t>
            </a:r>
            <a:endParaRPr lang="en-US" sz="2400" dirty="0">
              <a:ln w="0"/>
              <a:effectLst>
                <a:outerShdw blurRad="38100" dist="19050" dir="2700000" algn="tl" rotWithShape="0">
                  <a:schemeClr val="dk1">
                    <a:alpha val="40000"/>
                  </a:schemeClr>
                </a:outerShdw>
              </a:effectLst>
              <a:latin typeface="Times New Roman"/>
              <a:cs typeface="Times New Roman" pitchFamily="18" charset="0"/>
            </a:endParaRPr>
          </a:p>
        </p:txBody>
      </p:sp>
      <p:sp>
        <p:nvSpPr>
          <p:cNvPr id="200713" name="AutoShape 9"/>
          <p:cNvSpPr>
            <a:spLocks noChangeArrowheads="1"/>
          </p:cNvSpPr>
          <p:nvPr/>
        </p:nvSpPr>
        <p:spPr bwMode="auto">
          <a:xfrm>
            <a:off x="1524000" y="69851"/>
            <a:ext cx="9144000" cy="1350963"/>
          </a:xfrm>
          <a:prstGeom prst="flowChartAlternateProcess">
            <a:avLst/>
          </a:prstGeom>
          <a:solidFill>
            <a:srgbClr val="003300"/>
          </a:solidFill>
          <a:ln w="19050">
            <a:solidFill>
              <a:srgbClr val="E6DBFD"/>
            </a:solidFill>
            <a:miter lim="800000"/>
            <a:headEnd/>
            <a:tailEnd/>
          </a:ln>
        </p:spPr>
        <p:txBody>
          <a:bodyPr anchor="ctr"/>
          <a:lstStyle>
            <a:lvl1pPr marL="623888" indent="-623888">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spcBef>
                <a:spcPct val="10000"/>
              </a:spcBef>
              <a:buClrTx/>
              <a:buSzTx/>
              <a:buFontTx/>
              <a:buNone/>
            </a:pPr>
            <a:r>
              <a:rPr lang="en-US" altLang="en-US" sz="2400" b="1">
                <a:solidFill>
                  <a:srgbClr val="FFFFFF"/>
                </a:solidFill>
                <a:latin typeface="Times New Roman" panose="02020603050405020304" pitchFamily="18" charset="0"/>
              </a:rPr>
              <a:t>2.2.QUY LUẬT QUAN HỆ SẢN XUẤT PHÙ HỢP VỚI TRÌNH </a:t>
            </a:r>
            <a:r>
              <a:rPr lang="vi-VN" altLang="en-US" sz="2400" b="1">
                <a:solidFill>
                  <a:srgbClr val="FFFFFF"/>
                </a:solidFill>
                <a:latin typeface="Times New Roman" panose="02020603050405020304" pitchFamily="18" charset="0"/>
              </a:rPr>
              <a:t>Đ</a:t>
            </a:r>
            <a:r>
              <a:rPr lang="en-US" altLang="en-US" sz="2400" b="1">
                <a:solidFill>
                  <a:srgbClr val="FFFFFF"/>
                </a:solidFill>
                <a:latin typeface="Times New Roman" panose="02020603050405020304" pitchFamily="18" charset="0"/>
              </a:rPr>
              <a:t>Ộ PHÁT TRIỂN CỦA LỰC L</a:t>
            </a:r>
            <a:r>
              <a:rPr lang="vi-VN" altLang="en-US" sz="2400" b="1">
                <a:solidFill>
                  <a:srgbClr val="FFFFFF"/>
                </a:solidFill>
                <a:latin typeface="Times New Roman" panose="02020603050405020304" pitchFamily="18" charset="0"/>
              </a:rPr>
              <a:t>Ư</a:t>
            </a:r>
            <a:r>
              <a:rPr lang="en-US" altLang="en-US" sz="2400" b="1">
                <a:solidFill>
                  <a:srgbClr val="FFFFFF"/>
                </a:solidFill>
                <a:latin typeface="Times New Roman" panose="02020603050405020304" pitchFamily="18" charset="0"/>
              </a:rPr>
              <a:t>ỢNG SẢN XUẤT</a:t>
            </a:r>
          </a:p>
        </p:txBody>
      </p:sp>
    </p:spTree>
    <p:extLst>
      <p:ext uri="{BB962C8B-B14F-4D97-AF65-F5344CB8AC3E}">
        <p14:creationId xmlns:p14="http://schemas.microsoft.com/office/powerpoint/2010/main" val="31521428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200713"/>
                                        </p:tgtEl>
                                        <p:attrNameLst>
                                          <p:attrName>style.visibility</p:attrName>
                                        </p:attrNameLst>
                                      </p:cBhvr>
                                      <p:to>
                                        <p:strVal val="visible"/>
                                      </p:to>
                                    </p:set>
                                    <p:anim calcmode="lin" valueType="num">
                                      <p:cBhvr>
                                        <p:cTn id="7" dur="500" fill="hold"/>
                                        <p:tgtEl>
                                          <p:spTgt spid="200713"/>
                                        </p:tgtEl>
                                        <p:attrNameLst>
                                          <p:attrName>ppt_w</p:attrName>
                                        </p:attrNameLst>
                                      </p:cBhvr>
                                      <p:tavLst>
                                        <p:tav tm="0">
                                          <p:val>
                                            <p:fltVal val="0"/>
                                          </p:val>
                                        </p:tav>
                                        <p:tav tm="100000">
                                          <p:val>
                                            <p:strVal val="#ppt_w"/>
                                          </p:val>
                                        </p:tav>
                                      </p:tavLst>
                                    </p:anim>
                                    <p:anim calcmode="lin" valueType="num">
                                      <p:cBhvr>
                                        <p:cTn id="8" dur="500" fill="hold"/>
                                        <p:tgtEl>
                                          <p:spTgt spid="200713"/>
                                        </p:tgtEl>
                                        <p:attrNameLst>
                                          <p:attrName>ppt_h</p:attrName>
                                        </p:attrNameLst>
                                      </p:cBhvr>
                                      <p:tavLst>
                                        <p:tav tm="0">
                                          <p:val>
                                            <p:fltVal val="0"/>
                                          </p:val>
                                        </p:tav>
                                        <p:tav tm="100000">
                                          <p:val>
                                            <p:strVal val="#ppt_h"/>
                                          </p:val>
                                        </p:tav>
                                      </p:tavLst>
                                    </p:anim>
                                    <p:anim calcmode="lin" valueType="num">
                                      <p:cBhvr>
                                        <p:cTn id="9" dur="500" fill="hold"/>
                                        <p:tgtEl>
                                          <p:spTgt spid="200713"/>
                                        </p:tgtEl>
                                        <p:attrNameLst>
                                          <p:attrName>style.rotation</p:attrName>
                                        </p:attrNameLst>
                                      </p:cBhvr>
                                      <p:tavLst>
                                        <p:tav tm="0">
                                          <p:val>
                                            <p:fltVal val="90"/>
                                          </p:val>
                                        </p:tav>
                                        <p:tav tm="100000">
                                          <p:val>
                                            <p:fltVal val="0"/>
                                          </p:val>
                                        </p:tav>
                                      </p:tavLst>
                                    </p:anim>
                                    <p:animEffect transition="in" filter="fade">
                                      <p:cBhvr>
                                        <p:cTn id="10" dur="500"/>
                                        <p:tgtEl>
                                          <p:spTgt spid="2007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200709"/>
                                        </p:tgtEl>
                                        <p:attrNameLst>
                                          <p:attrName>style.visibility</p:attrName>
                                        </p:attrNameLst>
                                      </p:cBhvr>
                                      <p:to>
                                        <p:strVal val="visible"/>
                                      </p:to>
                                    </p:set>
                                    <p:anim calcmode="lin" valueType="num">
                                      <p:cBhvr>
                                        <p:cTn id="15" dur="1000" fill="hold"/>
                                        <p:tgtEl>
                                          <p:spTgt spid="200709"/>
                                        </p:tgtEl>
                                        <p:attrNameLst>
                                          <p:attrName>ppt_w</p:attrName>
                                        </p:attrNameLst>
                                      </p:cBhvr>
                                      <p:tavLst>
                                        <p:tav tm="0">
                                          <p:val>
                                            <p:fltVal val="0"/>
                                          </p:val>
                                        </p:tav>
                                        <p:tav tm="100000">
                                          <p:val>
                                            <p:strVal val="#ppt_w"/>
                                          </p:val>
                                        </p:tav>
                                      </p:tavLst>
                                    </p:anim>
                                    <p:anim calcmode="lin" valueType="num">
                                      <p:cBhvr>
                                        <p:cTn id="16" dur="1000" fill="hold"/>
                                        <p:tgtEl>
                                          <p:spTgt spid="200709"/>
                                        </p:tgtEl>
                                        <p:attrNameLst>
                                          <p:attrName>ppt_h</p:attrName>
                                        </p:attrNameLst>
                                      </p:cBhvr>
                                      <p:tavLst>
                                        <p:tav tm="0">
                                          <p:val>
                                            <p:fltVal val="0"/>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200708"/>
                                        </p:tgtEl>
                                        <p:attrNameLst>
                                          <p:attrName>style.visibility</p:attrName>
                                        </p:attrNameLst>
                                      </p:cBhvr>
                                      <p:to>
                                        <p:strVal val="visible"/>
                                      </p:to>
                                    </p:set>
                                    <p:anim calcmode="lin" valueType="num">
                                      <p:cBhvr>
                                        <p:cTn id="21" dur="1000" fill="hold"/>
                                        <p:tgtEl>
                                          <p:spTgt spid="200708"/>
                                        </p:tgtEl>
                                        <p:attrNameLst>
                                          <p:attrName>ppt_w</p:attrName>
                                        </p:attrNameLst>
                                      </p:cBhvr>
                                      <p:tavLst>
                                        <p:tav tm="0">
                                          <p:val>
                                            <p:fltVal val="0"/>
                                          </p:val>
                                        </p:tav>
                                        <p:tav tm="100000">
                                          <p:val>
                                            <p:strVal val="#ppt_w"/>
                                          </p:val>
                                        </p:tav>
                                      </p:tavLst>
                                    </p:anim>
                                    <p:anim calcmode="lin" valueType="num">
                                      <p:cBhvr>
                                        <p:cTn id="22" dur="1000" fill="hold"/>
                                        <p:tgtEl>
                                          <p:spTgt spid="20070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8" grpId="0" animBg="1"/>
      <p:bldP spid="200709" grpId="0" animBg="1"/>
      <p:bldP spid="2007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1981200" y="914401"/>
            <a:ext cx="83820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lnSpc>
                <a:spcPct val="125000"/>
              </a:lnSpc>
              <a:spcBef>
                <a:spcPct val="0"/>
              </a:spcBef>
              <a:buFont typeface="Wingdings" panose="05000000000000000000" pitchFamily="2" charset="2"/>
              <a:buNone/>
            </a:pPr>
            <a:r>
              <a:rPr lang="en-US" altLang="en-US">
                <a:solidFill>
                  <a:srgbClr val="0000FF"/>
                </a:solidFill>
                <a:latin typeface="Times New Roman" panose="02020603050405020304" pitchFamily="18" charset="0"/>
              </a:rPr>
              <a:t>+ Trình độ của lực lượng sản xuất quyết định trình độ của quan hệ sản xuất</a:t>
            </a:r>
          </a:p>
        </p:txBody>
      </p:sp>
      <p:sp>
        <p:nvSpPr>
          <p:cNvPr id="5" name="Rectangle 4"/>
          <p:cNvSpPr/>
          <p:nvPr/>
        </p:nvSpPr>
        <p:spPr>
          <a:xfrm>
            <a:off x="2362200" y="76201"/>
            <a:ext cx="7335838" cy="708025"/>
          </a:xfrm>
          <a:prstGeom prst="rect">
            <a:avLst/>
          </a:prstGeom>
        </p:spPr>
        <p:style>
          <a:lnRef idx="2">
            <a:schemeClr val="accent5"/>
          </a:lnRef>
          <a:fillRef idx="1">
            <a:schemeClr val="lt1"/>
          </a:fillRef>
          <a:effectRef idx="0">
            <a:schemeClr val="accent5"/>
          </a:effectRef>
          <a:fontRef idx="minor">
            <a:schemeClr val="dk1"/>
          </a:fontRef>
        </p:style>
        <p:txBody>
          <a:bodyPr wrap="none">
            <a:spAutoFit/>
          </a:bodyPr>
          <a:lstStyle/>
          <a:p>
            <a:pPr algn="ctr">
              <a:defRPr/>
            </a:pPr>
            <a:r>
              <a:rPr lang="en-US" sz="4000" dirty="0">
                <a:solidFill>
                  <a:srgbClr val="FF0000"/>
                </a:solidFill>
                <a:latin typeface="Times New Roman" pitchFamily="18" charset="0"/>
                <a:cs typeface="Times New Roman" pitchFamily="18" charset="0"/>
              </a:rPr>
              <a:t>LLSX </a:t>
            </a:r>
            <a:r>
              <a:rPr lang="en-US" sz="4000" dirty="0" err="1">
                <a:solidFill>
                  <a:srgbClr val="FF0000"/>
                </a:solidFill>
                <a:latin typeface="Times New Roman" pitchFamily="18" charset="0"/>
                <a:cs typeface="Times New Roman" pitchFamily="18" charset="0"/>
              </a:rPr>
              <a:t>quyết</a:t>
            </a:r>
            <a:r>
              <a:rPr lang="en-US" sz="4000" dirty="0">
                <a:solidFill>
                  <a:srgbClr val="FF0000"/>
                </a:solidFill>
                <a:latin typeface="Times New Roman" pitchFamily="18" charset="0"/>
                <a:cs typeface="Times New Roman" pitchFamily="18" charset="0"/>
              </a:rPr>
              <a:t> </a:t>
            </a:r>
            <a:r>
              <a:rPr lang="en-US" sz="4000" dirty="0" err="1">
                <a:solidFill>
                  <a:srgbClr val="FF0000"/>
                </a:solidFill>
                <a:latin typeface="Times New Roman" pitchFamily="18" charset="0"/>
                <a:cs typeface="Times New Roman" pitchFamily="18" charset="0"/>
              </a:rPr>
              <a:t>định</a:t>
            </a:r>
            <a:r>
              <a:rPr lang="en-US" sz="4000" dirty="0">
                <a:solidFill>
                  <a:srgbClr val="FF0000"/>
                </a:solidFill>
                <a:latin typeface="Times New Roman" pitchFamily="18" charset="0"/>
                <a:cs typeface="Times New Roman" pitchFamily="18" charset="0"/>
              </a:rPr>
              <a:t> </a:t>
            </a:r>
            <a:r>
              <a:rPr lang="en-US" sz="4000" dirty="0" err="1">
                <a:solidFill>
                  <a:srgbClr val="FF0000"/>
                </a:solidFill>
                <a:latin typeface="Times New Roman" pitchFamily="18" charset="0"/>
                <a:cs typeface="Times New Roman" pitchFamily="18" charset="0"/>
              </a:rPr>
              <a:t>quan</a:t>
            </a:r>
            <a:r>
              <a:rPr lang="en-US" sz="4000" dirty="0">
                <a:solidFill>
                  <a:srgbClr val="FF0000"/>
                </a:solidFill>
                <a:latin typeface="Times New Roman" pitchFamily="18" charset="0"/>
                <a:cs typeface="Times New Roman" pitchFamily="18" charset="0"/>
              </a:rPr>
              <a:t> </a:t>
            </a:r>
            <a:r>
              <a:rPr lang="en-US" sz="4000" dirty="0" err="1">
                <a:solidFill>
                  <a:srgbClr val="FF0000"/>
                </a:solidFill>
                <a:latin typeface="Times New Roman" pitchFamily="18" charset="0"/>
                <a:cs typeface="Times New Roman" pitchFamily="18" charset="0"/>
              </a:rPr>
              <a:t>hệ</a:t>
            </a:r>
            <a:r>
              <a:rPr lang="en-US" sz="4000" dirty="0">
                <a:solidFill>
                  <a:srgbClr val="FF0000"/>
                </a:solidFill>
                <a:latin typeface="Times New Roman" pitchFamily="18" charset="0"/>
                <a:cs typeface="Times New Roman" pitchFamily="18" charset="0"/>
              </a:rPr>
              <a:t> </a:t>
            </a:r>
            <a:r>
              <a:rPr lang="en-US" sz="4000" dirty="0" err="1">
                <a:solidFill>
                  <a:srgbClr val="FF0000"/>
                </a:solidFill>
                <a:latin typeface="Times New Roman" pitchFamily="18" charset="0"/>
                <a:cs typeface="Times New Roman" pitchFamily="18" charset="0"/>
              </a:rPr>
              <a:t>sản</a:t>
            </a:r>
            <a:r>
              <a:rPr lang="en-US" sz="4000" dirty="0">
                <a:solidFill>
                  <a:srgbClr val="FF0000"/>
                </a:solidFill>
                <a:latin typeface="Times New Roman" pitchFamily="18" charset="0"/>
                <a:cs typeface="Times New Roman" pitchFamily="18" charset="0"/>
              </a:rPr>
              <a:t> </a:t>
            </a:r>
            <a:r>
              <a:rPr lang="en-US" sz="4000" dirty="0" err="1">
                <a:solidFill>
                  <a:srgbClr val="FF0000"/>
                </a:solidFill>
                <a:latin typeface="Times New Roman" pitchFamily="18" charset="0"/>
                <a:cs typeface="Times New Roman" pitchFamily="18" charset="0"/>
              </a:rPr>
              <a:t>xuất</a:t>
            </a:r>
            <a:endParaRPr lang="en-US" sz="4000" dirty="0">
              <a:solidFill>
                <a:srgbClr val="FF0000"/>
              </a:solidFill>
              <a:latin typeface="Times New Roman" pitchFamily="18" charset="0"/>
              <a:cs typeface="Times New Roman" pitchFamily="18" charset="0"/>
            </a:endParaRPr>
          </a:p>
        </p:txBody>
      </p:sp>
      <p:pic>
        <p:nvPicPr>
          <p:cNvPr id="123906" name="Picture 2" descr="http://dantri.vcmedia.vn/Uploaded/2010/09/02/chuo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667001"/>
            <a:ext cx="38100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Picture 4" descr="http://www.nhandan.org.vn/media/k2/items/cache/2440/a5a78ab7365db01a1d8f06c2b6d5ce5b_X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667000"/>
            <a:ext cx="47625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6759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checkerboard(across)">
                                      <p:cBhvr>
                                        <p:cTn id="7" dur="500"/>
                                        <p:tgtEl>
                                          <p:spTgt spid="123906"/>
                                        </p:tgtEl>
                                      </p:cBhvr>
                                    </p:animEffect>
                                  </p:childTnLst>
                                </p:cTn>
                              </p:par>
                              <p:par>
                                <p:cTn id="8" presetID="5" presetClass="entr" presetSubtype="10" fill="hold" nodeType="withEffect">
                                  <p:stCondLst>
                                    <p:cond delay="0"/>
                                  </p:stCondLst>
                                  <p:childTnLst>
                                    <p:set>
                                      <p:cBhvr>
                                        <p:cTn id="9" dur="1" fill="hold">
                                          <p:stCondLst>
                                            <p:cond delay="0"/>
                                          </p:stCondLst>
                                        </p:cTn>
                                        <p:tgtEl>
                                          <p:spTgt spid="123908"/>
                                        </p:tgtEl>
                                        <p:attrNameLst>
                                          <p:attrName>style.visibility</p:attrName>
                                        </p:attrNameLst>
                                      </p:cBhvr>
                                      <p:to>
                                        <p:strVal val="visible"/>
                                      </p:to>
                                    </p:set>
                                    <p:animEffect transition="in" filter="checkerboard(across)">
                                      <p:cBhvr>
                                        <p:cTn id="10" dur="500"/>
                                        <p:tgtEl>
                                          <p:spTgt spid="123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ChangeArrowheads="1"/>
          </p:cNvSpPr>
          <p:nvPr/>
        </p:nvSpPr>
        <p:spPr bwMode="auto">
          <a:xfrm>
            <a:off x="2819400" y="76200"/>
            <a:ext cx="66294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0000FF"/>
                </a:solidFill>
                <a:latin typeface="Times New Roman" panose="02020603050405020304" pitchFamily="18" charset="0"/>
              </a:rPr>
              <a:t>Tính chất của lực lượng sản xuất quyết định tính chất của quan hệ sản xuất	</a:t>
            </a:r>
            <a:endParaRPr lang="en-US" altLang="en-US" sz="2800">
              <a:latin typeface="Times New Roman" panose="02020603050405020304" pitchFamily="18" charset="0"/>
            </a:endParaRPr>
          </a:p>
        </p:txBody>
      </p:sp>
      <p:pic>
        <p:nvPicPr>
          <p:cNvPr id="36867" name="Picture 2" descr="http://img.dddn.com.vn/Images/Uploaded/2015/06/04/09/59/nuoib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495800"/>
            <a:ext cx="403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4" descr="http://mailopsinhthai.com/wp-content/uploads/2014/09/m%C3%A1i-l%E1%BB%A3p-cho-tr%E1%BA%A1i-nu%C3%B4i-b%C3%B2-s%E1%BB%AFa-e14126045295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447801"/>
            <a:ext cx="3962400"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6" descr="http://media.doisongphapluat.com/180/2014/5/3/chuyen_tinh_2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267201"/>
            <a:ext cx="3048000"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8" descr="http://imgs.vietnamnet.vn/Images/vnn/2015/02/10/12/20150210120853-nganh-o-to-jpg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3100" y="1524001"/>
            <a:ext cx="4610100" cy="277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582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2895600" y="0"/>
            <a:ext cx="7162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a:solidFill>
                  <a:srgbClr val="0000FF"/>
                </a:solidFill>
                <a:latin typeface="Times New Roman" panose="02020603050405020304" pitchFamily="18" charset="0"/>
              </a:rPr>
              <a:t>Trình độ sản xuất phát triển, thay đổi thì quan hệ sản xuất cũng phải thay đổi theo cho phù hợp</a:t>
            </a:r>
            <a:endParaRPr lang="en-US" altLang="en-US" sz="2800">
              <a:latin typeface="Times New Roman" panose="02020603050405020304" pitchFamily="18" charset="0"/>
            </a:endParaRPr>
          </a:p>
        </p:txBody>
      </p:sp>
      <p:sp>
        <p:nvSpPr>
          <p:cNvPr id="2" name="AutoShape 2" descr="Ứng dụng khoa học công nghệ vào sản xuất công nghiệp: Điểm sáng từ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3" name="Picture 2"/>
          <p:cNvPicPr>
            <a:picLocks noChangeAspect="1"/>
          </p:cNvPicPr>
          <p:nvPr/>
        </p:nvPicPr>
        <p:blipFill>
          <a:blip r:embed="rId2"/>
          <a:stretch>
            <a:fillRect/>
          </a:stretch>
        </p:blipFill>
        <p:spPr>
          <a:xfrm>
            <a:off x="7039984" y="1865744"/>
            <a:ext cx="4246852" cy="35154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Hàng vạn nhân viên ngành dầu khí Việt Nam sẽ rất lo lắng khi thấy những số liệu nà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158" y="1363577"/>
            <a:ext cx="4762789" cy="4124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TextBox 3"/>
          <p:cNvSpPr txBox="1"/>
          <p:nvPr/>
        </p:nvSpPr>
        <p:spPr>
          <a:xfrm>
            <a:off x="1529555" y="5566413"/>
            <a:ext cx="3214255"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SG" sz="28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Công nhân của công ty dầu khí Việt Nam</a:t>
            </a:r>
            <a:endParaRPr lang="en-SG"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TextBox 7"/>
          <p:cNvSpPr txBox="1"/>
          <p:nvPr/>
        </p:nvSpPr>
        <p:spPr>
          <a:xfrm>
            <a:off x="7648647" y="5487903"/>
            <a:ext cx="3214255"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SG" sz="280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Kỹ sư của công ty dầu khí Việt Nam</a:t>
            </a:r>
            <a:endParaRPr lang="en-SG"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0068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3"/>
          <p:cNvSpPr>
            <a:spLocks noChangeArrowheads="1"/>
          </p:cNvSpPr>
          <p:nvPr/>
        </p:nvSpPr>
        <p:spPr bwMode="auto">
          <a:xfrm>
            <a:off x="1524000" y="685800"/>
            <a:ext cx="2514600" cy="5334000"/>
          </a:xfrm>
          <a:prstGeom prst="rect">
            <a:avLst/>
          </a:prstGeom>
          <a:solidFill>
            <a:srgbClr val="EAEAEA"/>
          </a:solidFill>
          <a:ln w="9525">
            <a:solidFill>
              <a:srgbClr val="003300"/>
            </a:solidFill>
            <a:miter lim="800000"/>
            <a:headEnd/>
            <a:tailEnd/>
          </a:ln>
        </p:spPr>
        <p:txBody>
          <a:bodyPr wrap="none" anchor="ctr"/>
          <a:lstStyle/>
          <a:p>
            <a:pPr algn="ctr">
              <a:defRPr/>
            </a:pPr>
            <a:r>
              <a:rPr lang="en-US" sz="2400">
                <a:ln w="0"/>
                <a:effectLst>
                  <a:outerShdw blurRad="38100" dist="19050" dir="2700000" algn="tl" rotWithShape="0">
                    <a:schemeClr val="dk1">
                      <a:alpha val="40000"/>
                    </a:schemeClr>
                  </a:outerShdw>
                </a:effectLst>
              </a:rPr>
              <a:t>KHOA HỌC</a:t>
            </a:r>
          </a:p>
          <a:p>
            <a:pPr algn="ctr">
              <a:defRPr/>
            </a:pPr>
            <a:endParaRPr lang="en-US" sz="2400">
              <a:ln w="0"/>
              <a:effectLst>
                <a:outerShdw blurRad="38100" dist="19050" dir="2700000" algn="tl" rotWithShape="0">
                  <a:schemeClr val="dk1">
                    <a:alpha val="40000"/>
                  </a:schemeClr>
                </a:outerShdw>
              </a:effectLst>
            </a:endParaRPr>
          </a:p>
          <a:p>
            <a:pPr algn="ctr">
              <a:defRPr/>
            </a:pPr>
            <a:r>
              <a:rPr lang="en-US" sz="2400">
                <a:ln w="0"/>
                <a:effectLst>
                  <a:outerShdw blurRad="38100" dist="19050" dir="2700000" algn="tl" rotWithShape="0">
                    <a:schemeClr val="dk1">
                      <a:alpha val="40000"/>
                    </a:schemeClr>
                  </a:outerShdw>
                </a:effectLst>
              </a:rPr>
              <a:t>TRỞ THÀNH</a:t>
            </a:r>
          </a:p>
          <a:p>
            <a:pPr algn="ctr">
              <a:defRPr/>
            </a:pPr>
            <a:endParaRPr lang="en-US" sz="2400">
              <a:ln w="0"/>
              <a:effectLst>
                <a:outerShdw blurRad="38100" dist="19050" dir="2700000" algn="tl" rotWithShape="0">
                  <a:schemeClr val="dk1">
                    <a:alpha val="40000"/>
                  </a:schemeClr>
                </a:outerShdw>
              </a:effectLst>
            </a:endParaRPr>
          </a:p>
          <a:p>
            <a:pPr algn="ctr">
              <a:defRPr/>
            </a:pPr>
            <a:r>
              <a:rPr lang="en-US" sz="2400">
                <a:ln w="0"/>
                <a:effectLst>
                  <a:outerShdw blurRad="38100" dist="19050" dir="2700000" algn="tl" rotWithShape="0">
                    <a:schemeClr val="dk1">
                      <a:alpha val="40000"/>
                    </a:schemeClr>
                  </a:outerShdw>
                </a:effectLst>
              </a:rPr>
              <a:t>LỰC L</a:t>
            </a:r>
            <a:r>
              <a:rPr lang="vi-VN" sz="2400">
                <a:ln w="0"/>
                <a:effectLst>
                  <a:outerShdw blurRad="38100" dist="19050" dir="2700000" algn="tl" rotWithShape="0">
                    <a:schemeClr val="dk1">
                      <a:alpha val="40000"/>
                    </a:schemeClr>
                  </a:outerShdw>
                </a:effectLst>
              </a:rPr>
              <a:t>Ư</a:t>
            </a:r>
            <a:r>
              <a:rPr lang="en-US" sz="2400">
                <a:ln w="0"/>
                <a:effectLst>
                  <a:outerShdw blurRad="38100" dist="19050" dir="2700000" algn="tl" rotWithShape="0">
                    <a:schemeClr val="dk1">
                      <a:alpha val="40000"/>
                    </a:schemeClr>
                  </a:outerShdw>
                </a:effectLst>
              </a:rPr>
              <a:t>ỢNG</a:t>
            </a:r>
          </a:p>
          <a:p>
            <a:pPr algn="ctr">
              <a:defRPr/>
            </a:pPr>
            <a:endParaRPr lang="en-US" sz="2400">
              <a:ln w="0"/>
              <a:effectLst>
                <a:outerShdw blurRad="38100" dist="19050" dir="2700000" algn="tl" rotWithShape="0">
                  <a:schemeClr val="dk1">
                    <a:alpha val="40000"/>
                  </a:schemeClr>
                </a:outerShdw>
              </a:effectLst>
            </a:endParaRPr>
          </a:p>
          <a:p>
            <a:pPr algn="ctr">
              <a:defRPr/>
            </a:pPr>
            <a:r>
              <a:rPr lang="en-US" sz="2400">
                <a:ln w="0"/>
                <a:effectLst>
                  <a:outerShdw blurRad="38100" dist="19050" dir="2700000" algn="tl" rotWithShape="0">
                    <a:schemeClr val="dk1">
                      <a:alpha val="40000"/>
                    </a:schemeClr>
                  </a:outerShdw>
                </a:effectLst>
              </a:rPr>
              <a:t>SẢN XUẤT</a:t>
            </a:r>
          </a:p>
          <a:p>
            <a:pPr algn="ctr">
              <a:defRPr/>
            </a:pPr>
            <a:endParaRPr lang="en-US" sz="2400">
              <a:ln w="0"/>
              <a:effectLst>
                <a:outerShdw blurRad="38100" dist="19050" dir="2700000" algn="tl" rotWithShape="0">
                  <a:schemeClr val="dk1">
                    <a:alpha val="40000"/>
                  </a:schemeClr>
                </a:outerShdw>
              </a:effectLst>
            </a:endParaRPr>
          </a:p>
          <a:p>
            <a:pPr algn="ctr">
              <a:defRPr/>
            </a:pPr>
            <a:r>
              <a:rPr lang="en-US" sz="2400">
                <a:ln w="0"/>
                <a:effectLst>
                  <a:outerShdw blurRad="38100" dist="19050" dir="2700000" algn="tl" rotWithShape="0">
                    <a:schemeClr val="dk1">
                      <a:alpha val="40000"/>
                    </a:schemeClr>
                  </a:outerShdw>
                </a:effectLst>
              </a:rPr>
              <a:t>TRỰC TIẾP</a:t>
            </a:r>
          </a:p>
        </p:txBody>
      </p:sp>
      <p:grpSp>
        <p:nvGrpSpPr>
          <p:cNvPr id="2" name="Group 1"/>
          <p:cNvGrpSpPr/>
          <p:nvPr/>
        </p:nvGrpSpPr>
        <p:grpSpPr>
          <a:xfrm>
            <a:off x="4343399" y="228600"/>
            <a:ext cx="7008091" cy="6324600"/>
            <a:chOff x="2819400" y="228600"/>
            <a:chExt cx="6262688" cy="6324600"/>
          </a:xfrm>
          <a:solidFill>
            <a:schemeClr val="accent1">
              <a:lumMod val="20000"/>
              <a:lumOff val="80000"/>
            </a:schemeClr>
          </a:solidFill>
        </p:grpSpPr>
        <p:sp>
          <p:nvSpPr>
            <p:cNvPr id="198669" name="AutoShape 13"/>
            <p:cNvSpPr>
              <a:spLocks noChangeArrowheads="1"/>
            </p:cNvSpPr>
            <p:nvPr/>
          </p:nvSpPr>
          <p:spPr bwMode="auto">
            <a:xfrm>
              <a:off x="2819400" y="228600"/>
              <a:ext cx="6262688" cy="1066800"/>
            </a:xfrm>
            <a:prstGeom prst="wedgeRoundRectCallout">
              <a:avLst>
                <a:gd name="adj1" fmla="val -55255"/>
                <a:gd name="adj2" fmla="val 43954"/>
                <a:gd name="adj3" fmla="val 16667"/>
              </a:avLst>
            </a:prstGeom>
            <a:grpFill/>
            <a:ln w="9525">
              <a:solidFill>
                <a:schemeClr val="tx1"/>
              </a:solidFill>
              <a:miter lim="800000"/>
              <a:headEnd/>
              <a:tailEnd/>
            </a:ln>
          </p:spPr>
          <p:txBody>
            <a:bodyPr/>
            <a:lstStyle/>
            <a:p>
              <a:pPr algn="ctr">
                <a:defRPr/>
              </a:pP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Sản xuất của cải </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ặc biệt, hàng hoá </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ặc biệt (phát minh, sáng chế, bí mật công nghệ) trở thành nguyên nhân mọi biến </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ổi trong LLSX</a:t>
              </a:r>
            </a:p>
            <a:p>
              <a:pPr algn="ctr">
                <a:defRPr/>
              </a:pPr>
              <a:endParaRPr lang="vi-VN">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98670" name="AutoShape 14"/>
            <p:cNvSpPr>
              <a:spLocks noChangeArrowheads="1"/>
            </p:cNvSpPr>
            <p:nvPr/>
          </p:nvSpPr>
          <p:spPr bwMode="auto">
            <a:xfrm>
              <a:off x="2819400" y="1524000"/>
              <a:ext cx="6262688" cy="1295400"/>
            </a:xfrm>
            <a:prstGeom prst="wedgeRoundRectCallout">
              <a:avLst>
                <a:gd name="adj1" fmla="val -55218"/>
                <a:gd name="adj2" fmla="val 28815"/>
                <a:gd name="adj3" fmla="val 16667"/>
              </a:avLst>
            </a:prstGeom>
            <a:grpFill/>
            <a:ln w="9525">
              <a:solidFill>
                <a:schemeClr val="tx1"/>
              </a:solidFill>
              <a:miter lim="800000"/>
              <a:headEnd/>
              <a:tailEnd/>
            </a:ln>
          </p:spPr>
          <p:txBody>
            <a:bodyPr/>
            <a:lstStyle/>
            <a:p>
              <a:pPr algn="ctr">
                <a:defRPr/>
              </a:pP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Rút ngắn khoảng cách từ phát minh, sáng chế </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ến ứng dụng vào sản xuất, làm cho n</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ă</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 suất lao </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ộng, của cải xã hội t</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ă</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 nhanh</a:t>
              </a:r>
              <a:endPar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98671" name="AutoShape 15"/>
            <p:cNvSpPr>
              <a:spLocks noChangeArrowheads="1"/>
            </p:cNvSpPr>
            <p:nvPr/>
          </p:nvSpPr>
          <p:spPr bwMode="auto">
            <a:xfrm>
              <a:off x="2819400" y="2895600"/>
              <a:ext cx="6096000" cy="1143000"/>
            </a:xfrm>
            <a:prstGeom prst="wedgeRoundRectCallout">
              <a:avLst>
                <a:gd name="adj1" fmla="val -55426"/>
                <a:gd name="adj2" fmla="val -19468"/>
                <a:gd name="adj3" fmla="val 16667"/>
              </a:avLst>
            </a:prstGeom>
            <a:grpFill/>
            <a:ln w="9525">
              <a:solidFill>
                <a:schemeClr val="tx1"/>
              </a:solidFill>
              <a:miter lim="800000"/>
              <a:headEnd/>
              <a:tailEnd/>
            </a:ln>
          </p:spPr>
          <p:txBody>
            <a:bodyPr/>
            <a:lstStyle/>
            <a:p>
              <a:pPr algn="ctr">
                <a:defRPr/>
              </a:pP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Kịp thời giải quyết những mâu thuẫn, yêu cầu sản xuất </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ặt ra.</a:t>
              </a:r>
            </a:p>
            <a:p>
              <a:pPr algn="ctr">
                <a:defRPr/>
              </a:pP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Có khả n</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ă</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 phát triển "v</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ợt tr</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ớc"</a:t>
              </a:r>
              <a:endPar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98672" name="AutoShape 16"/>
            <p:cNvSpPr>
              <a:spLocks noChangeArrowheads="1"/>
            </p:cNvSpPr>
            <p:nvPr/>
          </p:nvSpPr>
          <p:spPr bwMode="auto">
            <a:xfrm>
              <a:off x="2819400" y="4191000"/>
              <a:ext cx="6096000" cy="1447800"/>
            </a:xfrm>
            <a:prstGeom prst="wedgeRoundRectCallout">
              <a:avLst>
                <a:gd name="adj1" fmla="val -54736"/>
                <a:gd name="adj2" fmla="val -32315"/>
                <a:gd name="adj3" fmla="val 16667"/>
              </a:avLst>
            </a:prstGeom>
            <a:grpFill/>
            <a:ln w="9525">
              <a:solidFill>
                <a:schemeClr val="tx1"/>
              </a:solidFill>
              <a:miter lim="800000"/>
              <a:headEnd/>
              <a:tailEnd/>
            </a:ln>
          </p:spPr>
          <p:txBody>
            <a:bodyPr/>
            <a:lstStyle/>
            <a:p>
              <a:pPr algn="ctr">
                <a:defRPr/>
              </a:pP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Thâm nhập vào các yếu tố, trở thành mắt khâu bên trong quá trình sản xuất (Tri thức khoa học kết tinh vào ng</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ời lao </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ộng, quản lý, "vật hoá" vào công cụ và </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ối t</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ợng lao </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ộng</a:t>
              </a:r>
              <a:r>
                <a:rPr 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endParaRPr lang="vi-VN">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98673" name="AutoShape 17"/>
            <p:cNvSpPr>
              <a:spLocks noChangeArrowheads="1"/>
            </p:cNvSpPr>
            <p:nvPr/>
          </p:nvSpPr>
          <p:spPr bwMode="auto">
            <a:xfrm>
              <a:off x="3048000" y="5791200"/>
              <a:ext cx="5943600" cy="762000"/>
            </a:xfrm>
            <a:prstGeom prst="wedgeRoundRectCallout">
              <a:avLst>
                <a:gd name="adj1" fmla="val -61065"/>
                <a:gd name="adj2" fmla="val -77556"/>
                <a:gd name="adj3" fmla="val 16667"/>
              </a:avLst>
            </a:prstGeom>
            <a:grpFill/>
            <a:ln w="9525">
              <a:solidFill>
                <a:schemeClr val="tx1"/>
              </a:solidFill>
              <a:miter lim="800000"/>
              <a:headEnd/>
              <a:tailEnd/>
            </a:ln>
          </p:spPr>
          <p:txBody>
            <a:bodyPr/>
            <a:lstStyle/>
            <a:p>
              <a:pPr algn="ctr">
                <a:defRPr/>
              </a:pP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Kích thích sự phát triển n</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ă</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ng lực                                     làm chủ sản xuất của con ng</a:t>
              </a:r>
              <a:r>
                <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ời</a:t>
              </a:r>
              <a:endParaRPr lang="vi-VN" sz="20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17187690"/>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iterate type="lt">
                                    <p:tmPct val="100000"/>
                                  </p:iterate>
                                  <p:childTnLst>
                                    <p:set>
                                      <p:cBhvr>
                                        <p:cTn id="6" dur="1" fill="hold">
                                          <p:stCondLst>
                                            <p:cond delay="0"/>
                                          </p:stCondLst>
                                        </p:cTn>
                                        <p:tgtEl>
                                          <p:spTgt spid="198659"/>
                                        </p:tgtEl>
                                        <p:attrNameLst>
                                          <p:attrName>style.visibility</p:attrName>
                                        </p:attrNameLst>
                                      </p:cBhvr>
                                      <p:to>
                                        <p:strVal val="visible"/>
                                      </p:to>
                                    </p:set>
                                    <p:animEffect transition="in" filter="box(out)">
                                      <p:cBhvr>
                                        <p:cTn id="7" dur="75"/>
                                        <p:tgtEl>
                                          <p:spTgt spid="198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Text Box 3"/>
          <p:cNvSpPr txBox="1">
            <a:spLocks noChangeArrowheads="1"/>
          </p:cNvSpPr>
          <p:nvPr/>
        </p:nvSpPr>
        <p:spPr bwMode="auto">
          <a:xfrm>
            <a:off x="1228436" y="8731"/>
            <a:ext cx="9188450" cy="990600"/>
          </a:xfrm>
          <a:prstGeom prst="rect">
            <a:avLst/>
          </a:prstGeom>
          <a:solidFill>
            <a:schemeClr val="accent3">
              <a:lumMod val="20000"/>
              <a:lumOff val="80000"/>
            </a:schemeClr>
          </a:solidFill>
          <a:ln w="9525">
            <a:solidFill>
              <a:srgbClr val="000066"/>
            </a:solidFill>
            <a:miter lim="800000"/>
            <a:headEnd/>
            <a:tailEnd/>
          </a:ln>
          <a:effectLst/>
        </p:spPr>
        <p:txBody>
          <a:bodyPr>
            <a:spAutoFit/>
          </a:bodyPr>
          <a:lstStyle/>
          <a:p>
            <a:pPr algn="ctr">
              <a:lnSpc>
                <a:spcPct val="55000"/>
              </a:lnSpc>
              <a:defRPr/>
            </a:pPr>
            <a:endParaRPr lang="en-US" sz="2000" b="1" dirty="0">
              <a:solidFill>
                <a:srgbClr val="FFFFFF"/>
              </a:solidFill>
              <a:latin typeface="Times New Roman"/>
            </a:endParaRPr>
          </a:p>
          <a:p>
            <a:pPr algn="ctr">
              <a:lnSpc>
                <a:spcPct val="90000"/>
              </a:lnSpc>
              <a:spcBef>
                <a:spcPct val="5000"/>
              </a:spcBef>
              <a:spcAft>
                <a:spcPct val="5000"/>
              </a:spcAft>
              <a:defRPr/>
            </a:pPr>
            <a:r>
              <a:rPr lang="en-US" sz="2800" b="1" dirty="0">
                <a:solidFill>
                  <a:srgbClr val="FFFFFF"/>
                </a:solidFill>
                <a:effectLst>
                  <a:outerShdw blurRad="38100" dist="38100" dir="2700000" algn="tl">
                    <a:srgbClr val="000000"/>
                  </a:outerShdw>
                </a:effectLst>
                <a:latin typeface="Times New Roman"/>
              </a:rPr>
              <a:t> </a:t>
            </a:r>
            <a:r>
              <a:rPr lang="en-US" sz="3200" dirty="0">
                <a:ln w="0"/>
                <a:effectLst>
                  <a:outerShdw blurRad="38100" dist="19050" dir="2700000" algn="tl" rotWithShape="0">
                    <a:schemeClr val="dk1">
                      <a:alpha val="40000"/>
                    </a:schemeClr>
                  </a:outerShdw>
                </a:effectLst>
                <a:latin typeface="Times New Roman"/>
              </a:rPr>
              <a:t>KẾT CẤU NỘI DUNG</a:t>
            </a:r>
          </a:p>
          <a:p>
            <a:pPr algn="ctr">
              <a:lnSpc>
                <a:spcPct val="55000"/>
              </a:lnSpc>
              <a:defRPr/>
            </a:pPr>
            <a:r>
              <a:rPr lang="en-US" sz="2800" b="1" dirty="0">
                <a:solidFill>
                  <a:srgbClr val="FFFFFF"/>
                </a:solidFill>
                <a:latin typeface="Times New Roman"/>
              </a:rPr>
              <a:t> </a:t>
            </a:r>
          </a:p>
        </p:txBody>
      </p:sp>
      <p:sp>
        <p:nvSpPr>
          <p:cNvPr id="251920" name="AutoShape 16"/>
          <p:cNvSpPr>
            <a:spLocks noChangeArrowheads="1"/>
          </p:cNvSpPr>
          <p:nvPr/>
        </p:nvSpPr>
        <p:spPr bwMode="auto">
          <a:xfrm>
            <a:off x="1487004" y="915988"/>
            <a:ext cx="9206397" cy="1219200"/>
          </a:xfrm>
          <a:prstGeom prst="roundRect">
            <a:avLst>
              <a:gd name="adj" fmla="val 16667"/>
            </a:avLst>
          </a:prstGeom>
          <a:solidFill>
            <a:schemeClr val="bg2"/>
          </a:solidFill>
          <a:ln w="9525">
            <a:solidFill>
              <a:schemeClr val="tx1"/>
            </a:solidFill>
            <a:round/>
            <a:headEnd/>
            <a:tailEnd/>
          </a:ln>
        </p:spPr>
        <p:txBody>
          <a:bodyPr wrap="none" anchor="ctr"/>
          <a:lstStyle/>
          <a:p>
            <a:pPr algn="ctr">
              <a:defRPr/>
            </a:pPr>
            <a:r>
              <a:rPr lang="en-US" sz="2400" dirty="0">
                <a:ln w="0"/>
                <a:effectLst>
                  <a:outerShdw blurRad="38100" dist="19050" dir="2700000" algn="tl" rotWithShape="0">
                    <a:schemeClr val="dk1">
                      <a:alpha val="40000"/>
                    </a:schemeClr>
                  </a:outerShdw>
                </a:effectLst>
                <a:latin typeface="Times New Roman" pitchFamily="18" charset="0"/>
              </a:rPr>
              <a:t>I. HỌC THUYẾT HÌNH THÁI KINH TẾ - XÃ HỘI</a:t>
            </a:r>
            <a:endParaRPr lang="vi-VN" sz="2400" dirty="0">
              <a:ln w="0"/>
              <a:effectLst>
                <a:outerShdw blurRad="38100" dist="19050" dir="2700000" algn="tl" rotWithShape="0">
                  <a:schemeClr val="dk1">
                    <a:alpha val="40000"/>
                  </a:schemeClr>
                </a:outerShdw>
              </a:effectLst>
              <a:latin typeface="Times New Roman" pitchFamily="18" charset="0"/>
            </a:endParaRPr>
          </a:p>
        </p:txBody>
      </p:sp>
      <p:sp>
        <p:nvSpPr>
          <p:cNvPr id="251921" name="AutoShape 17"/>
          <p:cNvSpPr>
            <a:spLocks noChangeArrowheads="1"/>
          </p:cNvSpPr>
          <p:nvPr/>
        </p:nvSpPr>
        <p:spPr bwMode="auto">
          <a:xfrm>
            <a:off x="1507517" y="2117725"/>
            <a:ext cx="9160484" cy="990600"/>
          </a:xfrm>
          <a:prstGeom prst="roundRect">
            <a:avLst>
              <a:gd name="adj" fmla="val 16667"/>
            </a:avLst>
          </a:prstGeom>
          <a:solidFill>
            <a:schemeClr val="bg2"/>
          </a:solidFill>
          <a:ln w="9525">
            <a:solidFill>
              <a:schemeClr val="tx1"/>
            </a:solidFill>
            <a:round/>
            <a:headEnd/>
            <a:tailEnd/>
          </a:ln>
        </p:spPr>
        <p:txBody>
          <a:bodyPr wrap="none" anchor="ctr"/>
          <a:lstStyle/>
          <a:p>
            <a:pPr>
              <a:defRPr/>
            </a:pPr>
            <a:r>
              <a:rPr lang="en-US" sz="2400" dirty="0">
                <a:ln w="0"/>
                <a:effectLst>
                  <a:outerShdw blurRad="38100" dist="19050" dir="2700000" algn="tl" rotWithShape="0">
                    <a:schemeClr val="dk1">
                      <a:alpha val="40000"/>
                    </a:schemeClr>
                  </a:outerShdw>
                </a:effectLst>
                <a:latin typeface="Times New Roman" pitchFamily="18" charset="0"/>
              </a:rPr>
              <a:t>              II. GIAI CẤP VÀ DÂN TỘC</a:t>
            </a:r>
            <a:endParaRPr lang="vi-VN" sz="2400" dirty="0">
              <a:ln w="0"/>
              <a:effectLst>
                <a:outerShdw blurRad="38100" dist="19050" dir="2700000" algn="tl" rotWithShape="0">
                  <a:schemeClr val="dk1">
                    <a:alpha val="40000"/>
                  </a:schemeClr>
                </a:outerShdw>
              </a:effectLst>
              <a:latin typeface="Times New Roman" pitchFamily="18" charset="0"/>
            </a:endParaRPr>
          </a:p>
        </p:txBody>
      </p:sp>
      <p:sp>
        <p:nvSpPr>
          <p:cNvPr id="251922" name="AutoShape 18"/>
          <p:cNvSpPr>
            <a:spLocks noChangeArrowheads="1"/>
          </p:cNvSpPr>
          <p:nvPr/>
        </p:nvSpPr>
        <p:spPr bwMode="auto">
          <a:xfrm>
            <a:off x="1507517" y="3119439"/>
            <a:ext cx="9160484" cy="1355725"/>
          </a:xfrm>
          <a:prstGeom prst="roundRect">
            <a:avLst>
              <a:gd name="adj" fmla="val 16667"/>
            </a:avLst>
          </a:prstGeom>
          <a:solidFill>
            <a:schemeClr val="bg2"/>
          </a:solidFill>
          <a:ln w="9525">
            <a:solidFill>
              <a:schemeClr val="tx1"/>
            </a:solidFill>
            <a:round/>
            <a:headEnd/>
            <a:tailEnd/>
          </a:ln>
        </p:spPr>
        <p:txBody>
          <a:bodyPr wrap="none" anchor="ctr"/>
          <a:lstStyle/>
          <a:p>
            <a:pPr>
              <a:defRPr/>
            </a:pPr>
            <a:r>
              <a:rPr lang="en-US" sz="2400" dirty="0">
                <a:ln w="0"/>
                <a:effectLst>
                  <a:outerShdw blurRad="38100" dist="19050" dir="2700000" algn="tl" rotWithShape="0">
                    <a:schemeClr val="dk1">
                      <a:alpha val="40000"/>
                    </a:schemeClr>
                  </a:outerShdw>
                </a:effectLst>
                <a:latin typeface="Times New Roman" pitchFamily="18" charset="0"/>
              </a:rPr>
              <a:t>              III. NHÀ NƯỚC VÀ CÁCH MẠNG</a:t>
            </a:r>
          </a:p>
        </p:txBody>
      </p:sp>
      <p:sp>
        <p:nvSpPr>
          <p:cNvPr id="10" name="AutoShape 18"/>
          <p:cNvSpPr>
            <a:spLocks noChangeArrowheads="1"/>
          </p:cNvSpPr>
          <p:nvPr/>
        </p:nvSpPr>
        <p:spPr bwMode="auto">
          <a:xfrm>
            <a:off x="1486935" y="4419600"/>
            <a:ext cx="9181066" cy="1219200"/>
          </a:xfrm>
          <a:prstGeom prst="roundRect">
            <a:avLst>
              <a:gd name="adj" fmla="val 16667"/>
            </a:avLst>
          </a:prstGeom>
          <a:solidFill>
            <a:schemeClr val="bg2"/>
          </a:solidFill>
          <a:ln w="9525">
            <a:solidFill>
              <a:schemeClr val="tx1"/>
            </a:solidFill>
            <a:round/>
            <a:headEnd/>
            <a:tailEnd/>
          </a:ln>
        </p:spPr>
        <p:txBody>
          <a:bodyPr wrap="none" anchor="ctr"/>
          <a:lstStyle/>
          <a:p>
            <a:pPr>
              <a:defRPr/>
            </a:pPr>
            <a:r>
              <a:rPr lang="en-US" sz="2400" dirty="0">
                <a:ln w="0"/>
                <a:effectLst>
                  <a:outerShdw blurRad="38100" dist="19050" dir="2700000" algn="tl" rotWithShape="0">
                    <a:schemeClr val="dk1">
                      <a:alpha val="40000"/>
                    </a:schemeClr>
                  </a:outerShdw>
                </a:effectLst>
                <a:latin typeface="Times New Roman" pitchFamily="18" charset="0"/>
              </a:rPr>
              <a:t>              VI. Ý THỨC XÃ HỘI</a:t>
            </a:r>
          </a:p>
        </p:txBody>
      </p:sp>
      <p:sp>
        <p:nvSpPr>
          <p:cNvPr id="11" name="AutoShape 18"/>
          <p:cNvSpPr>
            <a:spLocks noChangeArrowheads="1"/>
          </p:cNvSpPr>
          <p:nvPr/>
        </p:nvSpPr>
        <p:spPr bwMode="auto">
          <a:xfrm>
            <a:off x="1487055" y="5638800"/>
            <a:ext cx="9225396" cy="1219200"/>
          </a:xfrm>
          <a:prstGeom prst="roundRect">
            <a:avLst>
              <a:gd name="adj" fmla="val 16667"/>
            </a:avLst>
          </a:prstGeom>
          <a:solidFill>
            <a:schemeClr val="bg2"/>
          </a:solidFill>
          <a:ln w="9525">
            <a:solidFill>
              <a:schemeClr val="tx1"/>
            </a:solidFill>
            <a:round/>
            <a:headEnd/>
            <a:tailEnd/>
          </a:ln>
        </p:spPr>
        <p:txBody>
          <a:bodyPr wrap="none" anchor="ctr"/>
          <a:lstStyle/>
          <a:p>
            <a:pPr>
              <a:defRPr/>
            </a:pPr>
            <a:r>
              <a:rPr lang="en-US" sz="2400" dirty="0">
                <a:ln w="0"/>
                <a:effectLst>
                  <a:outerShdw blurRad="38100" dist="19050" dir="2700000" algn="tl" rotWithShape="0">
                    <a:schemeClr val="dk1">
                      <a:alpha val="40000"/>
                    </a:schemeClr>
                  </a:outerShdw>
                </a:effectLst>
                <a:latin typeface="Times New Roman" pitchFamily="18" charset="0"/>
              </a:rPr>
              <a:t>             V. TRIẾT HỌC VỀ CON NGƯỜI</a:t>
            </a:r>
          </a:p>
        </p:txBody>
      </p:sp>
    </p:spTree>
    <p:extLst>
      <p:ext uri="{BB962C8B-B14F-4D97-AF65-F5344CB8AC3E}">
        <p14:creationId xmlns:p14="http://schemas.microsoft.com/office/powerpoint/2010/main" val="910682752"/>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1907"/>
                                        </p:tgtEl>
                                        <p:attrNameLst>
                                          <p:attrName>style.visibility</p:attrName>
                                        </p:attrNameLst>
                                      </p:cBhvr>
                                      <p:to>
                                        <p:strVal val="visible"/>
                                      </p:to>
                                    </p:set>
                                    <p:animEffect transition="in" filter="blinds(horizontal)">
                                      <p:cBhvr>
                                        <p:cTn id="7" dur="500"/>
                                        <p:tgtEl>
                                          <p:spTgt spid="251907"/>
                                        </p:tgtEl>
                                      </p:cBhvr>
                                    </p:animEffect>
                                  </p:childTnLst>
                                </p:cTn>
                              </p:par>
                            </p:childTnLst>
                          </p:cTn>
                        </p:par>
                        <p:par>
                          <p:cTn id="8" fill="hold" nodeType="afterGroup">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251920"/>
                                        </p:tgtEl>
                                        <p:attrNameLst>
                                          <p:attrName>style.visibility</p:attrName>
                                        </p:attrNameLst>
                                      </p:cBhvr>
                                      <p:to>
                                        <p:strVal val="visible"/>
                                      </p:to>
                                    </p:set>
                                    <p:animEffect transition="in" filter="diamond(in)">
                                      <p:cBhvr>
                                        <p:cTn id="11" dur="2000"/>
                                        <p:tgtEl>
                                          <p:spTgt spid="251920"/>
                                        </p:tgtEl>
                                      </p:cBhvr>
                                    </p:animEffect>
                                  </p:childTnLst>
                                </p:cTn>
                              </p:par>
                            </p:childTnLst>
                          </p:cTn>
                        </p:par>
                        <p:par>
                          <p:cTn id="12" fill="hold" nodeType="afterGroup">
                            <p:stCondLst>
                              <p:cond delay="2500"/>
                            </p:stCondLst>
                            <p:childTnLst>
                              <p:par>
                                <p:cTn id="13" presetID="21" presetClass="entr" presetSubtype="4" fill="hold" grpId="0" nodeType="afterEffect">
                                  <p:stCondLst>
                                    <p:cond delay="0"/>
                                  </p:stCondLst>
                                  <p:childTnLst>
                                    <p:set>
                                      <p:cBhvr>
                                        <p:cTn id="14" dur="1" fill="hold">
                                          <p:stCondLst>
                                            <p:cond delay="0"/>
                                          </p:stCondLst>
                                        </p:cTn>
                                        <p:tgtEl>
                                          <p:spTgt spid="251921"/>
                                        </p:tgtEl>
                                        <p:attrNameLst>
                                          <p:attrName>style.visibility</p:attrName>
                                        </p:attrNameLst>
                                      </p:cBhvr>
                                      <p:to>
                                        <p:strVal val="visible"/>
                                      </p:to>
                                    </p:set>
                                    <p:animEffect transition="in" filter="wheel(4)">
                                      <p:cBhvr>
                                        <p:cTn id="15" dur="1000"/>
                                        <p:tgtEl>
                                          <p:spTgt spid="251921"/>
                                        </p:tgtEl>
                                      </p:cBhvr>
                                    </p:animEffect>
                                  </p:childTnLst>
                                </p:cTn>
                              </p:par>
                            </p:childTnLst>
                          </p:cTn>
                        </p:par>
                        <p:par>
                          <p:cTn id="16" fill="hold" nodeType="afterGroup">
                            <p:stCondLst>
                              <p:cond delay="3500"/>
                            </p:stCondLst>
                            <p:childTnLst>
                              <p:par>
                                <p:cTn id="17" presetID="2" presetClass="entr" presetSubtype="9" fill="hold" grpId="0" nodeType="afterEffect">
                                  <p:stCondLst>
                                    <p:cond delay="0"/>
                                  </p:stCondLst>
                                  <p:childTnLst>
                                    <p:set>
                                      <p:cBhvr>
                                        <p:cTn id="18" dur="1" fill="hold">
                                          <p:stCondLst>
                                            <p:cond delay="0"/>
                                          </p:stCondLst>
                                        </p:cTn>
                                        <p:tgtEl>
                                          <p:spTgt spid="251922"/>
                                        </p:tgtEl>
                                        <p:attrNameLst>
                                          <p:attrName>style.visibility</p:attrName>
                                        </p:attrNameLst>
                                      </p:cBhvr>
                                      <p:to>
                                        <p:strVal val="visible"/>
                                      </p:to>
                                    </p:set>
                                    <p:anim calcmode="lin" valueType="num">
                                      <p:cBhvr additive="base">
                                        <p:cTn id="19" dur="1000" fill="hold"/>
                                        <p:tgtEl>
                                          <p:spTgt spid="251922"/>
                                        </p:tgtEl>
                                        <p:attrNameLst>
                                          <p:attrName>ppt_x</p:attrName>
                                        </p:attrNameLst>
                                      </p:cBhvr>
                                      <p:tavLst>
                                        <p:tav tm="0">
                                          <p:val>
                                            <p:strVal val="0-#ppt_w/2"/>
                                          </p:val>
                                        </p:tav>
                                        <p:tav tm="100000">
                                          <p:val>
                                            <p:strVal val="#ppt_x"/>
                                          </p:val>
                                        </p:tav>
                                      </p:tavLst>
                                    </p:anim>
                                    <p:anim calcmode="lin" valueType="num">
                                      <p:cBhvr additive="base">
                                        <p:cTn id="20" dur="1000" fill="hold"/>
                                        <p:tgtEl>
                                          <p:spTgt spid="251922"/>
                                        </p:tgtEl>
                                        <p:attrNameLst>
                                          <p:attrName>ppt_y</p:attrName>
                                        </p:attrNameLst>
                                      </p:cBhvr>
                                      <p:tavLst>
                                        <p:tav tm="0">
                                          <p:val>
                                            <p:strVal val="0-#ppt_h/2"/>
                                          </p:val>
                                        </p:tav>
                                        <p:tav tm="100000">
                                          <p:val>
                                            <p:strVal val="#ppt_y"/>
                                          </p:val>
                                        </p:tav>
                                      </p:tavLst>
                                    </p:anim>
                                  </p:childTnLst>
                                </p:cTn>
                              </p:par>
                            </p:childTnLst>
                          </p:cTn>
                        </p:par>
                        <p:par>
                          <p:cTn id="21" fill="hold" nodeType="afterGroup">
                            <p:stCondLst>
                              <p:cond delay="4500"/>
                            </p:stCondLst>
                            <p:childTnLst>
                              <p:par>
                                <p:cTn id="22" presetID="2" presetClass="entr" presetSubtype="9"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000" fill="hold"/>
                                        <p:tgtEl>
                                          <p:spTgt spid="10"/>
                                        </p:tgtEl>
                                        <p:attrNameLst>
                                          <p:attrName>ppt_x</p:attrName>
                                        </p:attrNameLst>
                                      </p:cBhvr>
                                      <p:tavLst>
                                        <p:tav tm="0">
                                          <p:val>
                                            <p:strVal val="0-#ppt_w/2"/>
                                          </p:val>
                                        </p:tav>
                                        <p:tav tm="100000">
                                          <p:val>
                                            <p:strVal val="#ppt_x"/>
                                          </p:val>
                                        </p:tav>
                                      </p:tavLst>
                                    </p:anim>
                                    <p:anim calcmode="lin" valueType="num">
                                      <p:cBhvr additive="base">
                                        <p:cTn id="25" dur="1000" fill="hold"/>
                                        <p:tgtEl>
                                          <p:spTgt spid="10"/>
                                        </p:tgtEl>
                                        <p:attrNameLst>
                                          <p:attrName>ppt_y</p:attrName>
                                        </p:attrNameLst>
                                      </p:cBhvr>
                                      <p:tavLst>
                                        <p:tav tm="0">
                                          <p:val>
                                            <p:strVal val="0-#ppt_h/2"/>
                                          </p:val>
                                        </p:tav>
                                        <p:tav tm="100000">
                                          <p:val>
                                            <p:strVal val="#ppt_y"/>
                                          </p:val>
                                        </p:tav>
                                      </p:tavLst>
                                    </p:anim>
                                  </p:childTnLst>
                                </p:cTn>
                              </p:par>
                            </p:childTnLst>
                          </p:cTn>
                        </p:par>
                        <p:par>
                          <p:cTn id="26" fill="hold" nodeType="afterGroup">
                            <p:stCondLst>
                              <p:cond delay="5500"/>
                            </p:stCondLst>
                            <p:childTnLst>
                              <p:par>
                                <p:cTn id="27" presetID="2" presetClass="entr" presetSubtype="9"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1000" fill="hold"/>
                                        <p:tgtEl>
                                          <p:spTgt spid="11"/>
                                        </p:tgtEl>
                                        <p:attrNameLst>
                                          <p:attrName>ppt_x</p:attrName>
                                        </p:attrNameLst>
                                      </p:cBhvr>
                                      <p:tavLst>
                                        <p:tav tm="0">
                                          <p:val>
                                            <p:strVal val="0-#ppt_w/2"/>
                                          </p:val>
                                        </p:tav>
                                        <p:tav tm="100000">
                                          <p:val>
                                            <p:strVal val="#ppt_x"/>
                                          </p:val>
                                        </p:tav>
                                      </p:tavLst>
                                    </p:anim>
                                    <p:anim calcmode="lin" valueType="num">
                                      <p:cBhvr additive="base">
                                        <p:cTn id="30"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autoUpdateAnimBg="0"/>
      <p:bldP spid="251920" grpId="0" animBg="1"/>
      <p:bldP spid="251921" grpId="0" animBg="1"/>
      <p:bldP spid="251922" grpId="0" animBg="1"/>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1739" name="Group 91"/>
          <p:cNvGraphicFramePr>
            <a:graphicFrameLocks noGrp="1"/>
          </p:cNvGraphicFramePr>
          <p:nvPr>
            <p:ph type="tbl" idx="1"/>
          </p:nvPr>
        </p:nvGraphicFramePr>
        <p:xfrm>
          <a:off x="1524001" y="914400"/>
          <a:ext cx="8686801" cy="5781740"/>
        </p:xfrm>
        <a:graphic>
          <a:graphicData uri="http://schemas.openxmlformats.org/drawingml/2006/table">
            <a:tbl>
              <a:tblPr/>
              <a:tblGrid>
                <a:gridCol w="3297767">
                  <a:extLst>
                    <a:ext uri="{9D8B030D-6E8A-4147-A177-3AD203B41FA5}">
                      <a16:colId xmlns:a16="http://schemas.microsoft.com/office/drawing/2014/main" val="20000"/>
                    </a:ext>
                  </a:extLst>
                </a:gridCol>
                <a:gridCol w="3297767">
                  <a:extLst>
                    <a:ext uri="{9D8B030D-6E8A-4147-A177-3AD203B41FA5}">
                      <a16:colId xmlns:a16="http://schemas.microsoft.com/office/drawing/2014/main" val="20001"/>
                    </a:ext>
                  </a:extLst>
                </a:gridCol>
                <a:gridCol w="1126067">
                  <a:extLst>
                    <a:ext uri="{9D8B030D-6E8A-4147-A177-3AD203B41FA5}">
                      <a16:colId xmlns:a16="http://schemas.microsoft.com/office/drawing/2014/main" val="20002"/>
                    </a:ext>
                  </a:extLst>
                </a:gridCol>
                <a:gridCol w="965200">
                  <a:extLst>
                    <a:ext uri="{9D8B030D-6E8A-4147-A177-3AD203B41FA5}">
                      <a16:colId xmlns:a16="http://schemas.microsoft.com/office/drawing/2014/main" val="20003"/>
                    </a:ext>
                  </a:extLst>
                </a:gridCol>
              </a:tblGrid>
              <a:tr h="609408">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dirty="0" err="1" smtClean="0">
                          <a:ln>
                            <a:noFill/>
                          </a:ln>
                          <a:solidFill>
                            <a:srgbClr val="FF0000"/>
                          </a:solidFill>
                          <a:effectLst/>
                          <a:latin typeface="Times New Roman" pitchFamily="18" charset="0"/>
                          <a:cs typeface="Times New Roman" pitchFamily="18" charset="0"/>
                        </a:rPr>
                        <a:t>Lực</a:t>
                      </a:r>
                      <a:r>
                        <a:rPr kumimoji="0" lang="en-US" sz="2000" b="1" i="0" u="none" strike="noStrike" cap="none" normalizeH="0" baseline="0" dirty="0" smtClean="0">
                          <a:ln>
                            <a:noFill/>
                          </a:ln>
                          <a:solidFill>
                            <a:srgbClr val="FF0000"/>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FF0000"/>
                          </a:solidFill>
                          <a:effectLst/>
                          <a:latin typeface="Times New Roman" pitchFamily="18" charset="0"/>
                          <a:cs typeface="Times New Roman" pitchFamily="18" charset="0"/>
                        </a:rPr>
                        <a:t>lượng</a:t>
                      </a:r>
                      <a:r>
                        <a:rPr kumimoji="0" lang="en-US" sz="2000" b="1" i="0" u="none" strike="noStrike" cap="none" normalizeH="0" baseline="0" dirty="0" smtClean="0">
                          <a:ln>
                            <a:noFill/>
                          </a:ln>
                          <a:solidFill>
                            <a:srgbClr val="FF0000"/>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FF0000"/>
                          </a:solidFill>
                          <a:effectLst/>
                          <a:latin typeface="Times New Roman" pitchFamily="18" charset="0"/>
                          <a:cs typeface="Times New Roman" pitchFamily="18" charset="0"/>
                        </a:rPr>
                        <a:t>sản</a:t>
                      </a:r>
                      <a:r>
                        <a:rPr kumimoji="0" lang="en-US" sz="2000" b="1" i="0" u="none" strike="noStrike" cap="none" normalizeH="0" baseline="0" dirty="0" smtClean="0">
                          <a:ln>
                            <a:noFill/>
                          </a:ln>
                          <a:solidFill>
                            <a:srgbClr val="FF0000"/>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FF0000"/>
                          </a:solidFill>
                          <a:effectLst/>
                          <a:latin typeface="Times New Roman" pitchFamily="18" charset="0"/>
                          <a:cs typeface="Times New Roman" pitchFamily="18" charset="0"/>
                        </a:rPr>
                        <a:t>xuất</a:t>
                      </a:r>
                      <a:endParaRPr kumimoji="0" lang="en-US" sz="2000" b="1" i="0" u="none" strike="noStrike" cap="none" normalizeH="0" baseline="0" dirty="0" smtClean="0">
                        <a:ln>
                          <a:noFill/>
                        </a:ln>
                        <a:solidFill>
                          <a:srgbClr val="FF0000"/>
                        </a:solidFill>
                        <a:effectLst/>
                        <a:latin typeface="Times New Roman" pitchFamily="18" charset="0"/>
                        <a:cs typeface="Times New Roman" pitchFamily="18"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FF0000"/>
                          </a:solidFill>
                          <a:effectLst/>
                          <a:latin typeface="Times New Roman" pitchFamily="18" charset="0"/>
                          <a:cs typeface="Times New Roman" pitchFamily="18" charset="0"/>
                        </a:rPr>
                        <a:t>Quan hệ sản xuất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FF0000"/>
                          </a:solidFill>
                          <a:effectLst/>
                          <a:latin typeface="Times New Roman" pitchFamily="18" charset="0"/>
                          <a:cs typeface="Times New Roman" pitchFamily="18" charset="0"/>
                        </a:rPr>
                        <a:t>PTSX</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FF0000"/>
                          </a:solidFill>
                          <a:effectLst/>
                          <a:latin typeface="Times New Roman" pitchFamily="18" charset="0"/>
                          <a:cs typeface="Times New Roman" pitchFamily="18" charset="0"/>
                        </a:rPr>
                        <a:t>CĐXH</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0579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1. Đồ đá, cung tên. Người nguyên thủy chủ yếu săn bắt, hái lượm</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Quan hệ cộng đồng nguyên thủy</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CSNT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CSNT</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1" i="0" u="none" strike="noStrike" cap="none" normalizeH="0" baseline="0" smtClean="0">
                        <a:ln>
                          <a:noFill/>
                        </a:ln>
                        <a:solidFill>
                          <a:schemeClr val="accent2"/>
                        </a:solidFill>
                        <a:effectLst/>
                        <a:latin typeface="Times New Roman" pitchFamily="18" charset="0"/>
                        <a:cs typeface="Times New Roman" pitchFamily="18" charset="0"/>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579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2.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Đồ</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đồng</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nghề</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thủ</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công</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ra</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đời</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Người</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lao</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động</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biết</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trồng</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trọt</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và</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chăn</a:t>
                      </a:r>
                      <a:r>
                        <a:rPr kumimoji="0" lang="en-US" sz="2000" b="1" i="0" u="none" strike="noStrike" cap="none" normalizeH="0" baseline="0" dirty="0" smtClean="0">
                          <a:ln>
                            <a:noFill/>
                          </a:ln>
                          <a:solidFill>
                            <a:srgbClr val="0000FF"/>
                          </a:solidFill>
                          <a:effectLst/>
                          <a:latin typeface="Times New Roman" pitchFamily="18" charset="0"/>
                          <a:cs typeface="Times New Roman" pitchFamily="18" charset="0"/>
                        </a:rPr>
                        <a:t> </a:t>
                      </a:r>
                      <a:r>
                        <a:rPr kumimoji="0" lang="en-US" sz="2000" b="1" i="0" u="none" strike="noStrike" cap="none" normalizeH="0" baseline="0" dirty="0" err="1" smtClean="0">
                          <a:ln>
                            <a:noFill/>
                          </a:ln>
                          <a:solidFill>
                            <a:srgbClr val="0000FF"/>
                          </a:solidFill>
                          <a:effectLst/>
                          <a:latin typeface="Times New Roman" pitchFamily="18" charset="0"/>
                          <a:cs typeface="Times New Roman" pitchFamily="18" charset="0"/>
                        </a:rPr>
                        <a:t>nuôi</a:t>
                      </a:r>
                      <a:endParaRPr kumimoji="0" lang="en-US" sz="2000" b="1" i="0" u="none" strike="noStrike" cap="none" normalizeH="0" baseline="0" dirty="0" smtClean="0">
                        <a:ln>
                          <a:noFill/>
                        </a:ln>
                        <a:solidFill>
                          <a:srgbClr val="0000FF"/>
                        </a:solidFill>
                        <a:effectLst/>
                        <a:latin typeface="Times New Roman" pitchFamily="18" charset="0"/>
                        <a:cs typeface="Times New Roman" pitchFamily="18" charset="0"/>
                      </a:endParaRP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Quan hệ dựa trên chế độ tư hữu chủ nô</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CHNL</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CHNL</a:t>
                      </a:r>
                    </a:p>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US" sz="2000" b="1" i="0" u="none" strike="noStrike" cap="none" normalizeH="0" baseline="0" smtClean="0">
                        <a:ln>
                          <a:noFill/>
                        </a:ln>
                        <a:solidFill>
                          <a:schemeClr val="accent2"/>
                        </a:solidFill>
                        <a:effectLst/>
                        <a:latin typeface="Times New Roman" pitchFamily="18" charset="0"/>
                        <a:cs typeface="Times New Roman" pitchFamily="18" charset="0"/>
                      </a:endParaRP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310592">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3. Đồ sắt, tiểu thủ công nghiệp phát triển, chăn nuôi tách khỏi trồng trọt,ruộng đất khai phá nhiều</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Quan hệ dựa trên chế độ tư hữu ruộng đất (tư hữu ruộng đất)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PK</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PK</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05797">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4. Máy móc công nghiệp ra đời. Người lao động chủ yếu là công nhân công nghiệp</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Quan hệ dựa trên chế độ tư hữu tư bản</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TBCN</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TBCN</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44284">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5. Tự động hóa, chuyên môn hóa, xã hội hóa…</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Quan hệ dựa trên chế độ công hữu XHCN</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XHCN</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000" b="1" i="0" u="none" strike="noStrike" cap="none" normalizeH="0" baseline="0" smtClean="0">
                          <a:ln>
                            <a:noFill/>
                          </a:ln>
                          <a:solidFill>
                            <a:srgbClr val="0000FF"/>
                          </a:solidFill>
                          <a:effectLst/>
                          <a:latin typeface="Times New Roman" pitchFamily="18" charset="0"/>
                          <a:cs typeface="Times New Roman" pitchFamily="18" charset="0"/>
                        </a:rPr>
                        <a:t>XHCN</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8951" name="WordArt 92"/>
          <p:cNvSpPr>
            <a:spLocks noChangeArrowheads="1" noChangeShapeType="1" noTextEdit="1"/>
          </p:cNvSpPr>
          <p:nvPr/>
        </p:nvSpPr>
        <p:spPr bwMode="ltGray">
          <a:xfrm>
            <a:off x="1981200" y="0"/>
            <a:ext cx="8229600" cy="630238"/>
          </a:xfrm>
          <a:prstGeom prst="rect">
            <a:avLst/>
          </a:prstGeom>
        </p:spPr>
        <p:txBody>
          <a:bodyPr wrap="none" fromWordArt="1">
            <a:prstTxWarp prst="textPlain">
              <a:avLst>
                <a:gd name="adj" fmla="val 50000"/>
              </a:avLst>
            </a:prstTxWarp>
          </a:bodyPr>
          <a:lstStyle/>
          <a:p>
            <a:pPr algn="ctr"/>
            <a:r>
              <a:rPr lang="en-SG" sz="2400" b="1"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Mối quan hệ giữa LLSX và QHSX</a:t>
            </a:r>
          </a:p>
        </p:txBody>
      </p:sp>
    </p:spTree>
    <p:extLst>
      <p:ext uri="{BB962C8B-B14F-4D97-AF65-F5344CB8AC3E}">
        <p14:creationId xmlns:p14="http://schemas.microsoft.com/office/powerpoint/2010/main" val="9495685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1774825" y="2349501"/>
            <a:ext cx="851693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Char char="-"/>
            </a:pPr>
            <a:r>
              <a:rPr lang="en-US" altLang="en-US" sz="3000">
                <a:solidFill>
                  <a:srgbClr val="A50021"/>
                </a:solidFill>
                <a:latin typeface="Times New Roman" panose="02020603050405020304" pitchFamily="18" charset="0"/>
                <a:cs typeface="Times New Roman" panose="02020603050405020304" pitchFamily="18" charset="0"/>
              </a:rPr>
              <a:t> </a:t>
            </a:r>
            <a:r>
              <a:rPr lang="en-US" altLang="en-US" sz="3500">
                <a:latin typeface="Times New Roman" panose="02020603050405020304" pitchFamily="18" charset="0"/>
                <a:cs typeface="Times New Roman" panose="02020603050405020304" pitchFamily="18" charset="0"/>
              </a:rPr>
              <a:t>Nếu QHSX phù hợp với tính chất và trình độ của LLSX thì nó thúc đẩy LLSX phát triển;</a:t>
            </a:r>
          </a:p>
          <a:p>
            <a:pPr algn="just">
              <a:spcBef>
                <a:spcPct val="0"/>
              </a:spcBef>
              <a:buFontTx/>
              <a:buChar char="-"/>
            </a:pPr>
            <a:r>
              <a:rPr lang="en-US" altLang="en-US" sz="3500">
                <a:latin typeface="Times New Roman" panose="02020603050405020304" pitchFamily="18" charset="0"/>
                <a:cs typeface="Times New Roman" panose="02020603050405020304" pitchFamily="18" charset="0"/>
              </a:rPr>
              <a:t>  Ngược lại, nếu QHSX  không phù hợp thì nó kìm hãm, thậm chí phá vỡ LLSX.</a:t>
            </a:r>
          </a:p>
        </p:txBody>
      </p:sp>
      <p:sp>
        <p:nvSpPr>
          <p:cNvPr id="45059" name="WordArt 92"/>
          <p:cNvSpPr>
            <a:spLocks noChangeArrowheads="1" noChangeShapeType="1" noTextEdit="1"/>
          </p:cNvSpPr>
          <p:nvPr/>
        </p:nvSpPr>
        <p:spPr bwMode="ltGray">
          <a:xfrm>
            <a:off x="1981200" y="0"/>
            <a:ext cx="8229600" cy="630238"/>
          </a:xfrm>
          <a:prstGeom prst="rect">
            <a:avLst/>
          </a:prstGeom>
        </p:spPr>
        <p:txBody>
          <a:bodyPr wrap="none" fromWordArt="1">
            <a:prstTxWarp prst="textPlain">
              <a:avLst>
                <a:gd name="adj" fmla="val 50000"/>
              </a:avLst>
            </a:prstTxWarp>
          </a:bodyPr>
          <a:lstStyle/>
          <a:p>
            <a:pPr algn="ctr"/>
            <a:r>
              <a:rPr lang="en-SG" sz="2400" b="1"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Mối quan hệ giữa LLSX và QHSX</a:t>
            </a:r>
          </a:p>
        </p:txBody>
      </p:sp>
    </p:spTree>
    <p:extLst>
      <p:ext uri="{BB962C8B-B14F-4D97-AF65-F5344CB8AC3E}">
        <p14:creationId xmlns:p14="http://schemas.microsoft.com/office/powerpoint/2010/main" val="1606986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3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8" dur="3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9" dur="3000" fill="hold"/>
                                        <p:tgtEl>
                                          <p:spTgt spid="4">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3000" fill="hold"/>
                                        <p:tgtEl>
                                          <p:spTgt spid="4">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p:cTn id="15" dur="3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6" dur="3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7" dur="3000" fill="hold"/>
                                        <p:tgtEl>
                                          <p:spTgt spid="4">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3000" fill="hold"/>
                                        <p:tgtEl>
                                          <p:spTgt spid="4">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ChangeArrowheads="1"/>
          </p:cNvSpPr>
          <p:nvPr/>
        </p:nvSpPr>
        <p:spPr bwMode="auto">
          <a:xfrm>
            <a:off x="1905001" y="5486400"/>
            <a:ext cx="8437563" cy="381000"/>
          </a:xfrm>
          <a:prstGeom prst="rect">
            <a:avLst/>
          </a:prstGeom>
          <a:solidFill>
            <a:schemeClr val="bg2"/>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Wingdings" panose="05000000000000000000" pitchFamily="2" charset="2"/>
              <a:buChar char="§"/>
            </a:pPr>
            <a:r>
              <a:rPr lang="en-US" altLang="en-US" sz="2400" b="1" i="1">
                <a:latin typeface="Times New Roman" panose="02020603050405020304" pitchFamily="18" charset="0"/>
                <a:cs typeface="Times New Roman" panose="02020603050405020304" pitchFamily="18" charset="0"/>
              </a:rPr>
              <a:t>Tạo </a:t>
            </a:r>
            <a:r>
              <a:rPr lang="vi-VN" altLang="en-US" sz="2400" b="1" i="1">
                <a:latin typeface="Times New Roman" panose="02020603050405020304" pitchFamily="18" charset="0"/>
                <a:cs typeface="Times New Roman" panose="02020603050405020304" pitchFamily="18" charset="0"/>
              </a:rPr>
              <a:t>đ</a:t>
            </a:r>
            <a:r>
              <a:rPr lang="en-US" altLang="en-US" sz="2400" b="1" i="1">
                <a:latin typeface="Times New Roman" panose="02020603050405020304" pitchFamily="18" charset="0"/>
                <a:cs typeface="Times New Roman" panose="02020603050405020304" pitchFamily="18" charset="0"/>
              </a:rPr>
              <a:t>iều kiện tối </a:t>
            </a:r>
            <a:r>
              <a:rPr lang="vi-VN" altLang="en-US" sz="2400" b="1" i="1">
                <a:latin typeface="Times New Roman" panose="02020603050405020304" pitchFamily="18" charset="0"/>
                <a:cs typeface="Times New Roman" panose="02020603050405020304" pitchFamily="18" charset="0"/>
              </a:rPr>
              <a:t>ư</a:t>
            </a:r>
            <a:r>
              <a:rPr lang="en-US" altLang="en-US" sz="2400" b="1" i="1">
                <a:latin typeface="Times New Roman" panose="02020603050405020304" pitchFamily="18" charset="0"/>
                <a:cs typeface="Times New Roman" panose="02020603050405020304" pitchFamily="18" charset="0"/>
              </a:rPr>
              <a:t>u sử dụng và kết hợp </a:t>
            </a:r>
            <a:r>
              <a:rPr lang="en-US" altLang="en-US" sz="2400" b="1" i="1">
                <a:latin typeface="Times New Roman" panose="02020603050405020304" pitchFamily="18" charset="0"/>
              </a:rPr>
              <a:t>giữa</a:t>
            </a:r>
            <a:r>
              <a:rPr lang="en-US" altLang="en-US" sz="2400" b="1" i="1">
                <a:latin typeface="Times New Roman" panose="02020603050405020304" pitchFamily="18" charset="0"/>
                <a:cs typeface="Times New Roman" panose="02020603050405020304" pitchFamily="18" charset="0"/>
              </a:rPr>
              <a:t> lao </a:t>
            </a:r>
            <a:r>
              <a:rPr lang="vi-VN" altLang="en-US" sz="2400" b="1" i="1">
                <a:latin typeface="Times New Roman" panose="02020603050405020304" pitchFamily="18" charset="0"/>
                <a:cs typeface="Times New Roman" panose="02020603050405020304" pitchFamily="18" charset="0"/>
              </a:rPr>
              <a:t>đ</a:t>
            </a:r>
            <a:r>
              <a:rPr lang="en-US" altLang="en-US" sz="2400" b="1" i="1">
                <a:latin typeface="Times New Roman" panose="02020603050405020304" pitchFamily="18" charset="0"/>
                <a:cs typeface="Times New Roman" panose="02020603050405020304" pitchFamily="18" charset="0"/>
              </a:rPr>
              <a:t>ộng và TLSX   </a:t>
            </a:r>
          </a:p>
        </p:txBody>
      </p:sp>
      <p:sp>
        <p:nvSpPr>
          <p:cNvPr id="203779" name="Rectangle 3"/>
          <p:cNvSpPr>
            <a:spLocks noChangeArrowheads="1"/>
          </p:cNvSpPr>
          <p:nvPr/>
        </p:nvSpPr>
        <p:spPr bwMode="auto">
          <a:xfrm>
            <a:off x="1828801" y="5943600"/>
            <a:ext cx="8437563" cy="914400"/>
          </a:xfrm>
          <a:prstGeom prst="rect">
            <a:avLst/>
          </a:prstGeom>
          <a:solidFill>
            <a:schemeClr val="bg2"/>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Wingdings" panose="05000000000000000000" pitchFamily="2" charset="2"/>
              <a:buChar char="§"/>
            </a:pPr>
            <a:r>
              <a:rPr lang="en-US" altLang="en-US" sz="2400" b="1" i="1">
                <a:latin typeface="Times New Roman" panose="02020603050405020304" pitchFamily="18" charset="0"/>
                <a:cs typeface="Times New Roman" panose="02020603050405020304" pitchFamily="18" charset="0"/>
              </a:rPr>
              <a:t>Tạo </a:t>
            </a:r>
            <a:r>
              <a:rPr lang="vi-VN" altLang="en-US" sz="2400" b="1" i="1">
                <a:latin typeface="Times New Roman" panose="02020603050405020304" pitchFamily="18" charset="0"/>
                <a:cs typeface="Times New Roman" panose="02020603050405020304" pitchFamily="18" charset="0"/>
              </a:rPr>
              <a:t>đ</a:t>
            </a:r>
            <a:r>
              <a:rPr lang="en-US" altLang="en-US" sz="2400" b="1" i="1">
                <a:latin typeface="Times New Roman" panose="02020603050405020304" pitchFamily="18" charset="0"/>
                <a:cs typeface="Times New Roman" panose="02020603050405020304" pitchFamily="18" charset="0"/>
              </a:rPr>
              <a:t>iều kiện hợp lý cho ng</a:t>
            </a:r>
            <a:r>
              <a:rPr lang="vi-VN" altLang="en-US" sz="2400" b="1" i="1">
                <a:latin typeface="Times New Roman" panose="02020603050405020304" pitchFamily="18" charset="0"/>
                <a:cs typeface="Times New Roman" panose="02020603050405020304" pitchFamily="18" charset="0"/>
              </a:rPr>
              <a:t>ư</a:t>
            </a:r>
            <a:r>
              <a:rPr lang="en-US" altLang="en-US" sz="2400" b="1" i="1">
                <a:latin typeface="Times New Roman" panose="02020603050405020304" pitchFamily="18" charset="0"/>
                <a:cs typeface="Times New Roman" panose="02020603050405020304" pitchFamily="18" charset="0"/>
              </a:rPr>
              <a:t>ời lao </a:t>
            </a:r>
            <a:r>
              <a:rPr lang="vi-VN" altLang="en-US" sz="2400" b="1" i="1">
                <a:latin typeface="Times New Roman" panose="02020603050405020304" pitchFamily="18" charset="0"/>
                <a:cs typeface="Times New Roman" panose="02020603050405020304" pitchFamily="18" charset="0"/>
              </a:rPr>
              <a:t>đ</a:t>
            </a:r>
            <a:r>
              <a:rPr lang="en-US" altLang="en-US" sz="2400" b="1" i="1">
                <a:latin typeface="Times New Roman" panose="02020603050405020304" pitchFamily="18" charset="0"/>
                <a:cs typeface="Times New Roman" panose="02020603050405020304" pitchFamily="18" charset="0"/>
              </a:rPr>
              <a:t>ộng sáng tạo trong </a:t>
            </a:r>
            <a:r>
              <a:rPr lang="en-US" altLang="en-US" sz="2400" b="1" i="1">
                <a:latin typeface="Times New Roman" panose="02020603050405020304" pitchFamily="18" charset="0"/>
              </a:rPr>
              <a:t>sản</a:t>
            </a:r>
            <a:r>
              <a:rPr lang="en-US" altLang="en-US" sz="2400" b="1" i="1">
                <a:latin typeface="Times New Roman" panose="02020603050405020304" pitchFamily="18" charset="0"/>
                <a:cs typeface="Times New Roman" panose="02020603050405020304" pitchFamily="18" charset="0"/>
              </a:rPr>
              <a:t> xuất và h</a:t>
            </a:r>
            <a:r>
              <a:rPr lang="vi-VN" altLang="en-US" sz="2400" b="1" i="1">
                <a:latin typeface="Times New Roman" panose="02020603050405020304" pitchFamily="18" charset="0"/>
                <a:cs typeface="Times New Roman" panose="02020603050405020304" pitchFamily="18" charset="0"/>
              </a:rPr>
              <a:t>ư</a:t>
            </a:r>
            <a:r>
              <a:rPr lang="en-US" altLang="en-US" sz="2400" b="1" i="1">
                <a:latin typeface="Times New Roman" panose="02020603050405020304" pitchFamily="18" charset="0"/>
                <a:cs typeface="Times New Roman" panose="02020603050405020304" pitchFamily="18" charset="0"/>
              </a:rPr>
              <a:t>ởng thụ thành </a:t>
            </a:r>
            <a:r>
              <a:rPr lang="en-US" altLang="en-US" sz="2400" b="1" i="1">
                <a:latin typeface="Times New Roman" panose="02020603050405020304" pitchFamily="18" charset="0"/>
              </a:rPr>
              <a:t>quả</a:t>
            </a:r>
            <a:r>
              <a:rPr lang="en-US" altLang="en-US" sz="2400" b="1" i="1">
                <a:latin typeface="Times New Roman" panose="02020603050405020304" pitchFamily="18" charset="0"/>
                <a:cs typeface="Times New Roman" panose="02020603050405020304" pitchFamily="18" charset="0"/>
              </a:rPr>
              <a:t> vật chất, tinh thần của lao </a:t>
            </a:r>
            <a:r>
              <a:rPr lang="vi-VN" altLang="en-US" sz="2400" b="1" i="1">
                <a:latin typeface="Times New Roman" panose="02020603050405020304" pitchFamily="18" charset="0"/>
                <a:cs typeface="Times New Roman" panose="02020603050405020304" pitchFamily="18" charset="0"/>
              </a:rPr>
              <a:t>đ</a:t>
            </a:r>
            <a:r>
              <a:rPr lang="en-US" altLang="en-US" sz="2400" b="1" i="1">
                <a:latin typeface="Times New Roman" panose="02020603050405020304" pitchFamily="18" charset="0"/>
                <a:cs typeface="Times New Roman" panose="02020603050405020304" pitchFamily="18" charset="0"/>
              </a:rPr>
              <a:t>ộng</a:t>
            </a:r>
            <a:r>
              <a:rPr lang="en-US" altLang="en-US" sz="2400" i="1">
                <a:latin typeface="Times New Roman" panose="02020603050405020304" pitchFamily="18" charset="0"/>
                <a:cs typeface="Times New Roman" panose="02020603050405020304" pitchFamily="18" charset="0"/>
              </a:rPr>
              <a:t>.  </a:t>
            </a:r>
          </a:p>
        </p:txBody>
      </p:sp>
      <p:sp>
        <p:nvSpPr>
          <p:cNvPr id="203780" name="Rectangle 4"/>
          <p:cNvSpPr>
            <a:spLocks noChangeArrowheads="1"/>
          </p:cNvSpPr>
          <p:nvPr/>
        </p:nvSpPr>
        <p:spPr bwMode="auto">
          <a:xfrm>
            <a:off x="1692276" y="152400"/>
            <a:ext cx="8975725" cy="457200"/>
          </a:xfrm>
          <a:prstGeom prst="rect">
            <a:avLst/>
          </a:prstGeom>
          <a:solidFill>
            <a:srgbClr val="003300"/>
          </a:solidFill>
          <a:ln w="9525">
            <a:solidFill>
              <a:srgbClr val="0033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FFFFFF"/>
                </a:solidFill>
                <a:latin typeface="Times New Roman" panose="02020603050405020304" pitchFamily="18" charset="0"/>
              </a:rPr>
              <a:t>SỰ TÁC </a:t>
            </a:r>
            <a:r>
              <a:rPr lang="vi-VN" altLang="en-US" sz="2400" b="1">
                <a:solidFill>
                  <a:srgbClr val="FFFFFF"/>
                </a:solidFill>
                <a:latin typeface="Times New Roman" panose="02020603050405020304" pitchFamily="18" charset="0"/>
              </a:rPr>
              <a:t>Đ</a:t>
            </a:r>
            <a:r>
              <a:rPr lang="en-US" altLang="en-US" sz="2400" b="1">
                <a:solidFill>
                  <a:srgbClr val="FFFFFF"/>
                </a:solidFill>
                <a:latin typeface="Times New Roman" panose="02020603050405020304" pitchFamily="18" charset="0"/>
              </a:rPr>
              <a:t>ỘNG TRỞ LẠI CỦA QHSX </a:t>
            </a:r>
            <a:r>
              <a:rPr lang="vi-VN" altLang="en-US" sz="2400" b="1">
                <a:solidFill>
                  <a:srgbClr val="FFFFFF"/>
                </a:solidFill>
                <a:latin typeface="Times New Roman" panose="02020603050405020304" pitchFamily="18" charset="0"/>
              </a:rPr>
              <a:t>Đ</a:t>
            </a:r>
            <a:r>
              <a:rPr lang="en-US" altLang="en-US" sz="2400" b="1">
                <a:solidFill>
                  <a:srgbClr val="FFFFFF"/>
                </a:solidFill>
                <a:latin typeface="Times New Roman" panose="02020603050405020304" pitchFamily="18" charset="0"/>
              </a:rPr>
              <a:t>ỐI VỚI LLSX</a:t>
            </a:r>
          </a:p>
        </p:txBody>
      </p:sp>
      <p:sp>
        <p:nvSpPr>
          <p:cNvPr id="203781" name="Rectangle 5"/>
          <p:cNvSpPr>
            <a:spLocks noChangeArrowheads="1"/>
          </p:cNvSpPr>
          <p:nvPr/>
        </p:nvSpPr>
        <p:spPr bwMode="auto">
          <a:xfrm>
            <a:off x="1828801" y="685800"/>
            <a:ext cx="8437563" cy="2103438"/>
          </a:xfrm>
          <a:prstGeom prst="rect">
            <a:avLst/>
          </a:prstGeom>
          <a:solidFill>
            <a:schemeClr val="bg2"/>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latin typeface="Times New Roman" panose="02020603050405020304" pitchFamily="18" charset="0"/>
              </a:rPr>
              <a:t>Vì sao QHSX tác </a:t>
            </a:r>
            <a:r>
              <a:rPr lang="vi-VN" altLang="en-US" sz="2400" b="1">
                <a:latin typeface="Times New Roman" panose="02020603050405020304" pitchFamily="18" charset="0"/>
              </a:rPr>
              <a:t>đ</a:t>
            </a:r>
            <a:r>
              <a:rPr lang="en-US" altLang="en-US" sz="2400" b="1">
                <a:latin typeface="Times New Roman" panose="02020603050405020304" pitchFamily="18" charset="0"/>
              </a:rPr>
              <a:t>ộng trở lại LLSX</a:t>
            </a:r>
            <a:r>
              <a:rPr lang="en-US" altLang="en-US" sz="2400">
                <a:latin typeface="Times New Roman" panose="02020603050405020304" pitchFamily="18" charset="0"/>
              </a:rPr>
              <a:t>:</a:t>
            </a:r>
          </a:p>
          <a:p>
            <a:pPr algn="ctr">
              <a:spcBef>
                <a:spcPct val="0"/>
              </a:spcBef>
              <a:buFontTx/>
              <a:buNone/>
            </a:pPr>
            <a:r>
              <a:rPr lang="en-US" altLang="en-US" sz="2800" b="1" i="1">
                <a:latin typeface="Times New Roman" panose="02020603050405020304" pitchFamily="18" charset="0"/>
              </a:rPr>
              <a:t>QHSX là hình thức xã  hội của quá trình sản xuất,</a:t>
            </a:r>
          </a:p>
          <a:p>
            <a:pPr algn="ctr">
              <a:spcBef>
                <a:spcPct val="0"/>
              </a:spcBef>
              <a:buFontTx/>
              <a:buNone/>
            </a:pPr>
            <a:r>
              <a:rPr lang="en-US" altLang="en-US" sz="2800" b="1" i="1">
                <a:latin typeface="Times New Roman" panose="02020603050405020304" pitchFamily="18" charset="0"/>
              </a:rPr>
              <a:t> có tính </a:t>
            </a:r>
            <a:r>
              <a:rPr lang="vi-VN" altLang="en-US" sz="2800" b="1" i="1">
                <a:latin typeface="Times New Roman" panose="02020603050405020304" pitchFamily="18" charset="0"/>
              </a:rPr>
              <a:t>đ</a:t>
            </a:r>
            <a:r>
              <a:rPr lang="en-US" altLang="en-US" sz="2800" b="1" i="1">
                <a:latin typeface="Times New Roman" panose="02020603050405020304" pitchFamily="18" charset="0"/>
              </a:rPr>
              <a:t>ộc lập t</a:t>
            </a:r>
            <a:r>
              <a:rPr lang="vi-VN" altLang="en-US" sz="2800" b="1" i="1">
                <a:latin typeface="Times New Roman" panose="02020603050405020304" pitchFamily="18" charset="0"/>
              </a:rPr>
              <a:t>ươ</a:t>
            </a:r>
            <a:r>
              <a:rPr lang="en-US" altLang="en-US" sz="2800" b="1" i="1">
                <a:latin typeface="Times New Roman" panose="02020603050405020304" pitchFamily="18" charset="0"/>
              </a:rPr>
              <a:t>ng </a:t>
            </a:r>
            <a:r>
              <a:rPr lang="vi-VN" altLang="en-US" sz="2800" b="1" i="1">
                <a:latin typeface="Times New Roman" panose="02020603050405020304" pitchFamily="18" charset="0"/>
              </a:rPr>
              <a:t>đ</a:t>
            </a:r>
            <a:r>
              <a:rPr lang="en-US" altLang="en-US" sz="2800" b="1" i="1">
                <a:latin typeface="Times New Roman" panose="02020603050405020304" pitchFamily="18" charset="0"/>
              </a:rPr>
              <a:t>ối và ổn </a:t>
            </a:r>
            <a:r>
              <a:rPr lang="vi-VN" altLang="en-US" sz="2800" b="1" i="1">
                <a:latin typeface="Times New Roman" panose="02020603050405020304" pitchFamily="18" charset="0"/>
              </a:rPr>
              <a:t>đ</a:t>
            </a:r>
            <a:r>
              <a:rPr lang="en-US" altLang="en-US" sz="2800" b="1" i="1">
                <a:latin typeface="Times New Roman" panose="02020603050405020304" pitchFamily="18" charset="0"/>
              </a:rPr>
              <a:t>ịnh về bản chất. </a:t>
            </a:r>
          </a:p>
          <a:p>
            <a:pPr algn="ctr">
              <a:spcBef>
                <a:spcPct val="0"/>
              </a:spcBef>
              <a:buFontTx/>
              <a:buNone/>
            </a:pPr>
            <a:r>
              <a:rPr lang="en-US" altLang="en-US" sz="2800" b="1" i="1">
                <a:latin typeface="Times New Roman" panose="02020603050405020304" pitchFamily="18" charset="0"/>
              </a:rPr>
              <a:t>QHSX phù hợp với trình </a:t>
            </a:r>
            <a:r>
              <a:rPr lang="vi-VN" altLang="en-US" sz="2800" b="1" i="1">
                <a:latin typeface="Times New Roman" panose="02020603050405020304" pitchFamily="18" charset="0"/>
              </a:rPr>
              <a:t>đ</a:t>
            </a:r>
            <a:r>
              <a:rPr lang="en-US" altLang="en-US" sz="2800" b="1" i="1">
                <a:latin typeface="Times New Roman" panose="02020603050405020304" pitchFamily="18" charset="0"/>
              </a:rPr>
              <a:t>ộ của LLSX </a:t>
            </a:r>
          </a:p>
          <a:p>
            <a:pPr algn="ctr">
              <a:spcBef>
                <a:spcPct val="0"/>
              </a:spcBef>
              <a:buFontTx/>
              <a:buNone/>
            </a:pPr>
            <a:r>
              <a:rPr lang="en-US" altLang="en-US" sz="2800" b="1" i="1">
                <a:latin typeface="Times New Roman" panose="02020603050405020304" pitchFamily="18" charset="0"/>
              </a:rPr>
              <a:t>là yêu cầu khách quan của nền sản xuất</a:t>
            </a:r>
            <a:r>
              <a:rPr lang="en-US" altLang="en-US" sz="2200" b="1" i="1">
                <a:latin typeface="Times New Roman" panose="02020603050405020304" pitchFamily="18" charset="0"/>
              </a:rPr>
              <a:t>. </a:t>
            </a:r>
          </a:p>
        </p:txBody>
      </p:sp>
      <p:sp>
        <p:nvSpPr>
          <p:cNvPr id="203782" name="AutoShape 6"/>
          <p:cNvSpPr>
            <a:spLocks noChangeArrowheads="1"/>
          </p:cNvSpPr>
          <p:nvPr/>
        </p:nvSpPr>
        <p:spPr bwMode="auto">
          <a:xfrm>
            <a:off x="1752600" y="2971800"/>
            <a:ext cx="2667000" cy="990600"/>
          </a:xfrm>
          <a:prstGeom prst="flowChartAlternateProcess">
            <a:avLst/>
          </a:prstGeom>
          <a:solidFill>
            <a:schemeClr val="bg2"/>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latin typeface="Times New Roman" panose="02020603050405020304" pitchFamily="18" charset="0"/>
              </a:rPr>
              <a:t>Khái niệm </a:t>
            </a:r>
          </a:p>
          <a:p>
            <a:pPr algn="ctr">
              <a:spcBef>
                <a:spcPct val="0"/>
              </a:spcBef>
              <a:buFontTx/>
              <a:buNone/>
            </a:pPr>
            <a:r>
              <a:rPr lang="en-US" altLang="en-US" sz="2400" b="1">
                <a:latin typeface="Times New Roman" panose="02020603050405020304" pitchFamily="18" charset="0"/>
              </a:rPr>
              <a:t>sự phù hợp</a:t>
            </a:r>
          </a:p>
        </p:txBody>
      </p:sp>
      <p:sp>
        <p:nvSpPr>
          <p:cNvPr id="203783" name="AutoShape 7"/>
          <p:cNvSpPr>
            <a:spLocks noChangeArrowheads="1"/>
          </p:cNvSpPr>
          <p:nvPr/>
        </p:nvSpPr>
        <p:spPr bwMode="auto">
          <a:xfrm>
            <a:off x="5410200" y="2819400"/>
            <a:ext cx="4724400" cy="1981200"/>
          </a:xfrm>
          <a:prstGeom prst="wedgeRoundRectCallout">
            <a:avLst>
              <a:gd name="adj1" fmla="val -71537"/>
              <a:gd name="adj2" fmla="val -27884"/>
              <a:gd name="adj3" fmla="val 16667"/>
            </a:avLst>
          </a:prstGeom>
          <a:ln/>
          <a:extLst/>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 một trạng thái trong </a:t>
            </a:r>
            <a:r>
              <a:rPr lang="vi-VN"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ó quan hệ </a:t>
            </a:r>
            <a:r>
              <a:rPr lang="en-US" altLang="en-US" sz="2000" i="1">
                <a:ln w="0"/>
                <a:effectLst>
                  <a:outerShdw blurRad="38100" dist="19050" dir="2700000" algn="tl" rotWithShape="0">
                    <a:schemeClr val="dk1">
                      <a:alpha val="40000"/>
                    </a:schemeClr>
                  </a:outerShdw>
                </a:effectLst>
                <a:latin typeface="Times New Roman" panose="02020603050405020304" pitchFamily="18" charset="0"/>
              </a:rPr>
              <a:t>sản</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lgn="ctr">
              <a:spcBef>
                <a:spcPct val="0"/>
              </a:spcBef>
              <a:buFontTx/>
              <a:buNone/>
            </a:pP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xuất là” </a:t>
            </a:r>
            <a:r>
              <a:rPr lang="en-US" altLang="en-US" sz="2000" i="1">
                <a:ln w="0"/>
                <a:effectLst>
                  <a:outerShdw blurRad="38100" dist="19050" dir="2700000" algn="tl" rotWithShape="0">
                    <a:schemeClr val="dk1">
                      <a:alpha val="40000"/>
                    </a:schemeClr>
                  </a:outerShdw>
                </a:effectLst>
                <a:latin typeface="Times New Roman" panose="02020603050405020304" pitchFamily="18" charset="0"/>
              </a:rPr>
              <a:t>hình</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thức phát triển” của lực</a:t>
            </a:r>
          </a:p>
          <a:p>
            <a:pPr algn="ctr">
              <a:spcBef>
                <a:spcPct val="0"/>
              </a:spcBef>
              <a:buFontTx/>
              <a:buNone/>
            </a:pP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l</a:t>
            </a:r>
            <a:r>
              <a:rPr lang="vi-VN"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ợng </a:t>
            </a:r>
            <a:r>
              <a:rPr lang="en-US" altLang="en-US" sz="2000" i="1">
                <a:ln w="0"/>
                <a:effectLst>
                  <a:outerShdw blurRad="38100" dist="19050" dir="2700000" algn="tl" rotWithShape="0">
                    <a:schemeClr val="dk1">
                      <a:alpha val="40000"/>
                    </a:schemeClr>
                  </a:outerShdw>
                </a:effectLst>
                <a:latin typeface="Times New Roman" panose="02020603050405020304" pitchFamily="18" charset="0"/>
              </a:rPr>
              <a:t>sản</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xuất, “ tạo </a:t>
            </a:r>
            <a:r>
              <a:rPr lang="vi-VN"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ịa bàn </a:t>
            </a:r>
            <a:r>
              <a:rPr lang="vi-VN"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ầy </a:t>
            </a:r>
            <a:r>
              <a:rPr lang="vi-VN"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ủ”</a:t>
            </a:r>
          </a:p>
          <a:p>
            <a:pPr algn="ctr">
              <a:spcBef>
                <a:spcPct val="0"/>
              </a:spcBef>
              <a:buFontTx/>
              <a:buNone/>
            </a:pP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cho lực l</a:t>
            </a:r>
            <a:r>
              <a:rPr lang="vi-VN"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ợng </a:t>
            </a:r>
            <a:r>
              <a:rPr lang="en-US" altLang="en-US" sz="2000" i="1">
                <a:ln w="0"/>
                <a:effectLst>
                  <a:outerShdw blurRad="38100" dist="19050" dir="2700000" algn="tl" rotWithShape="0">
                    <a:schemeClr val="dk1">
                      <a:alpha val="40000"/>
                    </a:schemeClr>
                  </a:outerShdw>
                </a:effectLst>
                <a:latin typeface="Times New Roman" panose="02020603050405020304" pitchFamily="18" charset="0"/>
              </a:rPr>
              <a:t>sản</a:t>
            </a:r>
            <a:r>
              <a:rPr lang="en-US" altLang="en-US" sz="20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xuất phát triển. </a:t>
            </a:r>
          </a:p>
        </p:txBody>
      </p:sp>
      <p:sp>
        <p:nvSpPr>
          <p:cNvPr id="203784" name="AutoShape 8"/>
          <p:cNvSpPr>
            <a:spLocks noChangeArrowheads="1"/>
          </p:cNvSpPr>
          <p:nvPr/>
        </p:nvSpPr>
        <p:spPr bwMode="auto">
          <a:xfrm>
            <a:off x="5486400" y="3048000"/>
            <a:ext cx="4724400" cy="1295400"/>
          </a:xfrm>
          <a:prstGeom prst="wedgeRoundRectCallout">
            <a:avLst>
              <a:gd name="adj1" fmla="val -71537"/>
              <a:gd name="adj2" fmla="val -27884"/>
              <a:gd name="adj3" fmla="val 1666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vi-VN" altLang="en-US" sz="2000" b="1" i="1">
              <a:solidFill>
                <a:srgbClr val="FFFFFF"/>
              </a:solidFill>
              <a:latin typeface=".VnTime" panose="020B7200000000000000" pitchFamily="34" charset="0"/>
              <a:cs typeface="Times New Roman" panose="02020603050405020304" pitchFamily="18" charset="0"/>
            </a:endParaRPr>
          </a:p>
        </p:txBody>
      </p:sp>
      <p:sp>
        <p:nvSpPr>
          <p:cNvPr id="203785" name="Rectangle 9"/>
          <p:cNvSpPr>
            <a:spLocks noChangeArrowheads="1"/>
          </p:cNvSpPr>
          <p:nvPr/>
        </p:nvSpPr>
        <p:spPr bwMode="auto">
          <a:xfrm>
            <a:off x="4572000" y="3200401"/>
            <a:ext cx="5715000" cy="758825"/>
          </a:xfrm>
          <a:prstGeom prst="rect">
            <a:avLst/>
          </a:prstGeom>
          <a:solidFill>
            <a:schemeClr val="bg2"/>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2" algn="ctr">
              <a:buFont typeface="Wingdings" panose="05000000000000000000" pitchFamily="2" charset="2"/>
              <a:buNone/>
            </a:pPr>
            <a:r>
              <a:rPr lang="en-US" altLang="en-US" b="1" i="1">
                <a:latin typeface="Times New Roman" panose="02020603050405020304" pitchFamily="18" charset="0"/>
                <a:cs typeface="Times New Roman" panose="02020603050405020304" pitchFamily="18" charset="0"/>
              </a:rPr>
              <a:t>Sự kết hợp </a:t>
            </a:r>
            <a:r>
              <a:rPr lang="vi-VN" altLang="en-US" b="1" i="1">
                <a:latin typeface="Times New Roman" panose="02020603050405020304" pitchFamily="18" charset="0"/>
                <a:cs typeface="Times New Roman" panose="02020603050405020304" pitchFamily="18" charset="0"/>
              </a:rPr>
              <a:t>đ</a:t>
            </a:r>
            <a:r>
              <a:rPr lang="en-US" altLang="en-US" b="1" i="1">
                <a:latin typeface="Times New Roman" panose="02020603050405020304" pitchFamily="18" charset="0"/>
                <a:cs typeface="Times New Roman" panose="02020603050405020304" pitchFamily="18" charset="0"/>
              </a:rPr>
              <a:t>úng </a:t>
            </a:r>
            <a:r>
              <a:rPr lang="vi-VN" altLang="en-US" b="1" i="1">
                <a:latin typeface="Times New Roman" panose="02020603050405020304" pitchFamily="18" charset="0"/>
                <a:cs typeface="Times New Roman" panose="02020603050405020304" pitchFamily="18" charset="0"/>
              </a:rPr>
              <a:t>đ</a:t>
            </a:r>
            <a:r>
              <a:rPr lang="en-US" altLang="en-US" b="1" i="1">
                <a:latin typeface="Times New Roman" panose="02020603050405020304" pitchFamily="18" charset="0"/>
                <a:cs typeface="Times New Roman" panose="02020603050405020304" pitchFamily="18" charset="0"/>
              </a:rPr>
              <a:t>ắn </a:t>
            </a:r>
            <a:r>
              <a:rPr lang="en-US" altLang="en-US" b="1" i="1">
                <a:latin typeface="Times New Roman" panose="02020603050405020304" pitchFamily="18" charset="0"/>
              </a:rPr>
              <a:t>giữa</a:t>
            </a:r>
            <a:r>
              <a:rPr lang="en-US" altLang="en-US" b="1" i="1">
                <a:latin typeface="Times New Roman" panose="02020603050405020304" pitchFamily="18" charset="0"/>
                <a:cs typeface="Times New Roman" panose="02020603050405020304" pitchFamily="18" charset="0"/>
              </a:rPr>
              <a:t> các yếu tố cấu thành lực l</a:t>
            </a:r>
            <a:r>
              <a:rPr lang="vi-VN" altLang="en-US" b="1" i="1">
                <a:latin typeface="Times New Roman" panose="02020603050405020304" pitchFamily="18" charset="0"/>
                <a:cs typeface="Times New Roman" panose="02020603050405020304" pitchFamily="18" charset="0"/>
              </a:rPr>
              <a:t>ư</a:t>
            </a:r>
            <a:r>
              <a:rPr lang="en-US" altLang="en-US" b="1" i="1">
                <a:latin typeface="Times New Roman" panose="02020603050405020304" pitchFamily="18" charset="0"/>
                <a:cs typeface="Times New Roman" panose="02020603050405020304" pitchFamily="18" charset="0"/>
              </a:rPr>
              <a:t>ợng </a:t>
            </a:r>
            <a:r>
              <a:rPr lang="en-US" altLang="en-US" b="1" i="1">
                <a:latin typeface="Times New Roman" panose="02020603050405020304" pitchFamily="18" charset="0"/>
              </a:rPr>
              <a:t>sản</a:t>
            </a:r>
            <a:r>
              <a:rPr lang="en-US" altLang="en-US" b="1" i="1">
                <a:latin typeface="Times New Roman" panose="02020603050405020304" pitchFamily="18" charset="0"/>
                <a:cs typeface="Times New Roman" panose="02020603050405020304" pitchFamily="18" charset="0"/>
              </a:rPr>
              <a:t> xuất</a:t>
            </a:r>
            <a:r>
              <a:rPr lang="en-US" altLang="en-US" sz="1600" i="1">
                <a:latin typeface="Times New Roman" panose="02020603050405020304" pitchFamily="18" charset="0"/>
                <a:cs typeface="Times New Roman" panose="02020603050405020304" pitchFamily="18" charset="0"/>
              </a:rPr>
              <a:t>.  </a:t>
            </a:r>
          </a:p>
        </p:txBody>
      </p:sp>
      <p:sp>
        <p:nvSpPr>
          <p:cNvPr id="203786" name="Rectangle 10"/>
          <p:cNvSpPr>
            <a:spLocks noChangeArrowheads="1"/>
          </p:cNvSpPr>
          <p:nvPr/>
        </p:nvSpPr>
        <p:spPr bwMode="auto">
          <a:xfrm>
            <a:off x="1905001" y="4114801"/>
            <a:ext cx="8437563" cy="409575"/>
          </a:xfrm>
          <a:prstGeom prst="rect">
            <a:avLst/>
          </a:prstGeom>
          <a:solidFill>
            <a:schemeClr val="bg2"/>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None/>
            </a:pPr>
            <a:r>
              <a:rPr lang="en-US" altLang="en-US" sz="2400" b="1" i="1">
                <a:latin typeface="Times New Roman" panose="02020603050405020304" pitchFamily="18" charset="0"/>
                <a:cs typeface="Times New Roman" panose="02020603050405020304" pitchFamily="18" charset="0"/>
              </a:rPr>
              <a:t>Sự kết hợp </a:t>
            </a:r>
            <a:r>
              <a:rPr lang="vi-VN" altLang="en-US" sz="2400" b="1" i="1">
                <a:latin typeface="Times New Roman" panose="02020603050405020304" pitchFamily="18" charset="0"/>
                <a:cs typeface="Times New Roman" panose="02020603050405020304" pitchFamily="18" charset="0"/>
              </a:rPr>
              <a:t>đ</a:t>
            </a:r>
            <a:r>
              <a:rPr lang="en-US" altLang="en-US" sz="2400" b="1" i="1">
                <a:latin typeface="Times New Roman" panose="02020603050405020304" pitchFamily="18" charset="0"/>
                <a:cs typeface="Times New Roman" panose="02020603050405020304" pitchFamily="18" charset="0"/>
              </a:rPr>
              <a:t>úng </a:t>
            </a:r>
            <a:r>
              <a:rPr lang="vi-VN" altLang="en-US" sz="2400" b="1" i="1">
                <a:latin typeface="Times New Roman" panose="02020603050405020304" pitchFamily="18" charset="0"/>
                <a:cs typeface="Times New Roman" panose="02020603050405020304" pitchFamily="18" charset="0"/>
              </a:rPr>
              <a:t>đ</a:t>
            </a:r>
            <a:r>
              <a:rPr lang="en-US" altLang="en-US" sz="2400" b="1" i="1">
                <a:latin typeface="Times New Roman" panose="02020603050405020304" pitchFamily="18" charset="0"/>
                <a:cs typeface="Times New Roman" panose="02020603050405020304" pitchFamily="18" charset="0"/>
              </a:rPr>
              <a:t>ắn </a:t>
            </a:r>
            <a:r>
              <a:rPr lang="en-US" altLang="en-US" sz="2400" b="1" i="1">
                <a:latin typeface="Times New Roman" panose="02020603050405020304" pitchFamily="18" charset="0"/>
              </a:rPr>
              <a:t>giữa</a:t>
            </a:r>
            <a:r>
              <a:rPr lang="en-US" altLang="en-US" sz="2400" b="1" i="1">
                <a:latin typeface="Times New Roman" panose="02020603050405020304" pitchFamily="18" charset="0"/>
                <a:cs typeface="Times New Roman" panose="02020603050405020304" pitchFamily="18" charset="0"/>
              </a:rPr>
              <a:t> các yếu tố cầu thành quan hệ </a:t>
            </a:r>
            <a:r>
              <a:rPr lang="en-US" altLang="en-US" sz="2400" b="1" i="1">
                <a:latin typeface="Times New Roman" panose="02020603050405020304" pitchFamily="18" charset="0"/>
              </a:rPr>
              <a:t>sản</a:t>
            </a:r>
            <a:r>
              <a:rPr lang="en-US" altLang="en-US" sz="2400" b="1" i="1">
                <a:latin typeface="Times New Roman" panose="02020603050405020304" pitchFamily="18" charset="0"/>
                <a:cs typeface="Times New Roman" panose="02020603050405020304" pitchFamily="18" charset="0"/>
              </a:rPr>
              <a:t> xuất</a:t>
            </a:r>
            <a:r>
              <a:rPr lang="en-US" altLang="en-US" sz="2000" i="1">
                <a:latin typeface="Times New Roman" panose="02020603050405020304" pitchFamily="18" charset="0"/>
                <a:cs typeface="Times New Roman" panose="02020603050405020304" pitchFamily="18" charset="0"/>
              </a:rPr>
              <a:t>.   </a:t>
            </a:r>
          </a:p>
        </p:txBody>
      </p:sp>
      <p:sp>
        <p:nvSpPr>
          <p:cNvPr id="203787" name="Rectangle 11"/>
          <p:cNvSpPr>
            <a:spLocks noChangeArrowheads="1"/>
          </p:cNvSpPr>
          <p:nvPr/>
        </p:nvSpPr>
        <p:spPr bwMode="auto">
          <a:xfrm>
            <a:off x="1752600" y="4724401"/>
            <a:ext cx="8915400" cy="658813"/>
          </a:xfrm>
          <a:prstGeom prst="rect">
            <a:avLst/>
          </a:prstGeom>
          <a:solidFill>
            <a:schemeClr val="bg2"/>
          </a:solidFill>
          <a:ln w="9525">
            <a:noFill/>
            <a:miter lim="800000"/>
            <a:headEnd/>
            <a:tailEn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Wingdings" panose="05000000000000000000" pitchFamily="2" charset="2"/>
              <a:buChar char="§"/>
            </a:pPr>
            <a:r>
              <a:rPr lang="en-US" altLang="en-US" sz="2400" b="1" i="1">
                <a:latin typeface="Times New Roman" panose="02020603050405020304" pitchFamily="18" charset="0"/>
                <a:cs typeface="Times New Roman" panose="02020603050405020304" pitchFamily="18" charset="0"/>
              </a:rPr>
              <a:t>Sự kết hợp </a:t>
            </a:r>
            <a:r>
              <a:rPr lang="vi-VN" altLang="en-US" sz="2400" b="1" i="1">
                <a:latin typeface="Times New Roman" panose="02020603050405020304" pitchFamily="18" charset="0"/>
                <a:cs typeface="Times New Roman" panose="02020603050405020304" pitchFamily="18" charset="0"/>
              </a:rPr>
              <a:t>đ</a:t>
            </a:r>
            <a:r>
              <a:rPr lang="en-US" altLang="en-US" sz="2400" b="1" i="1">
                <a:latin typeface="Times New Roman" panose="02020603050405020304" pitchFamily="18" charset="0"/>
                <a:cs typeface="Times New Roman" panose="02020603050405020304" pitchFamily="18" charset="0"/>
              </a:rPr>
              <a:t>úng </a:t>
            </a:r>
            <a:r>
              <a:rPr lang="vi-VN" altLang="en-US" sz="2400" b="1" i="1">
                <a:latin typeface="Times New Roman" panose="02020603050405020304" pitchFamily="18" charset="0"/>
                <a:cs typeface="Times New Roman" panose="02020603050405020304" pitchFamily="18" charset="0"/>
              </a:rPr>
              <a:t>đ</a:t>
            </a:r>
            <a:r>
              <a:rPr lang="en-US" altLang="en-US" sz="2400" b="1" i="1">
                <a:latin typeface="Times New Roman" panose="02020603050405020304" pitchFamily="18" charset="0"/>
                <a:cs typeface="Times New Roman" panose="02020603050405020304" pitchFamily="18" charset="0"/>
              </a:rPr>
              <a:t>ắn </a:t>
            </a:r>
            <a:r>
              <a:rPr lang="en-US" altLang="en-US" sz="2400" b="1" i="1">
                <a:latin typeface="Times New Roman" panose="02020603050405020304" pitchFamily="18" charset="0"/>
              </a:rPr>
              <a:t>giữa</a:t>
            </a:r>
            <a:r>
              <a:rPr lang="en-US" altLang="en-US" sz="2400" b="1" i="1">
                <a:latin typeface="Times New Roman" panose="02020603050405020304" pitchFamily="18" charset="0"/>
                <a:cs typeface="Times New Roman" panose="02020603050405020304" pitchFamily="18" charset="0"/>
              </a:rPr>
              <a:t> lực l</a:t>
            </a:r>
            <a:r>
              <a:rPr lang="vi-VN" altLang="en-US" sz="2400" b="1" i="1">
                <a:latin typeface="Times New Roman" panose="02020603050405020304" pitchFamily="18" charset="0"/>
                <a:cs typeface="Times New Roman" panose="02020603050405020304" pitchFamily="18" charset="0"/>
              </a:rPr>
              <a:t>ư</a:t>
            </a:r>
            <a:r>
              <a:rPr lang="en-US" altLang="en-US" sz="2400" b="1" i="1">
                <a:latin typeface="Times New Roman" panose="02020603050405020304" pitchFamily="18" charset="0"/>
                <a:cs typeface="Times New Roman" panose="02020603050405020304" pitchFamily="18" charset="0"/>
              </a:rPr>
              <a:t>ợng </a:t>
            </a:r>
            <a:r>
              <a:rPr lang="en-US" altLang="en-US" sz="2400" b="1" i="1">
                <a:latin typeface="Times New Roman" panose="02020603050405020304" pitchFamily="18" charset="0"/>
              </a:rPr>
              <a:t>sản</a:t>
            </a:r>
            <a:r>
              <a:rPr lang="en-US" altLang="en-US" sz="2400" b="1" i="1">
                <a:latin typeface="Times New Roman" panose="02020603050405020304" pitchFamily="18" charset="0"/>
                <a:cs typeface="Times New Roman" panose="02020603050405020304" pitchFamily="18" charset="0"/>
              </a:rPr>
              <a:t> xuất với quan hệ </a:t>
            </a:r>
            <a:r>
              <a:rPr lang="en-US" altLang="en-US" sz="2400" b="1" i="1">
                <a:latin typeface="Times New Roman" panose="02020603050405020304" pitchFamily="18" charset="0"/>
              </a:rPr>
              <a:t>sản</a:t>
            </a:r>
            <a:r>
              <a:rPr lang="en-US" altLang="en-US" sz="2400" b="1" i="1">
                <a:latin typeface="Times New Roman" panose="02020603050405020304" pitchFamily="18" charset="0"/>
                <a:cs typeface="Times New Roman" panose="02020603050405020304" pitchFamily="18" charset="0"/>
              </a:rPr>
              <a:t> xuất  </a:t>
            </a:r>
          </a:p>
        </p:txBody>
      </p:sp>
    </p:spTree>
    <p:extLst>
      <p:ext uri="{BB962C8B-B14F-4D97-AF65-F5344CB8AC3E}">
        <p14:creationId xmlns:p14="http://schemas.microsoft.com/office/powerpoint/2010/main" val="276688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iterate type="lt">
                                    <p:tmPct val="100000"/>
                                  </p:iterate>
                                  <p:childTnLst>
                                    <p:set>
                                      <p:cBhvr>
                                        <p:cTn id="6" dur="1" fill="hold">
                                          <p:stCondLst>
                                            <p:cond delay="0"/>
                                          </p:stCondLst>
                                        </p:cTn>
                                        <p:tgtEl>
                                          <p:spTgt spid="203780"/>
                                        </p:tgtEl>
                                        <p:attrNameLst>
                                          <p:attrName>style.visibility</p:attrName>
                                        </p:attrNameLst>
                                      </p:cBhvr>
                                      <p:to>
                                        <p:strVal val="visible"/>
                                      </p:to>
                                    </p:set>
                                    <p:animEffect transition="in" filter="box(out)">
                                      <p:cBhvr>
                                        <p:cTn id="7" dur="75"/>
                                        <p:tgtEl>
                                          <p:spTgt spid="2037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203781"/>
                                        </p:tgtEl>
                                        <p:attrNameLst>
                                          <p:attrName>style.visibility</p:attrName>
                                        </p:attrNameLst>
                                      </p:cBhvr>
                                      <p:to>
                                        <p:strVal val="visible"/>
                                      </p:to>
                                    </p:set>
                                    <p:animEffect transition="in" filter="strips(downLeft)">
                                      <p:cBhvr>
                                        <p:cTn id="12" dur="2000"/>
                                        <p:tgtEl>
                                          <p:spTgt spid="20378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203782"/>
                                        </p:tgtEl>
                                        <p:attrNameLst>
                                          <p:attrName>style.visibility</p:attrName>
                                        </p:attrNameLst>
                                      </p:cBhvr>
                                      <p:to>
                                        <p:strVal val="visible"/>
                                      </p:to>
                                    </p:set>
                                    <p:animEffect transition="in" filter="blinds(vertical)">
                                      <p:cBhvr>
                                        <p:cTn id="17" dur="500"/>
                                        <p:tgtEl>
                                          <p:spTgt spid="203782"/>
                                        </p:tgtEl>
                                      </p:cBhvr>
                                    </p:animEffect>
                                  </p:childTnLst>
                                </p:cTn>
                              </p:par>
                            </p:childTnLst>
                          </p:cTn>
                        </p:par>
                        <p:par>
                          <p:cTn id="18" fill="hold" nodeType="afterGroup">
                            <p:stCondLst>
                              <p:cond delay="500"/>
                            </p:stCondLst>
                            <p:childTnLst>
                              <p:par>
                                <p:cTn id="19" presetID="3" presetClass="entr" presetSubtype="5" fill="hold" grpId="0" nodeType="afterEffect">
                                  <p:stCondLst>
                                    <p:cond delay="0"/>
                                  </p:stCondLst>
                                  <p:childTnLst>
                                    <p:set>
                                      <p:cBhvr>
                                        <p:cTn id="20" dur="1" fill="hold">
                                          <p:stCondLst>
                                            <p:cond delay="0"/>
                                          </p:stCondLst>
                                        </p:cTn>
                                        <p:tgtEl>
                                          <p:spTgt spid="203783"/>
                                        </p:tgtEl>
                                        <p:attrNameLst>
                                          <p:attrName>style.visibility</p:attrName>
                                        </p:attrNameLst>
                                      </p:cBhvr>
                                      <p:to>
                                        <p:strVal val="visible"/>
                                      </p:to>
                                    </p:set>
                                    <p:animEffect transition="in" filter="blinds(vertical)">
                                      <p:cBhvr>
                                        <p:cTn id="21" dur="500"/>
                                        <p:tgtEl>
                                          <p:spTgt spid="20378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03784"/>
                                        </p:tgtEl>
                                        <p:attrNameLst>
                                          <p:attrName>style.visibility</p:attrName>
                                        </p:attrNameLst>
                                      </p:cBhvr>
                                      <p:to>
                                        <p:strVal val="visible"/>
                                      </p:to>
                                    </p:set>
                                    <p:animEffect transition="in" filter="blinds(vertical)">
                                      <p:cBhvr>
                                        <p:cTn id="26" dur="500"/>
                                        <p:tgtEl>
                                          <p:spTgt spid="203784"/>
                                        </p:tgtEl>
                                      </p:cBhvr>
                                    </p:animEffect>
                                  </p:childTnLst>
                                </p:cTn>
                              </p:par>
                            </p:childTnLst>
                          </p:cTn>
                        </p:par>
                        <p:par>
                          <p:cTn id="27" fill="hold" nodeType="afterGroup">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203785"/>
                                        </p:tgtEl>
                                        <p:attrNameLst>
                                          <p:attrName>style.visibility</p:attrName>
                                        </p:attrNameLst>
                                      </p:cBhvr>
                                      <p:to>
                                        <p:strVal val="visible"/>
                                      </p:to>
                                    </p:set>
                                    <p:anim calcmode="lin" valueType="num">
                                      <p:cBhvr additive="base">
                                        <p:cTn id="30" dur="500" fill="hold"/>
                                        <p:tgtEl>
                                          <p:spTgt spid="203785"/>
                                        </p:tgtEl>
                                        <p:attrNameLst>
                                          <p:attrName>ppt_x</p:attrName>
                                        </p:attrNameLst>
                                      </p:cBhvr>
                                      <p:tavLst>
                                        <p:tav tm="0">
                                          <p:val>
                                            <p:strVal val="0-#ppt_w/2"/>
                                          </p:val>
                                        </p:tav>
                                        <p:tav tm="100000">
                                          <p:val>
                                            <p:strVal val="#ppt_x"/>
                                          </p:val>
                                        </p:tav>
                                      </p:tavLst>
                                    </p:anim>
                                    <p:anim calcmode="lin" valueType="num">
                                      <p:cBhvr additive="base">
                                        <p:cTn id="31" dur="500" fill="hold"/>
                                        <p:tgtEl>
                                          <p:spTgt spid="203785"/>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1000"/>
                            </p:stCondLst>
                            <p:childTnLst>
                              <p:par>
                                <p:cTn id="33" presetID="2" presetClass="entr" presetSubtype="8" fill="hold" grpId="0" nodeType="afterEffect">
                                  <p:stCondLst>
                                    <p:cond delay="0"/>
                                  </p:stCondLst>
                                  <p:childTnLst>
                                    <p:set>
                                      <p:cBhvr>
                                        <p:cTn id="34" dur="1" fill="hold">
                                          <p:stCondLst>
                                            <p:cond delay="0"/>
                                          </p:stCondLst>
                                        </p:cTn>
                                        <p:tgtEl>
                                          <p:spTgt spid="203786"/>
                                        </p:tgtEl>
                                        <p:attrNameLst>
                                          <p:attrName>style.visibility</p:attrName>
                                        </p:attrNameLst>
                                      </p:cBhvr>
                                      <p:to>
                                        <p:strVal val="visible"/>
                                      </p:to>
                                    </p:set>
                                    <p:anim calcmode="lin" valueType="num">
                                      <p:cBhvr additive="base">
                                        <p:cTn id="35" dur="500" fill="hold"/>
                                        <p:tgtEl>
                                          <p:spTgt spid="203786"/>
                                        </p:tgtEl>
                                        <p:attrNameLst>
                                          <p:attrName>ppt_x</p:attrName>
                                        </p:attrNameLst>
                                      </p:cBhvr>
                                      <p:tavLst>
                                        <p:tav tm="0">
                                          <p:val>
                                            <p:strVal val="0-#ppt_w/2"/>
                                          </p:val>
                                        </p:tav>
                                        <p:tav tm="100000">
                                          <p:val>
                                            <p:strVal val="#ppt_x"/>
                                          </p:val>
                                        </p:tav>
                                      </p:tavLst>
                                    </p:anim>
                                    <p:anim calcmode="lin" valueType="num">
                                      <p:cBhvr additive="base">
                                        <p:cTn id="36" dur="500" fill="hold"/>
                                        <p:tgtEl>
                                          <p:spTgt spid="203786"/>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1500"/>
                            </p:stCondLst>
                            <p:childTnLst>
                              <p:par>
                                <p:cTn id="38" presetID="2" presetClass="entr" presetSubtype="8" fill="hold" grpId="0" nodeType="afterEffect">
                                  <p:stCondLst>
                                    <p:cond delay="0"/>
                                  </p:stCondLst>
                                  <p:childTnLst>
                                    <p:set>
                                      <p:cBhvr>
                                        <p:cTn id="39" dur="1" fill="hold">
                                          <p:stCondLst>
                                            <p:cond delay="0"/>
                                          </p:stCondLst>
                                        </p:cTn>
                                        <p:tgtEl>
                                          <p:spTgt spid="203787"/>
                                        </p:tgtEl>
                                        <p:attrNameLst>
                                          <p:attrName>style.visibility</p:attrName>
                                        </p:attrNameLst>
                                      </p:cBhvr>
                                      <p:to>
                                        <p:strVal val="visible"/>
                                      </p:to>
                                    </p:set>
                                    <p:anim calcmode="lin" valueType="num">
                                      <p:cBhvr additive="base">
                                        <p:cTn id="40" dur="500" fill="hold"/>
                                        <p:tgtEl>
                                          <p:spTgt spid="203787"/>
                                        </p:tgtEl>
                                        <p:attrNameLst>
                                          <p:attrName>ppt_x</p:attrName>
                                        </p:attrNameLst>
                                      </p:cBhvr>
                                      <p:tavLst>
                                        <p:tav tm="0">
                                          <p:val>
                                            <p:strVal val="0-#ppt_w/2"/>
                                          </p:val>
                                        </p:tav>
                                        <p:tav tm="100000">
                                          <p:val>
                                            <p:strVal val="#ppt_x"/>
                                          </p:val>
                                        </p:tav>
                                      </p:tavLst>
                                    </p:anim>
                                    <p:anim calcmode="lin" valueType="num">
                                      <p:cBhvr additive="base">
                                        <p:cTn id="41" dur="500" fill="hold"/>
                                        <p:tgtEl>
                                          <p:spTgt spid="203787"/>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2000"/>
                            </p:stCondLst>
                            <p:childTnLst>
                              <p:par>
                                <p:cTn id="43" presetID="2" presetClass="entr" presetSubtype="8" fill="hold" grpId="0" nodeType="afterEffect">
                                  <p:stCondLst>
                                    <p:cond delay="0"/>
                                  </p:stCondLst>
                                  <p:childTnLst>
                                    <p:set>
                                      <p:cBhvr>
                                        <p:cTn id="44" dur="1" fill="hold">
                                          <p:stCondLst>
                                            <p:cond delay="0"/>
                                          </p:stCondLst>
                                        </p:cTn>
                                        <p:tgtEl>
                                          <p:spTgt spid="203778"/>
                                        </p:tgtEl>
                                        <p:attrNameLst>
                                          <p:attrName>style.visibility</p:attrName>
                                        </p:attrNameLst>
                                      </p:cBhvr>
                                      <p:to>
                                        <p:strVal val="visible"/>
                                      </p:to>
                                    </p:set>
                                    <p:anim calcmode="lin" valueType="num">
                                      <p:cBhvr additive="base">
                                        <p:cTn id="45" dur="500" fill="hold"/>
                                        <p:tgtEl>
                                          <p:spTgt spid="203778"/>
                                        </p:tgtEl>
                                        <p:attrNameLst>
                                          <p:attrName>ppt_x</p:attrName>
                                        </p:attrNameLst>
                                      </p:cBhvr>
                                      <p:tavLst>
                                        <p:tav tm="0">
                                          <p:val>
                                            <p:strVal val="0-#ppt_w/2"/>
                                          </p:val>
                                        </p:tav>
                                        <p:tav tm="100000">
                                          <p:val>
                                            <p:strVal val="#ppt_x"/>
                                          </p:val>
                                        </p:tav>
                                      </p:tavLst>
                                    </p:anim>
                                    <p:anim calcmode="lin" valueType="num">
                                      <p:cBhvr additive="base">
                                        <p:cTn id="46" dur="500" fill="hold"/>
                                        <p:tgtEl>
                                          <p:spTgt spid="203778"/>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2500"/>
                            </p:stCondLst>
                            <p:childTnLst>
                              <p:par>
                                <p:cTn id="48" presetID="2" presetClass="entr" presetSubtype="8" fill="hold" grpId="0" nodeType="afterEffect">
                                  <p:stCondLst>
                                    <p:cond delay="0"/>
                                  </p:stCondLst>
                                  <p:childTnLst>
                                    <p:set>
                                      <p:cBhvr>
                                        <p:cTn id="49" dur="1" fill="hold">
                                          <p:stCondLst>
                                            <p:cond delay="0"/>
                                          </p:stCondLst>
                                        </p:cTn>
                                        <p:tgtEl>
                                          <p:spTgt spid="203779"/>
                                        </p:tgtEl>
                                        <p:attrNameLst>
                                          <p:attrName>style.visibility</p:attrName>
                                        </p:attrNameLst>
                                      </p:cBhvr>
                                      <p:to>
                                        <p:strVal val="visible"/>
                                      </p:to>
                                    </p:set>
                                    <p:anim calcmode="lin" valueType="num">
                                      <p:cBhvr additive="base">
                                        <p:cTn id="50" dur="500" fill="hold"/>
                                        <p:tgtEl>
                                          <p:spTgt spid="203779"/>
                                        </p:tgtEl>
                                        <p:attrNameLst>
                                          <p:attrName>ppt_x</p:attrName>
                                        </p:attrNameLst>
                                      </p:cBhvr>
                                      <p:tavLst>
                                        <p:tav tm="0">
                                          <p:val>
                                            <p:strVal val="0-#ppt_w/2"/>
                                          </p:val>
                                        </p:tav>
                                        <p:tav tm="100000">
                                          <p:val>
                                            <p:strVal val="#ppt_x"/>
                                          </p:val>
                                        </p:tav>
                                      </p:tavLst>
                                    </p:anim>
                                    <p:anim calcmode="lin" valueType="num">
                                      <p:cBhvr additive="base">
                                        <p:cTn id="51" dur="500" fill="hold"/>
                                        <p:tgtEl>
                                          <p:spTgt spid="2037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animBg="1" autoUpdateAnimBg="0"/>
      <p:bldP spid="203779" grpId="0" animBg="1" autoUpdateAnimBg="0"/>
      <p:bldP spid="203780" grpId="0" animBg="1" autoUpdateAnimBg="0"/>
      <p:bldP spid="203781" grpId="0" animBg="1"/>
      <p:bldP spid="203782" grpId="0" animBg="1" autoUpdateAnimBg="0"/>
      <p:bldP spid="203783" grpId="0" animBg="1" autoUpdateAnimBg="0"/>
      <p:bldP spid="203784" grpId="0" animBg="1" autoUpdateAnimBg="0"/>
      <p:bldP spid="203785" grpId="0" animBg="1" autoUpdateAnimBg="0"/>
      <p:bldP spid="203786" grpId="0" animBg="1" autoUpdateAnimBg="0"/>
      <p:bldP spid="203787"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ChangeArrowheads="1"/>
          </p:cNvSpPr>
          <p:nvPr/>
        </p:nvSpPr>
        <p:spPr bwMode="auto">
          <a:xfrm>
            <a:off x="1714500" y="1235075"/>
            <a:ext cx="8801100" cy="914400"/>
          </a:xfrm>
          <a:prstGeom prst="rect">
            <a:avLst/>
          </a:prstGeom>
          <a:ln/>
          <a:scene3d>
            <a:camera prst="orthographicFront"/>
            <a:lightRig rig="threePt" dir="t"/>
          </a:scene3d>
          <a:sp3d>
            <a:bevelT w="139700" prst="cross"/>
          </a:sp3d>
          <a:extLst/>
        </p:spPr>
        <p:style>
          <a:lnRef idx="1">
            <a:schemeClr val="accent6"/>
          </a:lnRef>
          <a:fillRef idx="2">
            <a:schemeClr val="accent6"/>
          </a:fillRef>
          <a:effectRef idx="1">
            <a:schemeClr val="accent6"/>
          </a:effectRef>
          <a:fontRef idx="minor">
            <a:schemeClr val="dk1"/>
          </a:fontRef>
        </p:style>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buFont typeface="Wingdings" panose="05000000000000000000" pitchFamily="2" charset="2"/>
              <a:buChar char="Ø"/>
            </a:pPr>
            <a:r>
              <a:rPr lang="en-US"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Sự phù hợp</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quy </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ịnh mục </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ích, xu huớng phát triển, </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hình</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thành hệ thống </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ộng lực thúc </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ẩy </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sản</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xuất phát triển.  </a:t>
            </a:r>
          </a:p>
        </p:txBody>
      </p:sp>
      <p:sp>
        <p:nvSpPr>
          <p:cNvPr id="204803" name="Rectangle 3"/>
          <p:cNvSpPr>
            <a:spLocks noChangeArrowheads="1"/>
          </p:cNvSpPr>
          <p:nvPr/>
        </p:nvSpPr>
        <p:spPr bwMode="auto">
          <a:xfrm>
            <a:off x="1728788" y="2217738"/>
            <a:ext cx="8801100" cy="728662"/>
          </a:xfrm>
          <a:prstGeom prst="rect">
            <a:avLst/>
          </a:prstGeom>
          <a:ln/>
          <a:scene3d>
            <a:camera prst="orthographicFront"/>
            <a:lightRig rig="threePt" dir="t"/>
          </a:scene3d>
          <a:sp3d>
            <a:bevelT w="139700" prst="cross"/>
          </a:sp3d>
          <a:extLst/>
        </p:spPr>
        <p:style>
          <a:lnRef idx="1">
            <a:schemeClr val="accent6"/>
          </a:lnRef>
          <a:fillRef idx="2">
            <a:schemeClr val="accent6"/>
          </a:fillRef>
          <a:effectRef idx="1">
            <a:schemeClr val="accent6"/>
          </a:effectRef>
          <a:fontRef idx="minor">
            <a:schemeClr val="dk1"/>
          </a:fontRef>
        </p:style>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Wingdings" panose="05000000000000000000" pitchFamily="2" charset="2"/>
              <a:buChar char="Ø"/>
            </a:pPr>
            <a:r>
              <a:rPr lang="en-US"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Sự tác </a:t>
            </a:r>
            <a:r>
              <a:rPr lang="vi-VN"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ộng diễn ra hai chiều h</a:t>
            </a:r>
            <a:r>
              <a:rPr lang="vi-VN"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ớng:</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Thúc </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ẩy hoặc </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kìm</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hãm sự phát triển của lực luợng </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sản</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xuất.   </a:t>
            </a:r>
          </a:p>
        </p:txBody>
      </p:sp>
      <p:sp>
        <p:nvSpPr>
          <p:cNvPr id="204804" name="Text Box 4"/>
          <p:cNvSpPr txBox="1">
            <a:spLocks noChangeArrowheads="1"/>
          </p:cNvSpPr>
          <p:nvPr/>
        </p:nvSpPr>
        <p:spPr bwMode="auto">
          <a:xfrm>
            <a:off x="2094057" y="107811"/>
            <a:ext cx="8386618" cy="523220"/>
          </a:xfrm>
          <a:prstGeom prst="rect">
            <a:avLst/>
          </a:prstGeom>
          <a:solidFill>
            <a:srgbClr val="336600"/>
          </a:solidFill>
          <a:ln w="9525">
            <a:solidFill>
              <a:srgbClr val="FFCCFF"/>
            </a:solidFill>
            <a:miter lim="800000"/>
            <a:headEnd/>
            <a:tailEnd/>
          </a:ln>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800" b="1">
                <a:solidFill>
                  <a:srgbClr val="FFFFFF"/>
                </a:solidFill>
                <a:latin typeface="Times New Roman" panose="02020603050405020304" pitchFamily="18" charset="0"/>
              </a:rPr>
              <a:t>Nội dung sự tác </a:t>
            </a:r>
            <a:r>
              <a:rPr lang="vi-VN" altLang="en-US" sz="2800" b="1">
                <a:solidFill>
                  <a:srgbClr val="FFFFFF"/>
                </a:solidFill>
                <a:latin typeface="Times New Roman" panose="02020603050405020304" pitchFamily="18" charset="0"/>
              </a:rPr>
              <a:t>đ</a:t>
            </a:r>
            <a:r>
              <a:rPr lang="en-US" altLang="en-US" sz="2800" b="1">
                <a:solidFill>
                  <a:srgbClr val="FFFFFF"/>
                </a:solidFill>
                <a:latin typeface="Times New Roman" panose="02020603050405020304" pitchFamily="18" charset="0"/>
              </a:rPr>
              <a:t>ộng trở lại của QHSX </a:t>
            </a:r>
            <a:r>
              <a:rPr lang="vi-VN" altLang="en-US" sz="2800" b="1">
                <a:solidFill>
                  <a:srgbClr val="FFFFFF"/>
                </a:solidFill>
                <a:latin typeface="Times New Roman" panose="02020603050405020304" pitchFamily="18" charset="0"/>
              </a:rPr>
              <a:t>đ</a:t>
            </a:r>
            <a:r>
              <a:rPr lang="en-US" altLang="en-US" sz="2800" b="1">
                <a:solidFill>
                  <a:srgbClr val="FFFFFF"/>
                </a:solidFill>
                <a:latin typeface="Times New Roman" panose="02020603050405020304" pitchFamily="18" charset="0"/>
              </a:rPr>
              <a:t>ối với LLSX </a:t>
            </a:r>
          </a:p>
        </p:txBody>
      </p:sp>
      <p:sp>
        <p:nvSpPr>
          <p:cNvPr id="204809" name="Rectangle 9"/>
          <p:cNvSpPr>
            <a:spLocks noChangeArrowheads="1"/>
          </p:cNvSpPr>
          <p:nvPr/>
        </p:nvSpPr>
        <p:spPr bwMode="auto">
          <a:xfrm>
            <a:off x="1679575" y="3941764"/>
            <a:ext cx="8801100" cy="763587"/>
          </a:xfrm>
          <a:prstGeom prst="rect">
            <a:avLst/>
          </a:prstGeom>
          <a:ln/>
          <a:scene3d>
            <a:camera prst="orthographicFront"/>
            <a:lightRig rig="threePt" dir="t"/>
          </a:scene3d>
          <a:sp3d>
            <a:bevelT w="139700" prst="cross"/>
          </a:sp3d>
          <a:extLst/>
        </p:spPr>
        <p:style>
          <a:lnRef idx="1">
            <a:schemeClr val="accent6"/>
          </a:lnRef>
          <a:fillRef idx="2">
            <a:schemeClr val="accent6"/>
          </a:fillRef>
          <a:effectRef idx="1">
            <a:schemeClr val="accent6"/>
          </a:effectRef>
          <a:fontRef idx="minor">
            <a:schemeClr val="dk1"/>
          </a:fontRef>
        </p:style>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Wingdings" panose="05000000000000000000" pitchFamily="2" charset="2"/>
              <a:buChar char="Ø"/>
            </a:pPr>
            <a:r>
              <a:rPr lang="en-US"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 ng</a:t>
            </a:r>
            <a:r>
              <a:rPr lang="vi-VN"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a:t>
            </a:r>
            <a:r>
              <a:rPr lang="en-US"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ời</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giữ</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vai trò chủ thể nhận thức </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giải</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quyết mâu thuẫn, thiết lập sự phù hợp.   </a:t>
            </a:r>
          </a:p>
        </p:txBody>
      </p:sp>
      <p:sp>
        <p:nvSpPr>
          <p:cNvPr id="204810" name="Rectangle 10"/>
          <p:cNvSpPr>
            <a:spLocks noChangeArrowheads="1"/>
          </p:cNvSpPr>
          <p:nvPr/>
        </p:nvSpPr>
        <p:spPr bwMode="auto">
          <a:xfrm>
            <a:off x="1771650" y="4705350"/>
            <a:ext cx="8751888" cy="1195388"/>
          </a:xfrm>
          <a:prstGeom prst="rect">
            <a:avLst/>
          </a:prstGeom>
          <a:ln/>
          <a:scene3d>
            <a:camera prst="orthographicFront"/>
            <a:lightRig rig="threePt" dir="t"/>
          </a:scene3d>
          <a:sp3d>
            <a:bevelT w="139700" prst="cross"/>
          </a:sp3d>
          <a:extLst/>
        </p:spPr>
        <p:style>
          <a:lnRef idx="1">
            <a:schemeClr val="accent6"/>
          </a:lnRef>
          <a:fillRef idx="2">
            <a:schemeClr val="accent6"/>
          </a:fillRef>
          <a:effectRef idx="1">
            <a:schemeClr val="accent6"/>
          </a:effectRef>
          <a:fontRef idx="minor">
            <a:schemeClr val="dk1"/>
          </a:fontRef>
        </p:style>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Wingdings" panose="05000000000000000000" pitchFamily="2" charset="2"/>
              <a:buChar char="Ø"/>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Trong xã hội có </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ối kháng giai cấp: </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Mâu thuẫn </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LLSX</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và QHSX </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uợc biểu hiện về mặt xã hội là mâu thuẫn giai cấp; </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đư</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ợc giải quyết thông qua </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ấu tranh giai cấp mà </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ỉnh cao là cách mạng xã hội</a:t>
            </a:r>
          </a:p>
        </p:txBody>
      </p:sp>
      <p:sp>
        <p:nvSpPr>
          <p:cNvPr id="204811" name="Text Box 11"/>
          <p:cNvSpPr txBox="1">
            <a:spLocks noChangeArrowheads="1"/>
          </p:cNvSpPr>
          <p:nvPr/>
        </p:nvSpPr>
        <p:spPr bwMode="auto">
          <a:xfrm>
            <a:off x="1752600" y="5913439"/>
            <a:ext cx="8915400" cy="979487"/>
          </a:xfrm>
          <a:prstGeom prst="rect">
            <a:avLst/>
          </a:prstGeom>
          <a:solidFill>
            <a:srgbClr val="800000"/>
          </a:solidFill>
          <a:ln w="9525">
            <a:solidFill>
              <a:srgbClr val="FF3300"/>
            </a:solidFill>
            <a:miter lim="800000"/>
            <a:headEnd/>
            <a:tailEnd/>
          </a:ln>
        </p:spPr>
        <p:txBody>
          <a:bodyPr lIns="0" tIns="0" rIns="0" bIns="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buFont typeface="Wingdings" panose="05000000000000000000" pitchFamily="2" charset="2"/>
              <a:buNone/>
            </a:pPr>
            <a:endParaRPr lang="en-US" altLang="en-US" sz="1800" b="1">
              <a:solidFill>
                <a:srgbClr val="FFFFFF"/>
              </a:solidFill>
              <a:latin typeface="Times New Roman" panose="02020603050405020304" pitchFamily="18" charset="0"/>
            </a:endParaRPr>
          </a:p>
          <a:p>
            <a:pPr algn="ctr">
              <a:buFont typeface="Wingdings" panose="05000000000000000000" pitchFamily="2" charset="2"/>
              <a:buNone/>
            </a:pPr>
            <a:r>
              <a:rPr lang="en-US" altLang="en-US" sz="2000" b="1">
                <a:solidFill>
                  <a:srgbClr val="FFFFFF"/>
                </a:solidFill>
                <a:latin typeface="Times New Roman" panose="02020603050405020304" pitchFamily="18" charset="0"/>
              </a:rPr>
              <a:t>ĐÂY LÀ QUY LUẬT PHỔ BIẾN CỦA SỰ VẬN </a:t>
            </a:r>
            <a:r>
              <a:rPr lang="vi-VN" altLang="en-US" sz="2000" b="1">
                <a:solidFill>
                  <a:srgbClr val="FFFFFF"/>
                </a:solidFill>
                <a:latin typeface="Times New Roman" panose="02020603050405020304" pitchFamily="18" charset="0"/>
              </a:rPr>
              <a:t>Đ</a:t>
            </a:r>
            <a:r>
              <a:rPr lang="en-US" altLang="en-US" sz="2000" b="1">
                <a:solidFill>
                  <a:srgbClr val="FFFFFF"/>
                </a:solidFill>
                <a:latin typeface="Times New Roman" panose="02020603050405020304" pitchFamily="18" charset="0"/>
              </a:rPr>
              <a:t>ỘNG, PHÁT TRIỂN XÃ HỘI</a:t>
            </a:r>
          </a:p>
          <a:p>
            <a:pPr algn="ctr">
              <a:buFont typeface="Wingdings" panose="05000000000000000000" pitchFamily="2" charset="2"/>
              <a:buNone/>
            </a:pPr>
            <a:endParaRPr lang="en-US" altLang="en-US" sz="1800" b="1">
              <a:solidFill>
                <a:srgbClr val="FFFFFF"/>
              </a:solidFill>
              <a:latin typeface="Times New Roman" panose="02020603050405020304" pitchFamily="18" charset="0"/>
            </a:endParaRPr>
          </a:p>
        </p:txBody>
      </p:sp>
      <p:sp>
        <p:nvSpPr>
          <p:cNvPr id="204812" name="Rectangle 12"/>
          <p:cNvSpPr>
            <a:spLocks noChangeArrowheads="1"/>
          </p:cNvSpPr>
          <p:nvPr/>
        </p:nvSpPr>
        <p:spPr bwMode="auto">
          <a:xfrm>
            <a:off x="1771650" y="3024188"/>
            <a:ext cx="8801100" cy="874712"/>
          </a:xfrm>
          <a:prstGeom prst="rect">
            <a:avLst/>
          </a:prstGeom>
          <a:ln/>
          <a:scene3d>
            <a:camera prst="orthographicFront"/>
            <a:lightRig rig="threePt" dir="t"/>
          </a:scene3d>
          <a:sp3d>
            <a:bevelT w="139700" prst="cross"/>
          </a:sp3d>
          <a:extLst/>
        </p:spPr>
        <p:style>
          <a:lnRef idx="1">
            <a:schemeClr val="accent6"/>
          </a:lnRef>
          <a:fillRef idx="2">
            <a:schemeClr val="accent6"/>
          </a:fillRef>
          <a:effectRef idx="1">
            <a:schemeClr val="accent6"/>
          </a:effectRef>
          <a:fontRef idx="minor">
            <a:schemeClr val="dk1"/>
          </a:fontRef>
        </p:style>
        <p:txBody>
          <a:bodyPr lIns="0" tIns="0" rIns="0" bIns="0"/>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 typeface="Wingdings" panose="05000000000000000000" pitchFamily="2" charset="2"/>
              <a:buChar char="Ø"/>
            </a:pPr>
            <a:r>
              <a:rPr lang="en-US"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Trạng thái vận </a:t>
            </a:r>
            <a:r>
              <a:rPr lang="vi-VN"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a:t>
            </a:r>
            <a:r>
              <a:rPr lang="en-US" altLang="en-US" sz="24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ộng của mâu thuẫn biện chứng</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a:p>
            <a:pPr>
              <a:buFont typeface="Wingdings" panose="05000000000000000000" pitchFamily="2" charset="2"/>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Phù hợp </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Không phù hợp </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Phù hợp mới cao h</a:t>
            </a:r>
            <a:r>
              <a:rPr lang="vi-VN"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ơ</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 </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07608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4804"/>
                                        </p:tgtEl>
                                        <p:attrNameLst>
                                          <p:attrName>style.visibility</p:attrName>
                                        </p:attrNameLst>
                                      </p:cBhvr>
                                      <p:to>
                                        <p:strVal val="visible"/>
                                      </p:to>
                                    </p:set>
                                    <p:animEffect transition="in" filter="blinds(horizontal)">
                                      <p:cBhvr>
                                        <p:cTn id="7" dur="500"/>
                                        <p:tgtEl>
                                          <p:spTgt spid="2048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04802"/>
                                        </p:tgtEl>
                                        <p:attrNameLst>
                                          <p:attrName>style.visibility</p:attrName>
                                        </p:attrNameLst>
                                      </p:cBhvr>
                                      <p:to>
                                        <p:strVal val="visible"/>
                                      </p:to>
                                    </p:set>
                                    <p:anim calcmode="lin" valueType="num">
                                      <p:cBhvr additive="base">
                                        <p:cTn id="12" dur="500" fill="hold"/>
                                        <p:tgtEl>
                                          <p:spTgt spid="204802"/>
                                        </p:tgtEl>
                                        <p:attrNameLst>
                                          <p:attrName>ppt_x</p:attrName>
                                        </p:attrNameLst>
                                      </p:cBhvr>
                                      <p:tavLst>
                                        <p:tav tm="0">
                                          <p:val>
                                            <p:strVal val="0-#ppt_w/2"/>
                                          </p:val>
                                        </p:tav>
                                        <p:tav tm="100000">
                                          <p:val>
                                            <p:strVal val="#ppt_x"/>
                                          </p:val>
                                        </p:tav>
                                      </p:tavLst>
                                    </p:anim>
                                    <p:anim calcmode="lin" valueType="num">
                                      <p:cBhvr additive="base">
                                        <p:cTn id="13" dur="500" fill="hold"/>
                                        <p:tgtEl>
                                          <p:spTgt spid="204802"/>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04803"/>
                                        </p:tgtEl>
                                        <p:attrNameLst>
                                          <p:attrName>style.visibility</p:attrName>
                                        </p:attrNameLst>
                                      </p:cBhvr>
                                      <p:to>
                                        <p:strVal val="visible"/>
                                      </p:to>
                                    </p:set>
                                    <p:anim calcmode="lin" valueType="num">
                                      <p:cBhvr additive="base">
                                        <p:cTn id="18" dur="500" fill="hold"/>
                                        <p:tgtEl>
                                          <p:spTgt spid="204803"/>
                                        </p:tgtEl>
                                        <p:attrNameLst>
                                          <p:attrName>ppt_x</p:attrName>
                                        </p:attrNameLst>
                                      </p:cBhvr>
                                      <p:tavLst>
                                        <p:tav tm="0">
                                          <p:val>
                                            <p:strVal val="0-#ppt_w/2"/>
                                          </p:val>
                                        </p:tav>
                                        <p:tav tm="100000">
                                          <p:val>
                                            <p:strVal val="#ppt_x"/>
                                          </p:val>
                                        </p:tav>
                                      </p:tavLst>
                                    </p:anim>
                                    <p:anim calcmode="lin" valueType="num">
                                      <p:cBhvr additive="base">
                                        <p:cTn id="19" dur="500" fill="hold"/>
                                        <p:tgtEl>
                                          <p:spTgt spid="204803"/>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04812"/>
                                        </p:tgtEl>
                                        <p:attrNameLst>
                                          <p:attrName>style.visibility</p:attrName>
                                        </p:attrNameLst>
                                      </p:cBhvr>
                                      <p:to>
                                        <p:strVal val="visible"/>
                                      </p:to>
                                    </p:set>
                                    <p:anim calcmode="lin" valueType="num">
                                      <p:cBhvr additive="base">
                                        <p:cTn id="24" dur="500" fill="hold"/>
                                        <p:tgtEl>
                                          <p:spTgt spid="204812"/>
                                        </p:tgtEl>
                                        <p:attrNameLst>
                                          <p:attrName>ppt_x</p:attrName>
                                        </p:attrNameLst>
                                      </p:cBhvr>
                                      <p:tavLst>
                                        <p:tav tm="0">
                                          <p:val>
                                            <p:strVal val="0-#ppt_w/2"/>
                                          </p:val>
                                        </p:tav>
                                        <p:tav tm="100000">
                                          <p:val>
                                            <p:strVal val="#ppt_x"/>
                                          </p:val>
                                        </p:tav>
                                      </p:tavLst>
                                    </p:anim>
                                    <p:anim calcmode="lin" valueType="num">
                                      <p:cBhvr additive="base">
                                        <p:cTn id="25" dur="500" fill="hold"/>
                                        <p:tgtEl>
                                          <p:spTgt spid="204812"/>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204809"/>
                                        </p:tgtEl>
                                        <p:attrNameLst>
                                          <p:attrName>style.visibility</p:attrName>
                                        </p:attrNameLst>
                                      </p:cBhvr>
                                      <p:to>
                                        <p:strVal val="visible"/>
                                      </p:to>
                                    </p:set>
                                    <p:anim calcmode="lin" valueType="num">
                                      <p:cBhvr additive="base">
                                        <p:cTn id="30" dur="500" fill="hold"/>
                                        <p:tgtEl>
                                          <p:spTgt spid="204809"/>
                                        </p:tgtEl>
                                        <p:attrNameLst>
                                          <p:attrName>ppt_x</p:attrName>
                                        </p:attrNameLst>
                                      </p:cBhvr>
                                      <p:tavLst>
                                        <p:tav tm="0">
                                          <p:val>
                                            <p:strVal val="0-#ppt_w/2"/>
                                          </p:val>
                                        </p:tav>
                                        <p:tav tm="100000">
                                          <p:val>
                                            <p:strVal val="#ppt_x"/>
                                          </p:val>
                                        </p:tav>
                                      </p:tavLst>
                                    </p:anim>
                                    <p:anim calcmode="lin" valueType="num">
                                      <p:cBhvr additive="base">
                                        <p:cTn id="31" dur="500" fill="hold"/>
                                        <p:tgtEl>
                                          <p:spTgt spid="204809"/>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04810"/>
                                        </p:tgtEl>
                                        <p:attrNameLst>
                                          <p:attrName>style.visibility</p:attrName>
                                        </p:attrNameLst>
                                      </p:cBhvr>
                                      <p:to>
                                        <p:strVal val="visible"/>
                                      </p:to>
                                    </p:set>
                                    <p:anim calcmode="lin" valueType="num">
                                      <p:cBhvr additive="base">
                                        <p:cTn id="36" dur="500" fill="hold"/>
                                        <p:tgtEl>
                                          <p:spTgt spid="204810"/>
                                        </p:tgtEl>
                                        <p:attrNameLst>
                                          <p:attrName>ppt_x</p:attrName>
                                        </p:attrNameLst>
                                      </p:cBhvr>
                                      <p:tavLst>
                                        <p:tav tm="0">
                                          <p:val>
                                            <p:strVal val="0-#ppt_w/2"/>
                                          </p:val>
                                        </p:tav>
                                        <p:tav tm="100000">
                                          <p:val>
                                            <p:strVal val="#ppt_x"/>
                                          </p:val>
                                        </p:tav>
                                      </p:tavLst>
                                    </p:anim>
                                    <p:anim calcmode="lin" valueType="num">
                                      <p:cBhvr additive="base">
                                        <p:cTn id="37" dur="500" fill="hold"/>
                                        <p:tgtEl>
                                          <p:spTgt spid="204810"/>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4811"/>
                                        </p:tgtEl>
                                        <p:attrNameLst>
                                          <p:attrName>style.visibility</p:attrName>
                                        </p:attrNameLst>
                                      </p:cBhvr>
                                      <p:to>
                                        <p:strVal val="visible"/>
                                      </p:to>
                                    </p:set>
                                    <p:animEffect transition="in" filter="blinds(horizontal)">
                                      <p:cBhvr>
                                        <p:cTn id="42" dur="500"/>
                                        <p:tgtEl>
                                          <p:spTgt spid="204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animBg="1" autoUpdateAnimBg="0"/>
      <p:bldP spid="204803" grpId="0" animBg="1" autoUpdateAnimBg="0"/>
      <p:bldP spid="204804" grpId="0" animBg="1" autoUpdateAnimBg="0"/>
      <p:bldP spid="204809" grpId="0" animBg="1" autoUpdateAnimBg="0"/>
      <p:bldP spid="204810" grpId="0" animBg="1" autoUpdateAnimBg="0"/>
      <p:bldP spid="204811" grpId="0" animBg="1" autoUpdateAnimBg="0"/>
      <p:bldP spid="20481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Oval 3"/>
          <p:cNvSpPr>
            <a:spLocks noChangeArrowheads="1"/>
          </p:cNvSpPr>
          <p:nvPr/>
        </p:nvSpPr>
        <p:spPr bwMode="auto">
          <a:xfrm>
            <a:off x="4495800" y="1295400"/>
            <a:ext cx="3200400" cy="2590800"/>
          </a:xfrm>
          <a:prstGeom prst="ellipse">
            <a:avLst/>
          </a:prstGeom>
          <a:solidFill>
            <a:srgbClr val="003300"/>
          </a:solidFill>
          <a:ln w="9525">
            <a:solidFill>
              <a:srgbClr val="CC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FFFFFF"/>
                </a:solidFill>
                <a:latin typeface="Times New Roman" panose="02020603050405020304" pitchFamily="18" charset="0"/>
              </a:rPr>
              <a:t>ĐẶC </a:t>
            </a:r>
            <a:r>
              <a:rPr lang="vi-VN" altLang="en-US" sz="2400" b="1">
                <a:solidFill>
                  <a:srgbClr val="FFFFFF"/>
                </a:solidFill>
                <a:latin typeface="Times New Roman" panose="02020603050405020304" pitchFamily="18" charset="0"/>
              </a:rPr>
              <a:t>Đ</a:t>
            </a:r>
            <a:r>
              <a:rPr lang="en-US" altLang="en-US" sz="2400" b="1">
                <a:solidFill>
                  <a:srgbClr val="FFFFFF"/>
                </a:solidFill>
                <a:latin typeface="Times New Roman" panose="02020603050405020304" pitchFamily="18" charset="0"/>
              </a:rPr>
              <a:t>IỂM</a:t>
            </a:r>
          </a:p>
          <a:p>
            <a:pPr algn="ctr">
              <a:spcBef>
                <a:spcPct val="0"/>
              </a:spcBef>
              <a:buFontTx/>
              <a:buNone/>
            </a:pPr>
            <a:r>
              <a:rPr lang="en-US" altLang="en-US" sz="2400" b="1">
                <a:solidFill>
                  <a:srgbClr val="FFFFFF"/>
                </a:solidFill>
                <a:latin typeface="Times New Roman" panose="02020603050405020304" pitchFamily="18" charset="0"/>
              </a:rPr>
              <a:t>TÁC </a:t>
            </a:r>
            <a:r>
              <a:rPr lang="vi-VN" altLang="en-US" sz="2400" b="1">
                <a:solidFill>
                  <a:srgbClr val="FFFFFF"/>
                </a:solidFill>
                <a:latin typeface="Times New Roman" panose="02020603050405020304" pitchFamily="18" charset="0"/>
              </a:rPr>
              <a:t>Đ</a:t>
            </a:r>
            <a:r>
              <a:rPr lang="en-US" altLang="en-US" sz="2400" b="1">
                <a:solidFill>
                  <a:srgbClr val="FFFFFF"/>
                </a:solidFill>
                <a:latin typeface="Times New Roman" panose="02020603050405020304" pitchFamily="18" charset="0"/>
              </a:rPr>
              <a:t>ỘNG</a:t>
            </a:r>
          </a:p>
          <a:p>
            <a:pPr algn="ctr">
              <a:spcBef>
                <a:spcPct val="0"/>
              </a:spcBef>
              <a:buFontTx/>
              <a:buNone/>
            </a:pPr>
            <a:r>
              <a:rPr lang="en-US" altLang="en-US" sz="2400" b="1">
                <a:solidFill>
                  <a:srgbClr val="FFFFFF"/>
                </a:solidFill>
                <a:latin typeface="Times New Roman" panose="02020603050405020304" pitchFamily="18" charset="0"/>
              </a:rPr>
              <a:t>CỦA QUY LUẬT </a:t>
            </a:r>
          </a:p>
          <a:p>
            <a:pPr algn="ctr">
              <a:spcBef>
                <a:spcPct val="0"/>
              </a:spcBef>
              <a:buFontTx/>
              <a:buNone/>
            </a:pPr>
            <a:r>
              <a:rPr lang="en-US" altLang="en-US" sz="2400" b="1">
                <a:solidFill>
                  <a:srgbClr val="FFFFFF"/>
                </a:solidFill>
                <a:latin typeface="Times New Roman" panose="02020603050405020304" pitchFamily="18" charset="0"/>
              </a:rPr>
              <a:t>D</a:t>
            </a:r>
            <a:r>
              <a:rPr lang="vi-VN" altLang="en-US" sz="2400" b="1">
                <a:solidFill>
                  <a:srgbClr val="FFFFFF"/>
                </a:solidFill>
                <a:latin typeface="Times New Roman" panose="02020603050405020304" pitchFamily="18" charset="0"/>
              </a:rPr>
              <a:t>Ư</a:t>
            </a:r>
            <a:r>
              <a:rPr lang="en-US" altLang="en-US" sz="2400" b="1">
                <a:solidFill>
                  <a:srgbClr val="FFFFFF"/>
                </a:solidFill>
                <a:latin typeface="Times New Roman" panose="02020603050405020304" pitchFamily="18" charset="0"/>
              </a:rPr>
              <a:t>ỚI CHỦ NGHĨA</a:t>
            </a:r>
          </a:p>
          <a:p>
            <a:pPr algn="ctr">
              <a:spcBef>
                <a:spcPct val="0"/>
              </a:spcBef>
              <a:buFontTx/>
              <a:buNone/>
            </a:pPr>
            <a:r>
              <a:rPr lang="en-US" altLang="en-US" sz="2400" b="1">
                <a:solidFill>
                  <a:srgbClr val="FFFFFF"/>
                </a:solidFill>
                <a:latin typeface="Times New Roman" panose="02020603050405020304" pitchFamily="18" charset="0"/>
              </a:rPr>
              <a:t>XÃ HỘI</a:t>
            </a:r>
          </a:p>
        </p:txBody>
      </p:sp>
      <p:sp>
        <p:nvSpPr>
          <p:cNvPr id="206861" name="AutoShape 13"/>
          <p:cNvSpPr>
            <a:spLocks noChangeArrowheads="1"/>
          </p:cNvSpPr>
          <p:nvPr/>
        </p:nvSpPr>
        <p:spPr bwMode="auto">
          <a:xfrm>
            <a:off x="1524000" y="0"/>
            <a:ext cx="3276600" cy="2895600"/>
          </a:xfrm>
          <a:prstGeom prst="wedgeEllipseCallout">
            <a:avLst>
              <a:gd name="adj1" fmla="val 53301"/>
              <a:gd name="adj2" fmla="val 4699"/>
            </a:avLst>
          </a:prstGeom>
          <a:ln>
            <a:headEnd/>
            <a:tailEnd/>
          </a:ln>
        </p:spPr>
        <p:style>
          <a:lnRef idx="0">
            <a:schemeClr val="accent6"/>
          </a:lnRef>
          <a:fillRef idx="3">
            <a:schemeClr val="accent6"/>
          </a:fillRef>
          <a:effectRef idx="3">
            <a:schemeClr val="accent6"/>
          </a:effectRef>
          <a:fontRef idx="minor">
            <a:schemeClr val="lt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Sự phù hợp...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òi hỏi tất yếu thiết lập chế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ộ công hữu TLSX</a:t>
            </a:r>
            <a:endParaRPr lang="vi-VN" altLang="en-US" sz="2800">
              <a:ln w="0"/>
              <a:effectLst>
                <a:outerShdw blurRad="38100" dist="19050" dir="2700000" algn="tl" rotWithShape="0">
                  <a:schemeClr val="dk1">
                    <a:alpha val="40000"/>
                  </a:schemeClr>
                </a:outerShdw>
              </a:effectLst>
              <a:latin typeface="Times New Roman" panose="02020603050405020304" pitchFamily="18" charset="0"/>
            </a:endParaRPr>
          </a:p>
        </p:txBody>
      </p:sp>
      <p:sp>
        <p:nvSpPr>
          <p:cNvPr id="206862" name="AutoShape 14"/>
          <p:cNvSpPr>
            <a:spLocks noChangeArrowheads="1"/>
          </p:cNvSpPr>
          <p:nvPr/>
        </p:nvSpPr>
        <p:spPr bwMode="auto">
          <a:xfrm>
            <a:off x="1524000" y="3200400"/>
            <a:ext cx="3962400" cy="2743200"/>
          </a:xfrm>
          <a:prstGeom prst="wedgeEllipseCallout">
            <a:avLst>
              <a:gd name="adj1" fmla="val 46588"/>
              <a:gd name="adj2" fmla="val -34014"/>
            </a:avLst>
          </a:prstGeom>
          <a:ln>
            <a:headEnd/>
            <a:tailEnd/>
          </a:ln>
        </p:spPr>
        <p:style>
          <a:lnRef idx="0">
            <a:schemeClr val="accent6"/>
          </a:lnRef>
          <a:fillRef idx="3">
            <a:schemeClr val="accent6"/>
          </a:fillRef>
          <a:effectRef idx="3">
            <a:schemeClr val="accent6"/>
          </a:effectRef>
          <a:fontRef idx="minor">
            <a:schemeClr val="lt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Ph</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ươ</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ng thức sản xuất XHCN dần dần loại trừ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ối kháng xã hội</a:t>
            </a:r>
            <a:endParaRPr lang="vi-VN" altLang="en-US" sz="2800">
              <a:ln w="0"/>
              <a:effectLst>
                <a:outerShdw blurRad="38100" dist="19050" dir="2700000" algn="tl" rotWithShape="0">
                  <a:schemeClr val="dk1">
                    <a:alpha val="40000"/>
                  </a:schemeClr>
                </a:outerShdw>
              </a:effectLst>
              <a:latin typeface="Times New Roman" panose="02020603050405020304" pitchFamily="18" charset="0"/>
            </a:endParaRPr>
          </a:p>
        </p:txBody>
      </p:sp>
      <p:sp>
        <p:nvSpPr>
          <p:cNvPr id="206863" name="AutoShape 15"/>
          <p:cNvSpPr>
            <a:spLocks noChangeArrowheads="1"/>
          </p:cNvSpPr>
          <p:nvPr/>
        </p:nvSpPr>
        <p:spPr bwMode="auto">
          <a:xfrm>
            <a:off x="7239000" y="0"/>
            <a:ext cx="3429000" cy="3657600"/>
          </a:xfrm>
          <a:prstGeom prst="wedgeEllipseCallout">
            <a:avLst>
              <a:gd name="adj1" fmla="val -59046"/>
              <a:gd name="adj2" fmla="val -12366"/>
            </a:avLst>
          </a:prstGeom>
          <a:ln>
            <a:headEnd/>
            <a:tailEnd/>
          </a:ln>
        </p:spPr>
        <p:style>
          <a:lnRef idx="0">
            <a:schemeClr val="accent6"/>
          </a:lnRef>
          <a:fillRef idx="3">
            <a:schemeClr val="accent6"/>
          </a:fillRef>
          <a:effectRef idx="3">
            <a:schemeClr val="accent6"/>
          </a:effectRef>
          <a:fontRef idx="minor">
            <a:schemeClr val="lt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Không diễn ra "tự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ộng",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òi hỏi trình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ộ tự giác cao trong nhận thức và vận dụng quy luật</a:t>
            </a:r>
            <a:endParaRPr lang="vi-VN" altLang="en-US" sz="2800">
              <a:ln w="0"/>
              <a:effectLst>
                <a:outerShdw blurRad="38100" dist="19050" dir="2700000" algn="tl" rotWithShape="0">
                  <a:schemeClr val="dk1">
                    <a:alpha val="40000"/>
                  </a:schemeClr>
                </a:outerShdw>
              </a:effectLst>
              <a:latin typeface="Times New Roman" panose="02020603050405020304" pitchFamily="18" charset="0"/>
            </a:endParaRPr>
          </a:p>
        </p:txBody>
      </p:sp>
      <p:sp>
        <p:nvSpPr>
          <p:cNvPr id="206864" name="AutoShape 16"/>
          <p:cNvSpPr>
            <a:spLocks noChangeArrowheads="1"/>
          </p:cNvSpPr>
          <p:nvPr/>
        </p:nvSpPr>
        <p:spPr bwMode="auto">
          <a:xfrm>
            <a:off x="5334000" y="3733800"/>
            <a:ext cx="5334000" cy="2438400"/>
          </a:xfrm>
          <a:prstGeom prst="wedgeEllipseCallout">
            <a:avLst>
              <a:gd name="adj1" fmla="val -19005"/>
              <a:gd name="adj2" fmla="val -57801"/>
            </a:avLst>
          </a:prstGeom>
          <a:ln>
            <a:headEnd/>
            <a:tailEnd/>
          </a:ln>
        </p:spPr>
        <p:style>
          <a:lnRef idx="0">
            <a:schemeClr val="accent6"/>
          </a:lnRef>
          <a:fillRef idx="3">
            <a:schemeClr val="accent6"/>
          </a:fillRef>
          <a:effectRef idx="3">
            <a:schemeClr val="accent6"/>
          </a:effectRef>
          <a:fontRef idx="minor">
            <a:schemeClr val="lt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Quan hệ biện chứng</a:t>
            </a:r>
          </a:p>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giữa LLSX và QHSX</a:t>
            </a:r>
          </a:p>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có thể bị "biến dạng" do nguồn gốc chủ quan</a:t>
            </a:r>
            <a:endParaRPr lang="vi-VN" altLang="en-US" sz="2800">
              <a:ln w="0"/>
              <a:effectLst>
                <a:outerShdw blurRad="38100" dist="19050" dir="2700000" algn="tl" rotWithShape="0">
                  <a:schemeClr val="dk1">
                    <a:alpha val="40000"/>
                  </a:schemeClr>
                </a:outerShdw>
              </a:effectLst>
              <a:latin typeface="Times New Roman" panose="02020603050405020304" pitchFamily="18" charset="0"/>
            </a:endParaRPr>
          </a:p>
        </p:txBody>
      </p:sp>
    </p:spTree>
    <p:extLst>
      <p:ext uri="{BB962C8B-B14F-4D97-AF65-F5344CB8AC3E}">
        <p14:creationId xmlns:p14="http://schemas.microsoft.com/office/powerpoint/2010/main" val="3080416706"/>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206851"/>
                                        </p:tgtEl>
                                        <p:attrNameLst>
                                          <p:attrName>style.visibility</p:attrName>
                                        </p:attrNameLst>
                                      </p:cBhvr>
                                      <p:to>
                                        <p:strVal val="visible"/>
                                      </p:to>
                                    </p:set>
                                    <p:anim to="" calcmode="lin" valueType="num">
                                      <p:cBhvr>
                                        <p:cTn id="7" dur="1" fill="hold"/>
                                        <p:tgtEl>
                                          <p:spTgt spid="206851"/>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06861"/>
                                        </p:tgtEl>
                                        <p:attrNameLst>
                                          <p:attrName>style.visibility</p:attrName>
                                        </p:attrNameLst>
                                      </p:cBhvr>
                                      <p:to>
                                        <p:strVal val="visible"/>
                                      </p:to>
                                    </p:set>
                                    <p:animEffect transition="in" filter="diamond(in)">
                                      <p:cBhvr>
                                        <p:cTn id="12" dur="2000"/>
                                        <p:tgtEl>
                                          <p:spTgt spid="2068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06862"/>
                                        </p:tgtEl>
                                        <p:attrNameLst>
                                          <p:attrName>style.visibility</p:attrName>
                                        </p:attrNameLst>
                                      </p:cBhvr>
                                      <p:to>
                                        <p:strVal val="visible"/>
                                      </p:to>
                                    </p:set>
                                    <p:animEffect transition="in" filter="strips(downLeft)">
                                      <p:cBhvr>
                                        <p:cTn id="17" dur="1000"/>
                                        <p:tgtEl>
                                          <p:spTgt spid="2068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4" fill="hold" grpId="0" nodeType="clickEffect">
                                  <p:stCondLst>
                                    <p:cond delay="0"/>
                                  </p:stCondLst>
                                  <p:childTnLst>
                                    <p:set>
                                      <p:cBhvr>
                                        <p:cTn id="21" dur="1" fill="hold">
                                          <p:stCondLst>
                                            <p:cond delay="0"/>
                                          </p:stCondLst>
                                        </p:cTn>
                                        <p:tgtEl>
                                          <p:spTgt spid="206863"/>
                                        </p:tgtEl>
                                        <p:attrNameLst>
                                          <p:attrName>style.visibility</p:attrName>
                                        </p:attrNameLst>
                                      </p:cBhvr>
                                      <p:to>
                                        <p:strVal val="visible"/>
                                      </p:to>
                                    </p:set>
                                    <p:animEffect transition="in" filter="wheel(4)">
                                      <p:cBhvr>
                                        <p:cTn id="22" dur="1000"/>
                                        <p:tgtEl>
                                          <p:spTgt spid="2068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1" presetClass="entr" presetSubtype="4" fill="hold" grpId="0" nodeType="clickEffect">
                                  <p:stCondLst>
                                    <p:cond delay="0"/>
                                  </p:stCondLst>
                                  <p:childTnLst>
                                    <p:set>
                                      <p:cBhvr>
                                        <p:cTn id="26" dur="1" fill="hold">
                                          <p:stCondLst>
                                            <p:cond delay="0"/>
                                          </p:stCondLst>
                                        </p:cTn>
                                        <p:tgtEl>
                                          <p:spTgt spid="206864"/>
                                        </p:tgtEl>
                                        <p:attrNameLst>
                                          <p:attrName>style.visibility</p:attrName>
                                        </p:attrNameLst>
                                      </p:cBhvr>
                                      <p:to>
                                        <p:strVal val="visible"/>
                                      </p:to>
                                    </p:set>
                                    <p:animEffect transition="in" filter="wheel(4)">
                                      <p:cBhvr>
                                        <p:cTn id="27" dur="1000"/>
                                        <p:tgtEl>
                                          <p:spTgt spid="206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autoUpdateAnimBg="0"/>
      <p:bldP spid="206861" grpId="0" animBg="1"/>
      <p:bldP spid="206862" grpId="0" animBg="1"/>
      <p:bldP spid="206863" grpId="0" animBg="1"/>
      <p:bldP spid="20686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15" name="AutoShape 19"/>
          <p:cNvSpPr>
            <a:spLocks noChangeArrowheads="1"/>
          </p:cNvSpPr>
          <p:nvPr/>
        </p:nvSpPr>
        <p:spPr bwMode="auto">
          <a:xfrm>
            <a:off x="6019800" y="3886200"/>
            <a:ext cx="2590800" cy="1219200"/>
          </a:xfrm>
          <a:prstGeom prst="flowChartPreparation">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600" b="1">
                <a:solidFill>
                  <a:srgbClr val="FFFFFF"/>
                </a:solidFill>
                <a:latin typeface="Times New Roman" panose="02020603050405020304" pitchFamily="18" charset="0"/>
              </a:rPr>
              <a:t>Ch</a:t>
            </a:r>
            <a:r>
              <a:rPr lang="vi-VN" altLang="en-US" sz="1600" b="1">
                <a:solidFill>
                  <a:srgbClr val="FFFFFF"/>
                </a:solidFill>
                <a:latin typeface="Times New Roman" panose="02020603050405020304" pitchFamily="18" charset="0"/>
              </a:rPr>
              <a:t>ư</a:t>
            </a:r>
            <a:r>
              <a:rPr lang="en-US" altLang="en-US" sz="1600" b="1">
                <a:solidFill>
                  <a:srgbClr val="FFFFFF"/>
                </a:solidFill>
                <a:latin typeface="Times New Roman" panose="02020603050405020304" pitchFamily="18" charset="0"/>
              </a:rPr>
              <a:t>a nhận thức </a:t>
            </a:r>
          </a:p>
          <a:p>
            <a:pPr algn="ctr">
              <a:spcBef>
                <a:spcPct val="0"/>
              </a:spcBef>
              <a:buFontTx/>
              <a:buNone/>
            </a:pPr>
            <a:r>
              <a:rPr lang="vi-VN" altLang="en-US" sz="1600" b="1">
                <a:solidFill>
                  <a:srgbClr val="FFFFFF"/>
                </a:solidFill>
                <a:latin typeface="Times New Roman" panose="02020603050405020304" pitchFamily="18" charset="0"/>
              </a:rPr>
              <a:t>đ</a:t>
            </a:r>
            <a:r>
              <a:rPr lang="en-US" altLang="en-US" sz="1600" b="1">
                <a:solidFill>
                  <a:srgbClr val="FFFFFF"/>
                </a:solidFill>
                <a:latin typeface="Times New Roman" panose="02020603050405020304" pitchFamily="18" charset="0"/>
              </a:rPr>
              <a:t>ầy </a:t>
            </a:r>
            <a:r>
              <a:rPr lang="vi-VN" altLang="en-US" sz="1600" b="1">
                <a:solidFill>
                  <a:srgbClr val="FFFFFF"/>
                </a:solidFill>
                <a:latin typeface="Times New Roman" panose="02020603050405020304" pitchFamily="18" charset="0"/>
              </a:rPr>
              <a:t>đ</a:t>
            </a:r>
            <a:r>
              <a:rPr lang="en-US" altLang="en-US" sz="1600" b="1">
                <a:solidFill>
                  <a:srgbClr val="FFFFFF"/>
                </a:solidFill>
                <a:latin typeface="Times New Roman" panose="02020603050405020304" pitchFamily="18" charset="0"/>
              </a:rPr>
              <a:t>ủ và </a:t>
            </a:r>
            <a:r>
              <a:rPr lang="vi-VN" altLang="en-US" sz="1600" b="1">
                <a:solidFill>
                  <a:srgbClr val="FFFFFF"/>
                </a:solidFill>
                <a:latin typeface="Times New Roman" panose="02020603050405020304" pitchFamily="18" charset="0"/>
              </a:rPr>
              <a:t>đ</a:t>
            </a:r>
            <a:r>
              <a:rPr lang="en-US" altLang="en-US" sz="1600" b="1">
                <a:solidFill>
                  <a:srgbClr val="FFFFFF"/>
                </a:solidFill>
                <a:latin typeface="Times New Roman" panose="02020603050405020304" pitchFamily="18" charset="0"/>
              </a:rPr>
              <a:t>úng </a:t>
            </a:r>
            <a:r>
              <a:rPr lang="vi-VN" altLang="en-US" sz="1600" b="1">
                <a:solidFill>
                  <a:srgbClr val="FFFFFF"/>
                </a:solidFill>
                <a:latin typeface="Times New Roman" panose="02020603050405020304" pitchFamily="18" charset="0"/>
              </a:rPr>
              <a:t>đ</a:t>
            </a:r>
            <a:r>
              <a:rPr lang="en-US" altLang="en-US" sz="1600" b="1">
                <a:solidFill>
                  <a:srgbClr val="FFFFFF"/>
                </a:solidFill>
                <a:latin typeface="Times New Roman" panose="02020603050405020304" pitchFamily="18" charset="0"/>
              </a:rPr>
              <a:t>ắn </a:t>
            </a:r>
          </a:p>
          <a:p>
            <a:pPr algn="ctr">
              <a:spcBef>
                <a:spcPct val="0"/>
              </a:spcBef>
              <a:buFontTx/>
              <a:buNone/>
            </a:pPr>
            <a:r>
              <a:rPr lang="en-US" altLang="en-US" sz="1600" b="1">
                <a:solidFill>
                  <a:srgbClr val="FFFFFF"/>
                </a:solidFill>
                <a:latin typeface="Times New Roman" panose="02020603050405020304" pitchFamily="18" charset="0"/>
              </a:rPr>
              <a:t>về </a:t>
            </a:r>
            <a:r>
              <a:rPr lang="vi-VN" altLang="en-US" sz="1600" b="1">
                <a:solidFill>
                  <a:srgbClr val="FFFFFF"/>
                </a:solidFill>
                <a:latin typeface="Times New Roman" panose="02020603050405020304" pitchFamily="18" charset="0"/>
              </a:rPr>
              <a:t>đ</a:t>
            </a:r>
            <a:r>
              <a:rPr lang="en-US" altLang="en-US" sz="1600" b="1">
                <a:solidFill>
                  <a:srgbClr val="FFFFFF"/>
                </a:solidFill>
                <a:latin typeface="Times New Roman" panose="02020603050405020304" pitchFamily="18" charset="0"/>
              </a:rPr>
              <a:t>ặc thù quy luât</a:t>
            </a:r>
          </a:p>
          <a:p>
            <a:pPr algn="ctr">
              <a:spcBef>
                <a:spcPct val="0"/>
              </a:spcBef>
              <a:buFontTx/>
              <a:buNone/>
            </a:pPr>
            <a:r>
              <a:rPr lang="en-US" altLang="en-US" sz="1600" b="1">
                <a:solidFill>
                  <a:srgbClr val="FFFFFF"/>
                </a:solidFill>
                <a:latin typeface="Times New Roman" panose="02020603050405020304" pitchFamily="18" charset="0"/>
              </a:rPr>
              <a:t>d</a:t>
            </a:r>
            <a:r>
              <a:rPr lang="vi-VN" altLang="en-US" sz="1600" b="1">
                <a:solidFill>
                  <a:srgbClr val="FFFFFF"/>
                </a:solidFill>
                <a:latin typeface="Times New Roman" panose="02020603050405020304" pitchFamily="18" charset="0"/>
              </a:rPr>
              <a:t>ư</a:t>
            </a:r>
            <a:r>
              <a:rPr lang="en-US" altLang="en-US" sz="1600" b="1">
                <a:solidFill>
                  <a:srgbClr val="FFFFFF"/>
                </a:solidFill>
                <a:latin typeface="Times New Roman" panose="02020603050405020304" pitchFamily="18" charset="0"/>
              </a:rPr>
              <a:t>ới CNXH</a:t>
            </a:r>
            <a:endParaRPr lang="vi-VN" altLang="en-US" sz="1600" b="1">
              <a:solidFill>
                <a:srgbClr val="FFFFFF"/>
              </a:solidFill>
              <a:latin typeface="Times New Roman" panose="02020603050405020304" pitchFamily="18" charset="0"/>
            </a:endParaRPr>
          </a:p>
        </p:txBody>
      </p:sp>
      <p:sp>
        <p:nvSpPr>
          <p:cNvPr id="208898" name="Text Box 2"/>
          <p:cNvSpPr txBox="1">
            <a:spLocks noChangeArrowheads="1"/>
          </p:cNvSpPr>
          <p:nvPr/>
        </p:nvSpPr>
        <p:spPr bwMode="auto">
          <a:xfrm>
            <a:off x="4457700" y="3217864"/>
            <a:ext cx="5715000" cy="2555875"/>
          </a:xfrm>
          <a:prstGeom prst="rect">
            <a:avLst/>
          </a:prstGeom>
          <a:blipFill>
            <a:blip r:embed="rId2"/>
            <a:tile tx="0" ty="0" sx="100000" sy="100000" flip="none" algn="tl"/>
          </a:blipFill>
          <a:ln/>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i="1">
                <a:ln w="0"/>
                <a:effectLst>
                  <a:outerShdw blurRad="38100" dist="19050" dir="2700000" algn="tl" rotWithShape="0">
                    <a:schemeClr val="dk1">
                      <a:alpha val="40000"/>
                    </a:schemeClr>
                  </a:outerShdw>
                </a:effectLst>
                <a:latin typeface="Times New Roman" panose="02020603050405020304" pitchFamily="18" charset="0"/>
              </a:rPr>
              <a:t>Đảng ta luôn luôn quan tâm hàng </a:t>
            </a:r>
            <a:r>
              <a:rPr lang="vi-VN" altLang="en-US"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i="1">
                <a:ln w="0"/>
                <a:effectLst>
                  <a:outerShdw blurRad="38100" dist="19050" dir="2700000" algn="tl" rotWithShape="0">
                    <a:schemeClr val="dk1">
                      <a:alpha val="40000"/>
                    </a:schemeClr>
                  </a:outerShdw>
                </a:effectLst>
                <a:latin typeface="Times New Roman" panose="02020603050405020304" pitchFamily="18" charset="0"/>
              </a:rPr>
              <a:t>ầu </a:t>
            </a:r>
            <a:r>
              <a:rPr lang="vi-VN" altLang="en-US"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i="1">
                <a:ln w="0"/>
                <a:effectLst>
                  <a:outerShdw blurRad="38100" dist="19050" dir="2700000" algn="tl" rotWithShape="0">
                    <a:schemeClr val="dk1">
                      <a:alpha val="40000"/>
                    </a:schemeClr>
                  </a:outerShdw>
                </a:effectLst>
                <a:latin typeface="Times New Roman" panose="02020603050405020304" pitchFamily="18" charset="0"/>
              </a:rPr>
              <a:t>ến việc nhận thức và vận dụng </a:t>
            </a:r>
            <a:r>
              <a:rPr lang="vi-VN" altLang="en-US"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i="1">
                <a:ln w="0"/>
                <a:effectLst>
                  <a:outerShdw blurRad="38100" dist="19050" dir="2700000" algn="tl" rotWithShape="0">
                    <a:schemeClr val="dk1">
                      <a:alpha val="40000"/>
                    </a:schemeClr>
                  </a:outerShdw>
                </a:effectLst>
                <a:latin typeface="Times New Roman" panose="02020603050405020304" pitchFamily="18" charset="0"/>
              </a:rPr>
              <a:t>úng </a:t>
            </a:r>
            <a:r>
              <a:rPr lang="vi-VN" altLang="en-US"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i="1">
                <a:ln w="0"/>
                <a:effectLst>
                  <a:outerShdw blurRad="38100" dist="19050" dir="2700000" algn="tl" rotWithShape="0">
                    <a:schemeClr val="dk1">
                      <a:alpha val="40000"/>
                    </a:schemeClr>
                  </a:outerShdw>
                </a:effectLst>
                <a:latin typeface="Times New Roman" panose="02020603050405020304" pitchFamily="18" charset="0"/>
              </a:rPr>
              <a:t>ắn, sáng tạo quy luật này, </a:t>
            </a:r>
            <a:r>
              <a:rPr lang="vi-VN" altLang="en-US"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i="1">
                <a:ln w="0"/>
                <a:effectLst>
                  <a:outerShdw blurRad="38100" dist="19050" dir="2700000" algn="tl" rotWithShape="0">
                    <a:schemeClr val="dk1">
                      <a:alpha val="40000"/>
                    </a:schemeClr>
                  </a:outerShdw>
                </a:effectLst>
                <a:latin typeface="Times New Roman" panose="02020603050405020304" pitchFamily="18" charset="0"/>
              </a:rPr>
              <a:t>em lại hiệu quả to lớn trong thực tiễn</a:t>
            </a:r>
          </a:p>
        </p:txBody>
      </p:sp>
      <p:sp>
        <p:nvSpPr>
          <p:cNvPr id="208899" name="Text Box 3"/>
          <p:cNvSpPr txBox="1">
            <a:spLocks noChangeArrowheads="1"/>
          </p:cNvSpPr>
          <p:nvPr/>
        </p:nvSpPr>
        <p:spPr bwMode="auto">
          <a:xfrm>
            <a:off x="1509713" y="1190625"/>
            <a:ext cx="2209801" cy="4432300"/>
          </a:xfrm>
          <a:prstGeom prst="rect">
            <a:avLst/>
          </a:prstGeom>
          <a:blipFill>
            <a:blip r:embed="rId3"/>
            <a:tile tx="0" ty="0" sx="100000" sy="100000" flip="none" algn="tl"/>
          </a:blipFill>
          <a:ln w="9525">
            <a:solidFill>
              <a:srgbClr val="FF0066"/>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endParaRPr lang="en-US" altLang="en-US" sz="2400">
              <a:ln w="0"/>
              <a:effectLst>
                <a:outerShdw blurRad="38100" dist="19050" dir="2700000" algn="tl" rotWithShape="0">
                  <a:schemeClr val="dk1">
                    <a:alpha val="40000"/>
                  </a:schemeClr>
                </a:outerShdw>
              </a:effectLst>
              <a:latin typeface="Times New Roman" panose="02020603050405020304" pitchFamily="18" charset="0"/>
            </a:endParaRPr>
          </a:p>
          <a:p>
            <a:pPr algn="ctr">
              <a:spcBef>
                <a:spcPct val="50000"/>
              </a:spcBef>
              <a:buFontTx/>
              <a:buNone/>
            </a:pPr>
            <a:endParaRPr lang="en-US" altLang="en-US" sz="2800">
              <a:ln w="0"/>
              <a:effectLst>
                <a:outerShdw blurRad="38100" dist="19050" dir="2700000" algn="tl" rotWithShape="0">
                  <a:schemeClr val="dk1">
                    <a:alpha val="40000"/>
                  </a:schemeClr>
                </a:outerShdw>
              </a:effectLst>
              <a:latin typeface="Times New Roman" panose="02020603050405020304" pitchFamily="18" charset="0"/>
            </a:endParaRPr>
          </a:p>
          <a:p>
            <a:pPr algn="ctr">
              <a:spcBef>
                <a:spcPct val="50000"/>
              </a:spcBef>
              <a:buFontTx/>
              <a:buNone/>
            </a:pPr>
            <a:r>
              <a:rPr lang="en-US" altLang="en-US">
                <a:ln w="0"/>
                <a:effectLst>
                  <a:outerShdw blurRad="38100" dist="19050" dir="2700000" algn="tl" rotWithShape="0">
                    <a:schemeClr val="dk1">
                      <a:alpha val="40000"/>
                    </a:schemeClr>
                  </a:outerShdw>
                </a:effectLst>
                <a:latin typeface="Times New Roman" panose="02020603050405020304" pitchFamily="18" charset="0"/>
              </a:rPr>
              <a:t>Ý NGHĨA TRONG ĐỜI SỐNG XÃ HỘI</a:t>
            </a:r>
          </a:p>
          <a:p>
            <a:pPr algn="ctr">
              <a:spcBef>
                <a:spcPct val="50000"/>
              </a:spcBef>
              <a:buFontTx/>
              <a:buNone/>
            </a:pPr>
            <a:endParaRPr lang="en-US" altLang="en-US" sz="2400">
              <a:ln w="0"/>
              <a:effectLst>
                <a:outerShdw blurRad="38100" dist="19050" dir="2700000" algn="tl" rotWithShape="0">
                  <a:schemeClr val="dk1">
                    <a:alpha val="40000"/>
                  </a:schemeClr>
                </a:outerShdw>
              </a:effectLst>
              <a:latin typeface="Times New Roman" panose="02020603050405020304" pitchFamily="18" charset="0"/>
            </a:endParaRPr>
          </a:p>
          <a:p>
            <a:pPr algn="ctr">
              <a:spcBef>
                <a:spcPct val="5000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 </a:t>
            </a:r>
          </a:p>
        </p:txBody>
      </p:sp>
      <p:sp>
        <p:nvSpPr>
          <p:cNvPr id="208901" name="AutoShape 5"/>
          <p:cNvSpPr>
            <a:spLocks noChangeArrowheads="1"/>
          </p:cNvSpPr>
          <p:nvPr/>
        </p:nvSpPr>
        <p:spPr bwMode="auto">
          <a:xfrm>
            <a:off x="3719513" y="1770063"/>
            <a:ext cx="533400" cy="1447800"/>
          </a:xfrm>
          <a:prstGeom prst="rightArrow">
            <a:avLst>
              <a:gd name="adj1" fmla="val 50000"/>
              <a:gd name="adj2" fmla="val 25000"/>
            </a:avLst>
          </a:prstGeom>
          <a:ln>
            <a:headEnd/>
            <a:tailEnd/>
          </a:ln>
        </p:spPr>
        <p:style>
          <a:lnRef idx="1">
            <a:schemeClr val="accent5"/>
          </a:lnRef>
          <a:fillRef idx="3">
            <a:schemeClr val="accent5"/>
          </a:fillRef>
          <a:effectRef idx="2">
            <a:schemeClr val="accent5"/>
          </a:effectRef>
          <a:fontRef idx="minor">
            <a:schemeClr val="lt1"/>
          </a:fontRef>
        </p:style>
        <p:txBody>
          <a:bodyPr wrap="none" lIns="0" tIns="0" rIns="0" bIns="0" anchor="ct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spcBef>
                <a:spcPct val="0"/>
              </a:spcBef>
              <a:buClrTx/>
              <a:buSzTx/>
              <a:buFontTx/>
              <a:buNone/>
              <a:defRPr/>
            </a:pPr>
            <a:endParaRPr lang="en-US" sz="1800" b="1">
              <a:solidFill>
                <a:srgbClr val="FFFFCC">
                  <a:lumMod val="75000"/>
                </a:srgbClr>
              </a:solidFill>
              <a:latin typeface=".VnTimeH" panose="020B7200000000000000" pitchFamily="34" charset="0"/>
            </a:endParaRPr>
          </a:p>
        </p:txBody>
      </p:sp>
      <p:sp>
        <p:nvSpPr>
          <p:cNvPr id="208906" name="AutoShape 10"/>
          <p:cNvSpPr>
            <a:spLocks noChangeArrowheads="1"/>
          </p:cNvSpPr>
          <p:nvPr/>
        </p:nvSpPr>
        <p:spPr bwMode="auto">
          <a:xfrm>
            <a:off x="4151314" y="1190625"/>
            <a:ext cx="6327775" cy="762000"/>
          </a:xfrm>
          <a:prstGeom prst="wedgeRoundRectCallout">
            <a:avLst>
              <a:gd name="adj1" fmla="val -50125"/>
              <a:gd name="adj2" fmla="val -18361"/>
              <a:gd name="adj3" fmla="val 16667"/>
            </a:avLst>
          </a:prstGeom>
          <a:solidFill>
            <a:schemeClr val="accent1"/>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20000"/>
              </a:lnSpc>
              <a:spcBef>
                <a:spcPct val="55000"/>
              </a:spcBef>
              <a:spcAft>
                <a:spcPct val="55000"/>
              </a:spcAft>
              <a:buFontTx/>
              <a:buNone/>
            </a:pPr>
            <a:r>
              <a:rPr lang="vi-VN" altLang="en-US" b="1">
                <a:solidFill>
                  <a:srgbClr val="FFFFFF"/>
                </a:solidFill>
                <a:latin typeface="Times New Roman" panose="02020603050405020304" pitchFamily="18" charset="0"/>
              </a:rPr>
              <a:t>Ý</a:t>
            </a:r>
            <a:r>
              <a:rPr lang="en-US" altLang="en-US" b="1">
                <a:solidFill>
                  <a:srgbClr val="FFFFFF"/>
                </a:solidFill>
                <a:latin typeface="Times New Roman" panose="02020603050405020304" pitchFamily="18" charset="0"/>
              </a:rPr>
              <a:t> nghĩa ph</a:t>
            </a:r>
            <a:r>
              <a:rPr lang="vi-VN" altLang="en-US" b="1">
                <a:solidFill>
                  <a:srgbClr val="FFFFFF"/>
                </a:solidFill>
                <a:latin typeface="Times New Roman" panose="02020603050405020304" pitchFamily="18" charset="0"/>
              </a:rPr>
              <a:t>ươ</a:t>
            </a:r>
            <a:r>
              <a:rPr lang="en-US" altLang="en-US" b="1">
                <a:solidFill>
                  <a:srgbClr val="FFFFFF"/>
                </a:solidFill>
                <a:latin typeface="Times New Roman" panose="02020603050405020304" pitchFamily="18" charset="0"/>
              </a:rPr>
              <a:t>ng pháp luận</a:t>
            </a:r>
            <a:endParaRPr lang="vi-VN" altLang="en-US" b="1">
              <a:solidFill>
                <a:srgbClr val="FFFFFF"/>
              </a:solidFill>
              <a:latin typeface="Times New Roman" panose="02020603050405020304" pitchFamily="18" charset="0"/>
            </a:endParaRPr>
          </a:p>
        </p:txBody>
      </p:sp>
    </p:spTree>
    <p:extLst>
      <p:ext uri="{BB962C8B-B14F-4D97-AF65-F5344CB8AC3E}">
        <p14:creationId xmlns:p14="http://schemas.microsoft.com/office/powerpoint/2010/main" val="2230338271"/>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4" fill="hold" grpId="0" nodeType="withEffect">
                                  <p:stCondLst>
                                    <p:cond delay="0"/>
                                  </p:stCondLst>
                                  <p:childTnLst>
                                    <p:set>
                                      <p:cBhvr>
                                        <p:cTn id="6" dur="1" fill="hold">
                                          <p:stCondLst>
                                            <p:cond delay="0"/>
                                          </p:stCondLst>
                                        </p:cTn>
                                        <p:tgtEl>
                                          <p:spTgt spid="208899"/>
                                        </p:tgtEl>
                                        <p:attrNameLst>
                                          <p:attrName>style.visibility</p:attrName>
                                        </p:attrNameLst>
                                      </p:cBhvr>
                                      <p:to>
                                        <p:strVal val="visible"/>
                                      </p:to>
                                    </p:set>
                                    <p:animEffect transition="in" filter="wheel(4)">
                                      <p:cBhvr>
                                        <p:cTn id="7" dur="1000"/>
                                        <p:tgtEl>
                                          <p:spTgt spid="208899"/>
                                        </p:tgtEl>
                                      </p:cBhvr>
                                    </p:animEffect>
                                  </p:childTnLst>
                                </p:cTn>
                              </p:par>
                            </p:childTnLst>
                          </p:cTn>
                        </p:par>
                        <p:par>
                          <p:cTn id="8" fill="hold" nodeType="afterGroup">
                            <p:stCondLst>
                              <p:cond delay="1000"/>
                            </p:stCondLst>
                            <p:childTnLst>
                              <p:par>
                                <p:cTn id="9" presetID="18" presetClass="entr" presetSubtype="3" fill="hold" grpId="0" nodeType="afterEffect">
                                  <p:stCondLst>
                                    <p:cond delay="0"/>
                                  </p:stCondLst>
                                  <p:childTnLst>
                                    <p:set>
                                      <p:cBhvr>
                                        <p:cTn id="10" dur="1" fill="hold">
                                          <p:stCondLst>
                                            <p:cond delay="0"/>
                                          </p:stCondLst>
                                        </p:cTn>
                                        <p:tgtEl>
                                          <p:spTgt spid="208901"/>
                                        </p:tgtEl>
                                        <p:attrNameLst>
                                          <p:attrName>style.visibility</p:attrName>
                                        </p:attrNameLst>
                                      </p:cBhvr>
                                      <p:to>
                                        <p:strVal val="visible"/>
                                      </p:to>
                                    </p:set>
                                    <p:animEffect transition="in" filter="strips(upRight)">
                                      <p:cBhvr>
                                        <p:cTn id="11" dur="1000"/>
                                        <p:tgtEl>
                                          <p:spTgt spid="208901"/>
                                        </p:tgtEl>
                                      </p:cBhvr>
                                    </p:animEffect>
                                  </p:childTnLst>
                                </p:cTn>
                              </p:par>
                            </p:childTnLst>
                          </p:cTn>
                        </p:par>
                        <p:par>
                          <p:cTn id="12" fill="hold" nodeType="afterGroup">
                            <p:stCondLst>
                              <p:cond delay="2000"/>
                            </p:stCondLst>
                            <p:childTnLst>
                              <p:par>
                                <p:cTn id="13" presetID="21" presetClass="entr" presetSubtype="4" fill="hold" grpId="0" nodeType="afterEffect">
                                  <p:stCondLst>
                                    <p:cond delay="0"/>
                                  </p:stCondLst>
                                  <p:childTnLst>
                                    <p:set>
                                      <p:cBhvr>
                                        <p:cTn id="14" dur="1" fill="hold">
                                          <p:stCondLst>
                                            <p:cond delay="0"/>
                                          </p:stCondLst>
                                        </p:cTn>
                                        <p:tgtEl>
                                          <p:spTgt spid="208898"/>
                                        </p:tgtEl>
                                        <p:attrNameLst>
                                          <p:attrName>style.visibility</p:attrName>
                                        </p:attrNameLst>
                                      </p:cBhvr>
                                      <p:to>
                                        <p:strVal val="visible"/>
                                      </p:to>
                                    </p:set>
                                    <p:animEffect transition="in" filter="wheel(4)">
                                      <p:cBhvr>
                                        <p:cTn id="15" dur="1000"/>
                                        <p:tgtEl>
                                          <p:spTgt spid="20889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4" fill="hold" grpId="0" nodeType="clickEffect">
                                  <p:stCondLst>
                                    <p:cond delay="0"/>
                                  </p:stCondLst>
                                  <p:childTnLst>
                                    <p:set>
                                      <p:cBhvr>
                                        <p:cTn id="19" dur="1" fill="hold">
                                          <p:stCondLst>
                                            <p:cond delay="0"/>
                                          </p:stCondLst>
                                        </p:cTn>
                                        <p:tgtEl>
                                          <p:spTgt spid="208915"/>
                                        </p:tgtEl>
                                        <p:attrNameLst>
                                          <p:attrName>style.visibility</p:attrName>
                                        </p:attrNameLst>
                                      </p:cBhvr>
                                      <p:to>
                                        <p:strVal val="visible"/>
                                      </p:to>
                                    </p:set>
                                    <p:animEffect transition="in" filter="wheel(4)">
                                      <p:cBhvr>
                                        <p:cTn id="20" dur="1000"/>
                                        <p:tgtEl>
                                          <p:spTgt spid="208915"/>
                                        </p:tgtEl>
                                      </p:cBhvr>
                                    </p:animEffect>
                                  </p:childTnLst>
                                </p:cTn>
                              </p:par>
                            </p:childTnLst>
                          </p:cTn>
                        </p:par>
                        <p:par>
                          <p:cTn id="21" fill="hold" nodeType="afterGroup">
                            <p:stCondLst>
                              <p:cond delay="1000"/>
                            </p:stCondLst>
                            <p:childTnLst>
                              <p:par>
                                <p:cTn id="22" presetID="21" presetClass="entr" presetSubtype="4" fill="hold" grpId="0" nodeType="afterEffect">
                                  <p:stCondLst>
                                    <p:cond delay="0"/>
                                  </p:stCondLst>
                                  <p:childTnLst>
                                    <p:set>
                                      <p:cBhvr>
                                        <p:cTn id="23" dur="1" fill="hold">
                                          <p:stCondLst>
                                            <p:cond delay="0"/>
                                          </p:stCondLst>
                                        </p:cTn>
                                        <p:tgtEl>
                                          <p:spTgt spid="208906"/>
                                        </p:tgtEl>
                                        <p:attrNameLst>
                                          <p:attrName>style.visibility</p:attrName>
                                        </p:attrNameLst>
                                      </p:cBhvr>
                                      <p:to>
                                        <p:strVal val="visible"/>
                                      </p:to>
                                    </p:set>
                                    <p:animEffect transition="in" filter="wheel(4)">
                                      <p:cBhvr>
                                        <p:cTn id="24" dur="1000"/>
                                        <p:tgtEl>
                                          <p:spTgt spid="208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15" grpId="0" animBg="1"/>
      <p:bldP spid="208898" grpId="0" animBg="1"/>
      <p:bldP spid="208899" grpId="0" animBg="1"/>
      <p:bldP spid="208901" grpId="0" animBg="1"/>
      <p:bldP spid="20890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9" name="Text Box 3"/>
          <p:cNvSpPr txBox="1">
            <a:spLocks noChangeArrowheads="1"/>
          </p:cNvSpPr>
          <p:nvPr/>
        </p:nvSpPr>
        <p:spPr bwMode="auto">
          <a:xfrm>
            <a:off x="3886200" y="1371600"/>
            <a:ext cx="5715000" cy="915988"/>
          </a:xfrm>
          <a:prstGeom prst="rect">
            <a:avLst/>
          </a:prstGeom>
          <a:solidFill>
            <a:srgbClr val="0000CC"/>
          </a:solidFill>
          <a:ln w="9525">
            <a:solidFill>
              <a:srgbClr val="000066"/>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55000"/>
              </a:lnSpc>
              <a:spcBef>
                <a:spcPct val="0"/>
              </a:spcBef>
              <a:buFontTx/>
              <a:buNone/>
            </a:pPr>
            <a:endParaRPr lang="en-US" altLang="en-US" sz="2200" b="1">
              <a:solidFill>
                <a:srgbClr val="FFFFFF"/>
              </a:solidFill>
              <a:latin typeface="Times New Roman" panose="02020603050405020304" pitchFamily="18" charset="0"/>
            </a:endParaRPr>
          </a:p>
          <a:p>
            <a:pPr algn="ctr">
              <a:lnSpc>
                <a:spcPct val="90000"/>
              </a:lnSpc>
              <a:spcBef>
                <a:spcPct val="5000"/>
              </a:spcBef>
              <a:spcAft>
                <a:spcPct val="5000"/>
              </a:spcAft>
              <a:buFontTx/>
              <a:buNone/>
            </a:pPr>
            <a:r>
              <a:rPr lang="en-US" altLang="en-US" sz="2800" b="1">
                <a:solidFill>
                  <a:srgbClr val="FFFFFF"/>
                </a:solidFill>
                <a:latin typeface="Times New Roman" panose="02020603050405020304" pitchFamily="18" charset="0"/>
              </a:rPr>
              <a:t>KHÁI NIỆM C</a:t>
            </a:r>
            <a:r>
              <a:rPr lang="vi-VN" altLang="en-US" sz="2800" b="1">
                <a:solidFill>
                  <a:srgbClr val="FFFFFF"/>
                </a:solidFill>
                <a:latin typeface="Times New Roman" panose="02020603050405020304" pitchFamily="18" charset="0"/>
              </a:rPr>
              <a:t>Ơ</a:t>
            </a:r>
            <a:r>
              <a:rPr lang="en-US" altLang="en-US" sz="2800" b="1">
                <a:solidFill>
                  <a:srgbClr val="FFFFFF"/>
                </a:solidFill>
                <a:latin typeface="Times New Roman" panose="02020603050405020304" pitchFamily="18" charset="0"/>
              </a:rPr>
              <a:t> SỞ HẠ TẦNG</a:t>
            </a:r>
          </a:p>
          <a:p>
            <a:pPr algn="ctr">
              <a:lnSpc>
                <a:spcPct val="55000"/>
              </a:lnSpc>
              <a:spcBef>
                <a:spcPct val="0"/>
              </a:spcBef>
              <a:buFontTx/>
              <a:buNone/>
            </a:pPr>
            <a:r>
              <a:rPr lang="en-US" altLang="en-US" sz="2200" b="1">
                <a:solidFill>
                  <a:srgbClr val="FFFFFF"/>
                </a:solidFill>
                <a:latin typeface="Times New Roman" panose="02020603050405020304" pitchFamily="18" charset="0"/>
              </a:rPr>
              <a:t> </a:t>
            </a:r>
          </a:p>
        </p:txBody>
      </p:sp>
      <p:sp>
        <p:nvSpPr>
          <p:cNvPr id="249860" name="Text Box 4"/>
          <p:cNvSpPr txBox="1">
            <a:spLocks noChangeArrowheads="1"/>
          </p:cNvSpPr>
          <p:nvPr/>
        </p:nvSpPr>
        <p:spPr bwMode="auto">
          <a:xfrm>
            <a:off x="5181600" y="5957888"/>
            <a:ext cx="4800600" cy="461962"/>
          </a:xfrm>
          <a:prstGeom prst="rect">
            <a:avLst/>
          </a:prstGeom>
          <a:solidFill>
            <a:schemeClr val="bg1"/>
          </a:solidFill>
          <a:ln w="9525">
            <a:solidFill>
              <a:srgbClr val="006699"/>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400" b="0">
                <a:ln w="0"/>
                <a:effectLst>
                  <a:outerShdw blurRad="38100" dist="19050" dir="2700000" algn="tl" rotWithShape="0">
                    <a:schemeClr val="dk1">
                      <a:alpha val="40000"/>
                    </a:schemeClr>
                  </a:outerShdw>
                </a:effectLst>
                <a:latin typeface="Times New Roman" pitchFamily="18" charset="0"/>
              </a:rPr>
              <a:t>Quan hệ sản xuất mầm mống</a:t>
            </a:r>
          </a:p>
        </p:txBody>
      </p:sp>
      <p:sp>
        <p:nvSpPr>
          <p:cNvPr id="249861" name="Oval 5"/>
          <p:cNvSpPr>
            <a:spLocks noChangeArrowheads="1"/>
          </p:cNvSpPr>
          <p:nvPr/>
        </p:nvSpPr>
        <p:spPr bwMode="auto">
          <a:xfrm>
            <a:off x="1600200" y="2743200"/>
            <a:ext cx="2895600" cy="1574800"/>
          </a:xfrm>
          <a:prstGeom prst="ellipse">
            <a:avLst/>
          </a:prstGeom>
          <a:blipFill>
            <a:blip r:embed="rId2"/>
            <a:tile tx="0" ty="0" sx="100000" sy="100000" flip="none" algn="tl"/>
          </a:blipFill>
          <a:ln w="9525">
            <a:solidFill>
              <a:schemeClr val="tx1"/>
            </a:solidFill>
            <a:round/>
            <a:headEnd/>
            <a:tailEnd/>
          </a:ln>
          <a:effectLst/>
        </p:spPr>
        <p:txBody>
          <a:bodyPr wrap="none" anchor="ctr"/>
          <a:lstStyle/>
          <a:p>
            <a:pPr algn="ctr">
              <a:defRPr/>
            </a:pPr>
            <a:r>
              <a:rPr lang="vi-VN" sz="2400">
                <a:ln w="0"/>
                <a:effectLst>
                  <a:outerShdw blurRad="38100" dist="19050" dir="2700000" algn="tl" rotWithShape="0">
                    <a:schemeClr val="dk1">
                      <a:alpha val="40000"/>
                    </a:schemeClr>
                  </a:outerShdw>
                </a:effectLst>
                <a:latin typeface="Times New Roman"/>
              </a:rPr>
              <a:t>Đ</a:t>
            </a:r>
            <a:r>
              <a:rPr lang="en-US" sz="2400">
                <a:ln w="0"/>
                <a:effectLst>
                  <a:outerShdw blurRad="38100" dist="19050" dir="2700000" algn="tl" rotWithShape="0">
                    <a:schemeClr val="dk1">
                      <a:alpha val="40000"/>
                    </a:schemeClr>
                  </a:outerShdw>
                </a:effectLst>
                <a:latin typeface="Times New Roman"/>
              </a:rPr>
              <a:t>ỊNH NGHĨA</a:t>
            </a:r>
            <a:endParaRPr lang="en-US" sz="2400" dirty="0">
              <a:ln w="0"/>
              <a:effectLst>
                <a:outerShdw blurRad="38100" dist="19050" dir="2700000" algn="tl" rotWithShape="0">
                  <a:schemeClr val="dk1">
                    <a:alpha val="40000"/>
                  </a:schemeClr>
                </a:outerShdw>
              </a:effectLst>
              <a:latin typeface="Times New Roman"/>
            </a:endParaRPr>
          </a:p>
        </p:txBody>
      </p:sp>
      <p:sp>
        <p:nvSpPr>
          <p:cNvPr id="249862" name="Oval 6"/>
          <p:cNvSpPr>
            <a:spLocks noChangeArrowheads="1"/>
          </p:cNvSpPr>
          <p:nvPr/>
        </p:nvSpPr>
        <p:spPr bwMode="auto">
          <a:xfrm>
            <a:off x="1600200" y="4765675"/>
            <a:ext cx="2895600" cy="1625600"/>
          </a:xfrm>
          <a:prstGeom prst="ellipse">
            <a:avLst/>
          </a:prstGeom>
          <a:blipFill>
            <a:blip r:embed="rId3"/>
            <a:tile tx="0" ty="0" sx="100000" sy="100000" flip="none" algn="tl"/>
          </a:blipFill>
          <a:ln w="9525">
            <a:solidFill>
              <a:schemeClr val="tx1"/>
            </a:solidFill>
            <a:round/>
            <a:headEnd/>
            <a:tailEnd/>
          </a:ln>
          <a:effectLst/>
        </p:spPr>
        <p:txBody>
          <a:bodyPr wrap="none" anchor="ctr"/>
          <a:lstStyle/>
          <a:p>
            <a:pPr algn="ctr">
              <a:defRPr/>
            </a:pPr>
            <a:r>
              <a:rPr lang="en-US" sz="2400">
                <a:ln w="0"/>
                <a:effectLst>
                  <a:outerShdw blurRad="38100" dist="19050" dir="2700000" algn="tl" rotWithShape="0">
                    <a:schemeClr val="dk1">
                      <a:alpha val="40000"/>
                    </a:schemeClr>
                  </a:outerShdw>
                </a:effectLst>
                <a:latin typeface="Times New Roman"/>
              </a:rPr>
              <a:t>CÁC YẾU TỐ</a:t>
            </a:r>
            <a:endParaRPr lang="en-US" sz="2400" dirty="0">
              <a:ln w="0"/>
              <a:effectLst>
                <a:outerShdw blurRad="38100" dist="19050" dir="2700000" algn="tl" rotWithShape="0">
                  <a:schemeClr val="dk1">
                    <a:alpha val="40000"/>
                  </a:schemeClr>
                </a:outerShdw>
              </a:effectLst>
              <a:latin typeface="Times New Roman"/>
            </a:endParaRPr>
          </a:p>
          <a:p>
            <a:pPr algn="ctr">
              <a:defRPr/>
            </a:pPr>
            <a:r>
              <a:rPr lang="en-US" sz="2400">
                <a:ln w="0"/>
                <a:effectLst>
                  <a:outerShdw blurRad="38100" dist="19050" dir="2700000" algn="tl" rotWithShape="0">
                    <a:schemeClr val="dk1">
                      <a:alpha val="40000"/>
                    </a:schemeClr>
                  </a:outerShdw>
                </a:effectLst>
                <a:latin typeface="Times New Roman"/>
              </a:rPr>
              <a:t>CẤU THÀNH</a:t>
            </a:r>
            <a:endParaRPr lang="en-US" sz="2400" dirty="0">
              <a:ln w="0"/>
              <a:effectLst>
                <a:outerShdw blurRad="38100" dist="19050" dir="2700000" algn="tl" rotWithShape="0">
                  <a:schemeClr val="dk1">
                    <a:alpha val="40000"/>
                  </a:schemeClr>
                </a:outerShdw>
              </a:effectLst>
              <a:latin typeface="Times New Roman"/>
            </a:endParaRPr>
          </a:p>
        </p:txBody>
      </p:sp>
      <p:sp>
        <p:nvSpPr>
          <p:cNvPr id="249863" name="AutoShape 7"/>
          <p:cNvSpPr>
            <a:spLocks noChangeArrowheads="1"/>
          </p:cNvSpPr>
          <p:nvPr/>
        </p:nvSpPr>
        <p:spPr bwMode="auto">
          <a:xfrm>
            <a:off x="4495800" y="5105400"/>
            <a:ext cx="685800" cy="838200"/>
          </a:xfrm>
          <a:prstGeom prst="rightArrow">
            <a:avLst>
              <a:gd name="adj1" fmla="val 50000"/>
              <a:gd name="adj2" fmla="val 25000"/>
            </a:avLst>
          </a:prstGeom>
          <a:solidFill>
            <a:schemeClr val="folHlink"/>
          </a:solidFill>
          <a:ln w="9525">
            <a:solidFill>
              <a:srgbClr val="0000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b="1">
              <a:solidFill>
                <a:srgbClr val="FFFFFF"/>
              </a:solidFill>
              <a:latin typeface=".VnTimeH" panose="020B7200000000000000" pitchFamily="34" charset="0"/>
            </a:endParaRPr>
          </a:p>
        </p:txBody>
      </p:sp>
      <p:sp>
        <p:nvSpPr>
          <p:cNvPr id="249865" name="Rectangle 9"/>
          <p:cNvSpPr>
            <a:spLocks noChangeArrowheads="1"/>
          </p:cNvSpPr>
          <p:nvPr/>
        </p:nvSpPr>
        <p:spPr bwMode="auto">
          <a:xfrm>
            <a:off x="1524001" y="212725"/>
            <a:ext cx="71548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3. BIỆN CHỨNG GIỮA C</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Ơ</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 SỞ HẠ TẦNG                    VÀ KIẾN TRÚC TH</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Ư</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ỢNG TẦNG</a:t>
            </a:r>
          </a:p>
        </p:txBody>
      </p:sp>
      <p:sp>
        <p:nvSpPr>
          <p:cNvPr id="249866" name="Text Box 10"/>
          <p:cNvSpPr txBox="1">
            <a:spLocks noChangeArrowheads="1"/>
          </p:cNvSpPr>
          <p:nvPr/>
        </p:nvSpPr>
        <p:spPr bwMode="auto">
          <a:xfrm>
            <a:off x="5181600" y="5257801"/>
            <a:ext cx="4800600" cy="461963"/>
          </a:xfrm>
          <a:prstGeom prst="rect">
            <a:avLst/>
          </a:prstGeom>
          <a:solidFill>
            <a:schemeClr val="bg1"/>
          </a:solidFill>
          <a:ln w="9525">
            <a:solidFill>
              <a:srgbClr val="006699"/>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400" b="0">
                <a:ln w="0"/>
                <a:effectLst>
                  <a:outerShdw blurRad="38100" dist="19050" dir="2700000" algn="tl" rotWithShape="0">
                    <a:schemeClr val="dk1">
                      <a:alpha val="40000"/>
                    </a:schemeClr>
                  </a:outerShdw>
                </a:effectLst>
                <a:latin typeface="Times New Roman" pitchFamily="18" charset="0"/>
              </a:rPr>
              <a:t>Quan hệ sản xuất tàn d</a:t>
            </a:r>
            <a:r>
              <a:rPr lang="vi-VN" sz="2400" b="0">
                <a:ln w="0"/>
                <a:effectLst>
                  <a:outerShdw blurRad="38100" dist="19050" dir="2700000" algn="tl" rotWithShape="0">
                    <a:schemeClr val="dk1">
                      <a:alpha val="40000"/>
                    </a:schemeClr>
                  </a:outerShdw>
                </a:effectLst>
                <a:latin typeface="Times New Roman" pitchFamily="18" charset="0"/>
              </a:rPr>
              <a:t>ư</a:t>
            </a:r>
            <a:endParaRPr lang="en-US" sz="2400" b="0">
              <a:ln w="0"/>
              <a:effectLst>
                <a:outerShdw blurRad="38100" dist="19050" dir="2700000" algn="tl" rotWithShape="0">
                  <a:schemeClr val="dk1">
                    <a:alpha val="40000"/>
                  </a:schemeClr>
                </a:outerShdw>
              </a:effectLst>
              <a:latin typeface="Times New Roman" pitchFamily="18" charset="0"/>
            </a:endParaRPr>
          </a:p>
        </p:txBody>
      </p:sp>
      <p:sp>
        <p:nvSpPr>
          <p:cNvPr id="249868" name="Text Box 12"/>
          <p:cNvSpPr txBox="1">
            <a:spLocks noChangeArrowheads="1"/>
          </p:cNvSpPr>
          <p:nvPr/>
        </p:nvSpPr>
        <p:spPr bwMode="auto">
          <a:xfrm>
            <a:off x="5216525" y="4613276"/>
            <a:ext cx="4800600" cy="461963"/>
          </a:xfrm>
          <a:prstGeom prst="rect">
            <a:avLst/>
          </a:prstGeom>
          <a:solidFill>
            <a:schemeClr val="bg1"/>
          </a:solidFill>
          <a:ln w="9525">
            <a:solidFill>
              <a:srgbClr val="006699"/>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400" b="0">
                <a:ln w="0"/>
                <a:effectLst>
                  <a:outerShdw blurRad="38100" dist="19050" dir="2700000" algn="tl" rotWithShape="0">
                    <a:schemeClr val="dk1">
                      <a:alpha val="40000"/>
                    </a:schemeClr>
                  </a:outerShdw>
                </a:effectLst>
                <a:latin typeface="Times New Roman" pitchFamily="18" charset="0"/>
              </a:rPr>
              <a:t>Quan hệ sản xuất thống trị</a:t>
            </a:r>
          </a:p>
        </p:txBody>
      </p:sp>
      <p:sp>
        <p:nvSpPr>
          <p:cNvPr id="249871" name="Oval 15"/>
          <p:cNvSpPr>
            <a:spLocks noChangeArrowheads="1"/>
          </p:cNvSpPr>
          <p:nvPr/>
        </p:nvSpPr>
        <p:spPr bwMode="auto">
          <a:xfrm>
            <a:off x="4724400" y="2505075"/>
            <a:ext cx="5486400" cy="1981200"/>
          </a:xfrm>
          <a:prstGeom prst="ellipse">
            <a:avLst/>
          </a:prstGeom>
          <a:blipFill>
            <a:blip r:embed="rId4"/>
            <a:tile tx="0" ty="0" sx="100000" sy="100000" flip="none" algn="tl"/>
          </a:blipFill>
          <a:ln>
            <a:headEnd/>
            <a:tailEnd/>
          </a:ln>
        </p:spPr>
        <p:style>
          <a:lnRef idx="2">
            <a:schemeClr val="accent1"/>
          </a:lnRef>
          <a:fillRef idx="1">
            <a:schemeClr val="lt1"/>
          </a:fillRef>
          <a:effectRef idx="0">
            <a:schemeClr val="accent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Là toàn bộ những quan hệ</a:t>
            </a:r>
          </a:p>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 sản xuất của xã hội trong sự vận</a:t>
            </a:r>
          </a:p>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 </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ộng hiện thực của chúng hợp thành </a:t>
            </a:r>
          </a:p>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c</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ơ</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 cấu kinh tế của xã hội </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ó</a:t>
            </a:r>
          </a:p>
        </p:txBody>
      </p:sp>
    </p:spTree>
    <p:extLst>
      <p:ext uri="{BB962C8B-B14F-4D97-AF65-F5344CB8AC3E}">
        <p14:creationId xmlns:p14="http://schemas.microsoft.com/office/powerpoint/2010/main" val="3151439293"/>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0" presetClass="entr" presetSubtype="0" fill="hold" grpId="0" nodeType="withEffect">
                                  <p:stCondLst>
                                    <p:cond delay="0"/>
                                  </p:stCondLst>
                                  <p:iterate type="lt">
                                    <p:tmPct val="10000"/>
                                  </p:iterate>
                                  <p:childTnLst>
                                    <p:set>
                                      <p:cBhvr>
                                        <p:cTn id="6" dur="1" fill="hold">
                                          <p:stCondLst>
                                            <p:cond delay="0"/>
                                          </p:stCondLst>
                                        </p:cTn>
                                        <p:tgtEl>
                                          <p:spTgt spid="249865"/>
                                        </p:tgtEl>
                                        <p:attrNameLst>
                                          <p:attrName>style.visibility</p:attrName>
                                        </p:attrNameLst>
                                      </p:cBhvr>
                                      <p:to>
                                        <p:strVal val="visible"/>
                                      </p:to>
                                    </p:set>
                                    <p:animEffect transition="in" filter="fade">
                                      <p:cBhvr>
                                        <p:cTn id="7" dur="500"/>
                                        <p:tgtEl>
                                          <p:spTgt spid="249865"/>
                                        </p:tgtEl>
                                      </p:cBhvr>
                                    </p:animEffect>
                                    <p:anim calcmode="lin" valueType="num">
                                      <p:cBhvr>
                                        <p:cTn id="8" dur="500" fill="hold"/>
                                        <p:tgtEl>
                                          <p:spTgt spid="249865"/>
                                        </p:tgtEl>
                                        <p:attrNameLst>
                                          <p:attrName>ppt_x</p:attrName>
                                        </p:attrNameLst>
                                      </p:cBhvr>
                                      <p:tavLst>
                                        <p:tav tm="0">
                                          <p:val>
                                            <p:strVal val="#ppt_x-.1"/>
                                          </p:val>
                                        </p:tav>
                                        <p:tav tm="100000">
                                          <p:val>
                                            <p:strVal val="#ppt_x"/>
                                          </p:val>
                                        </p:tav>
                                      </p:tavLst>
                                    </p:anim>
                                    <p:anim calcmode="lin" valueType="num">
                                      <p:cBhvr>
                                        <p:cTn id="9" dur="500" fill="hold"/>
                                        <p:tgtEl>
                                          <p:spTgt spid="249865"/>
                                        </p:tgtEl>
                                        <p:attrNameLst>
                                          <p:attrName>ppt_y</p:attrName>
                                        </p:attrNameLst>
                                      </p:cBhvr>
                                      <p:tavLst>
                                        <p:tav tm="0">
                                          <p:val>
                                            <p:strVal val="#ppt_y"/>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249859"/>
                                        </p:tgtEl>
                                        <p:attrNameLst>
                                          <p:attrName>style.visibility</p:attrName>
                                        </p:attrNameLst>
                                      </p:cBhvr>
                                      <p:to>
                                        <p:strVal val="visible"/>
                                      </p:to>
                                    </p:set>
                                    <p:animEffect transition="in" filter="blinds(horizontal)">
                                      <p:cBhvr>
                                        <p:cTn id="14" dur="500"/>
                                        <p:tgtEl>
                                          <p:spTgt spid="24985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49861"/>
                                        </p:tgtEl>
                                        <p:attrNameLst>
                                          <p:attrName>style.visibility</p:attrName>
                                        </p:attrNameLst>
                                      </p:cBhvr>
                                      <p:to>
                                        <p:strVal val="visible"/>
                                      </p:to>
                                    </p:set>
                                    <p:animEffect transition="in" filter="blinds(horizontal)">
                                      <p:cBhvr>
                                        <p:cTn id="19" dur="500"/>
                                        <p:tgtEl>
                                          <p:spTgt spid="249861"/>
                                        </p:tgtEl>
                                      </p:cBhvr>
                                    </p:animEffect>
                                  </p:childTnLst>
                                </p:cTn>
                              </p:par>
                            </p:childTnLst>
                          </p:cTn>
                        </p:par>
                        <p:par>
                          <p:cTn id="20" fill="hold" nodeType="afterGroup">
                            <p:stCondLst>
                              <p:cond delay="500"/>
                            </p:stCondLst>
                            <p:childTnLst>
                              <p:par>
                                <p:cTn id="21" presetID="3" presetClass="entr" presetSubtype="5" fill="hold" grpId="0" nodeType="afterEffect">
                                  <p:stCondLst>
                                    <p:cond delay="0"/>
                                  </p:stCondLst>
                                  <p:childTnLst>
                                    <p:set>
                                      <p:cBhvr>
                                        <p:cTn id="22" dur="1" fill="hold">
                                          <p:stCondLst>
                                            <p:cond delay="0"/>
                                          </p:stCondLst>
                                        </p:cTn>
                                        <p:tgtEl>
                                          <p:spTgt spid="249871"/>
                                        </p:tgtEl>
                                        <p:attrNameLst>
                                          <p:attrName>style.visibility</p:attrName>
                                        </p:attrNameLst>
                                      </p:cBhvr>
                                      <p:to>
                                        <p:strVal val="visible"/>
                                      </p:to>
                                    </p:set>
                                    <p:animEffect transition="in" filter="blinds(vertical)">
                                      <p:cBhvr>
                                        <p:cTn id="23" dur="500"/>
                                        <p:tgtEl>
                                          <p:spTgt spid="2498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49862"/>
                                        </p:tgtEl>
                                        <p:attrNameLst>
                                          <p:attrName>style.visibility</p:attrName>
                                        </p:attrNameLst>
                                      </p:cBhvr>
                                      <p:to>
                                        <p:strVal val="visible"/>
                                      </p:to>
                                    </p:set>
                                    <p:animEffect transition="in" filter="blinds(horizontal)">
                                      <p:cBhvr>
                                        <p:cTn id="28" dur="500"/>
                                        <p:tgtEl>
                                          <p:spTgt spid="24986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249863"/>
                                        </p:tgtEl>
                                        <p:attrNameLst>
                                          <p:attrName>style.visibility</p:attrName>
                                        </p:attrNameLst>
                                      </p:cBhvr>
                                      <p:to>
                                        <p:strVal val="visible"/>
                                      </p:to>
                                    </p:set>
                                    <p:animEffect transition="in" filter="strips(downLeft)">
                                      <p:cBhvr>
                                        <p:cTn id="33" dur="500"/>
                                        <p:tgtEl>
                                          <p:spTgt spid="249863"/>
                                        </p:tgtEl>
                                      </p:cBhvr>
                                    </p:animEffect>
                                  </p:childTnLst>
                                </p:cTn>
                              </p:par>
                            </p:childTnLst>
                          </p:cTn>
                        </p:par>
                        <p:par>
                          <p:cTn id="34" fill="hold" nodeType="afterGroup">
                            <p:stCondLst>
                              <p:cond delay="500"/>
                            </p:stCondLst>
                            <p:childTnLst>
                              <p:par>
                                <p:cTn id="35" presetID="3" presetClass="entr" presetSubtype="10" fill="hold" grpId="0" nodeType="afterEffect">
                                  <p:stCondLst>
                                    <p:cond delay="0"/>
                                  </p:stCondLst>
                                  <p:childTnLst>
                                    <p:set>
                                      <p:cBhvr>
                                        <p:cTn id="36" dur="1" fill="hold">
                                          <p:stCondLst>
                                            <p:cond delay="0"/>
                                          </p:stCondLst>
                                        </p:cTn>
                                        <p:tgtEl>
                                          <p:spTgt spid="249868"/>
                                        </p:tgtEl>
                                        <p:attrNameLst>
                                          <p:attrName>style.visibility</p:attrName>
                                        </p:attrNameLst>
                                      </p:cBhvr>
                                      <p:to>
                                        <p:strVal val="visible"/>
                                      </p:to>
                                    </p:set>
                                    <p:animEffect transition="in" filter="blinds(horizontal)">
                                      <p:cBhvr>
                                        <p:cTn id="37" dur="500"/>
                                        <p:tgtEl>
                                          <p:spTgt spid="2498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49866"/>
                                        </p:tgtEl>
                                        <p:attrNameLst>
                                          <p:attrName>style.visibility</p:attrName>
                                        </p:attrNameLst>
                                      </p:cBhvr>
                                      <p:to>
                                        <p:strVal val="visible"/>
                                      </p:to>
                                    </p:set>
                                    <p:animEffect transition="in" filter="blinds(horizontal)">
                                      <p:cBhvr>
                                        <p:cTn id="42" dur="500"/>
                                        <p:tgtEl>
                                          <p:spTgt spid="2498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49860"/>
                                        </p:tgtEl>
                                        <p:attrNameLst>
                                          <p:attrName>style.visibility</p:attrName>
                                        </p:attrNameLst>
                                      </p:cBhvr>
                                      <p:to>
                                        <p:strVal val="visible"/>
                                      </p:to>
                                    </p:set>
                                    <p:animEffect transition="in" filter="blinds(horizontal)">
                                      <p:cBhvr>
                                        <p:cTn id="47" dur="500"/>
                                        <p:tgtEl>
                                          <p:spTgt spid="249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animBg="1" autoUpdateAnimBg="0"/>
      <p:bldP spid="249860" grpId="0" animBg="1" autoUpdateAnimBg="0"/>
      <p:bldP spid="249861" grpId="0" animBg="1"/>
      <p:bldP spid="249862" grpId="0" animBg="1"/>
      <p:bldP spid="249863" grpId="0" animBg="1"/>
      <p:bldP spid="249865" grpId="0"/>
      <p:bldP spid="249866" grpId="0" animBg="1" autoUpdateAnimBg="0"/>
      <p:bldP spid="249868" grpId="0" animBg="1" autoUpdateAnimBg="0"/>
      <p:bldP spid="249871"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style>
          <a:lnRef idx="2">
            <a:schemeClr val="accent1"/>
          </a:lnRef>
          <a:fillRef idx="1">
            <a:schemeClr val="lt1"/>
          </a:fillRef>
          <a:effectRef idx="0">
            <a:schemeClr val="accent1"/>
          </a:effectRef>
          <a:fontRef idx="minor">
            <a:schemeClr val="dk1"/>
          </a:fontRef>
        </p:style>
        <p:txBody>
          <a:bodyPr/>
          <a:lstStyle/>
          <a:p>
            <a:pPr algn="ctr"/>
            <a:r>
              <a:rPr lang="en-US" alt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LƯU Ý</a:t>
            </a:r>
            <a:endParaRPr lang="es-ES" altLang="en-US" sz="40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1203" name="Rectangle 3"/>
          <p:cNvSpPr>
            <a:spLocks noGrp="1" noChangeArrowheads="1"/>
          </p:cNvSpPr>
          <p:nvPr>
            <p:ph type="body" idx="1"/>
          </p:nvPr>
        </p:nvSpPr>
        <p:spPr/>
        <p:txBody>
          <a:bodyPr>
            <a:normAutofit/>
          </a:bodyPr>
          <a:lstStyle/>
          <a:p>
            <a:pPr algn="just">
              <a:buFont typeface="Wingdings" panose="05000000000000000000" pitchFamily="2" charset="2"/>
              <a:buNone/>
            </a:pPr>
            <a:r>
              <a:rPr lang="en-US" altLang="en-US" sz="3000" smtClean="0">
                <a:latin typeface="Times New Roman" panose="02020603050405020304" pitchFamily="18" charset="0"/>
                <a:cs typeface="Times New Roman" panose="02020603050405020304" pitchFamily="18" charset="0"/>
              </a:rPr>
              <a:t>	</a:t>
            </a:r>
            <a:r>
              <a:rPr lang="en-US" altLang="en-US" sz="3000" i="1" u="sng" smtClean="0">
                <a:solidFill>
                  <a:srgbClr val="000000"/>
                </a:solidFill>
                <a:latin typeface="Times New Roman" panose="02020603050405020304" pitchFamily="18" charset="0"/>
                <a:cs typeface="Times New Roman" panose="02020603050405020304" pitchFamily="18" charset="0"/>
              </a:rPr>
              <a:t>CẦN PHÂN BIỆT:</a:t>
            </a:r>
          </a:p>
          <a:p>
            <a:pPr algn="just">
              <a:buFont typeface="Wingdings" panose="05000000000000000000" pitchFamily="2" charset="2"/>
              <a:buNone/>
            </a:pPr>
            <a:r>
              <a:rPr lang="en-US" altLang="en-US" sz="3000" smtClean="0">
                <a:latin typeface="Times New Roman" panose="02020603050405020304" pitchFamily="18" charset="0"/>
                <a:cs typeface="Times New Roman" panose="02020603050405020304" pitchFamily="18" charset="0"/>
              </a:rPr>
              <a:t>	</a:t>
            </a:r>
            <a:r>
              <a:rPr lang="en-US" altLang="en-US" sz="3000" smtClean="0">
                <a:solidFill>
                  <a:srgbClr val="FF0000"/>
                </a:solidFill>
                <a:latin typeface="Times New Roman" panose="02020603050405020304" pitchFamily="18" charset="0"/>
                <a:cs typeface="Times New Roman" panose="02020603050405020304" pitchFamily="18" charset="0"/>
              </a:rPr>
              <a:t>CƠ SỞ HẠ TẦNG: là tổng hợp những quan hệ sản xuất tạo thành cơ cấu kinh tế.</a:t>
            </a:r>
          </a:p>
          <a:p>
            <a:pPr>
              <a:buFont typeface="Wingdings" panose="05000000000000000000" pitchFamily="2" charset="2"/>
              <a:buNone/>
            </a:pPr>
            <a:r>
              <a:rPr lang="en-US" altLang="en-US" sz="3000" smtClean="0">
                <a:latin typeface="Times New Roman" panose="02020603050405020304" pitchFamily="18" charset="0"/>
                <a:cs typeface="Times New Roman" panose="02020603050405020304" pitchFamily="18" charset="0"/>
              </a:rPr>
              <a:t>	</a:t>
            </a:r>
            <a:r>
              <a:rPr lang="en-US" altLang="en-US" sz="3000" i="1" u="sng" smtClean="0">
                <a:solidFill>
                  <a:srgbClr val="000000"/>
                </a:solidFill>
                <a:latin typeface="Times New Roman" panose="02020603050405020304" pitchFamily="18" charset="0"/>
                <a:cs typeface="Times New Roman" panose="02020603050405020304" pitchFamily="18" charset="0"/>
              </a:rPr>
              <a:t>VỚI:</a:t>
            </a:r>
          </a:p>
          <a:p>
            <a:pPr algn="just">
              <a:buFont typeface="Wingdings" panose="05000000000000000000" pitchFamily="2" charset="2"/>
              <a:buNone/>
            </a:pPr>
            <a:r>
              <a:rPr lang="en-US" altLang="en-US" sz="3000" smtClean="0">
                <a:latin typeface="Times New Roman" panose="02020603050405020304" pitchFamily="18" charset="0"/>
                <a:cs typeface="Times New Roman" panose="02020603050405020304" pitchFamily="18" charset="0"/>
              </a:rPr>
              <a:t>	</a:t>
            </a:r>
            <a:r>
              <a:rPr lang="en-US" altLang="en-US" sz="3000" smtClean="0">
                <a:solidFill>
                  <a:srgbClr val="000099"/>
                </a:solidFill>
                <a:latin typeface="Times New Roman" panose="02020603050405020304" pitchFamily="18" charset="0"/>
                <a:cs typeface="Times New Roman" panose="02020603050405020304" pitchFamily="18" charset="0"/>
              </a:rPr>
              <a:t>KẾT CẤU HẠ TẦNG (HẠ TẦNG KỸ THUẬT): các yếu tố vật chất phục vụ cho kinh tế: cầu, đường, bến, bãi, điện lực, viễn thông liên lạc, cấp thoát nước…</a:t>
            </a:r>
            <a:endParaRPr lang="es-ES" altLang="en-US" sz="3000" smtClean="0">
              <a:solidFill>
                <a:srgbClr val="00009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5252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7798" name="Picture 6" descr="hien phap 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3200400"/>
            <a:ext cx="45370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p:cNvGrpSpPr>
            <a:grpSpLocks/>
          </p:cNvGrpSpPr>
          <p:nvPr/>
        </p:nvGrpSpPr>
        <p:grpSpPr bwMode="auto">
          <a:xfrm>
            <a:off x="6096000" y="2438400"/>
            <a:ext cx="4343400" cy="3581400"/>
            <a:chOff x="2789" y="1026"/>
            <a:chExt cx="2631" cy="2222"/>
          </a:xfrm>
        </p:grpSpPr>
        <p:pic>
          <p:nvPicPr>
            <p:cNvPr id="53255" name="Picture 8" descr="hien phap 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9" y="1842"/>
              <a:ext cx="590"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9" descr="QH IX 19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 y="2523"/>
              <a:ext cx="952"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0" descr="QUOC HOI 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842"/>
              <a:ext cx="1724"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11" descr="luat lao do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9" y="1842"/>
              <a:ext cx="454"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9" name="Picture 12" descr="765-Vietnam_co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05" y="1026"/>
              <a:ext cx="1200"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2" name="WordArt 13"/>
          <p:cNvSpPr>
            <a:spLocks noChangeArrowheads="1" noChangeShapeType="1" noTextEdit="1"/>
          </p:cNvSpPr>
          <p:nvPr/>
        </p:nvSpPr>
        <p:spPr bwMode="ltGray">
          <a:xfrm>
            <a:off x="2514600" y="6019800"/>
            <a:ext cx="7086600" cy="6477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400" kern="10">
                <a:solidFill>
                  <a:srgbClr val="336699"/>
                </a:solidFill>
                <a:effectLst>
                  <a:outerShdw dist="45791" dir="2021404" algn="ctr" rotWithShape="0">
                    <a:srgbClr val="B2B2B2">
                      <a:alpha val="79999"/>
                    </a:srgbClr>
                  </a:outerShdw>
                </a:effectLst>
                <a:cs typeface="Times New Roman" panose="02020603050405020304" pitchFamily="18" charset="0"/>
              </a:rPr>
              <a:t>KTTT là nói đến vai trò của nhà nước</a:t>
            </a:r>
            <a:endParaRPr lang="en-SG" sz="2400" kern="10">
              <a:solidFill>
                <a:srgbClr val="336699"/>
              </a:solidFill>
              <a:effectLst>
                <a:outerShdw dist="45791" dir="2021404" algn="ctr" rotWithShape="0">
                  <a:srgbClr val="B2B2B2">
                    <a:alpha val="79999"/>
                  </a:srgbClr>
                </a:outerShdw>
              </a:effectLst>
              <a:cs typeface="Times New Roman" panose="02020603050405020304" pitchFamily="18" charset="0"/>
            </a:endParaRPr>
          </a:p>
        </p:txBody>
      </p:sp>
      <p:sp>
        <p:nvSpPr>
          <p:cNvPr id="12" name="Rectangle 11"/>
          <p:cNvSpPr/>
          <p:nvPr/>
        </p:nvSpPr>
        <p:spPr>
          <a:xfrm>
            <a:off x="1752600" y="152400"/>
            <a:ext cx="8458200" cy="2677656"/>
          </a:xfrm>
          <a:prstGeom prst="rect">
            <a:avLst/>
          </a:prstGeom>
        </p:spPr>
        <p:txBody>
          <a:bodyPr>
            <a:spAutoFit/>
          </a:bodyPr>
          <a:lstStyle/>
          <a:p>
            <a:pPr algn="ctr" eaLnBrk="1" hangingPunct="1">
              <a:defRPr/>
            </a:pPr>
            <a:r>
              <a:rPr lang="en-US" sz="2800" b="1">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Kiến trúc thượng tầng là toàn bộ những quan điểm chính trị, pháp quyền, triết học, đạo đức, tôn giáo, nghệ thuật cùng với những thiết chế xã hội tương ứng như: Nhà nước, đảng phái, giáo hội, các đoàn thể xã hội.. được hình thành trên cơ sở hạ tầng nhất định</a:t>
            </a:r>
          </a:p>
        </p:txBody>
      </p:sp>
      <p:sp>
        <p:nvSpPr>
          <p:cNvPr id="11" name="WordArt 13"/>
          <p:cNvSpPr>
            <a:spLocks noChangeArrowheads="1" noChangeShapeType="1" noTextEdit="1"/>
          </p:cNvSpPr>
          <p:nvPr/>
        </p:nvSpPr>
        <p:spPr bwMode="ltGray">
          <a:xfrm>
            <a:off x="2517775" y="6019800"/>
            <a:ext cx="7086600" cy="6477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2400" kern="10">
                <a:solidFill>
                  <a:srgbClr val="336699"/>
                </a:solidFill>
                <a:effectLst>
                  <a:outerShdw dist="45791" dir="2021404" algn="ctr" rotWithShape="0">
                    <a:srgbClr val="B2B2B2">
                      <a:alpha val="79999"/>
                    </a:srgbClr>
                  </a:outerShdw>
                </a:effectLst>
                <a:cs typeface="Times New Roman" panose="02020603050405020304" pitchFamily="18" charset="0"/>
              </a:rPr>
              <a:t>KTTT là nói đến vai trò của nhà nước</a:t>
            </a:r>
            <a:endParaRPr lang="en-SG" sz="2400" kern="10">
              <a:solidFill>
                <a:srgbClr val="336699"/>
              </a:solidFill>
              <a:effectLst>
                <a:outerShdw dist="45791" dir="2021404" algn="ctr" rotWithShape="0">
                  <a:srgbClr val="B2B2B2">
                    <a:alpha val="79999"/>
                  </a:srgbClr>
                </a:outerShdw>
              </a:effectLst>
              <a:cs typeface="Times New Roman" panose="02020603050405020304" pitchFamily="18" charset="0"/>
            </a:endParaRPr>
          </a:p>
        </p:txBody>
      </p:sp>
    </p:spTree>
    <p:extLst>
      <p:ext uri="{BB962C8B-B14F-4D97-AF65-F5344CB8AC3E}">
        <p14:creationId xmlns:p14="http://schemas.microsoft.com/office/powerpoint/2010/main" val="4095589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417798"/>
                                        </p:tgtEl>
                                        <p:attrNameLst>
                                          <p:attrName>style.visibility</p:attrName>
                                        </p:attrNameLst>
                                      </p:cBhvr>
                                      <p:to>
                                        <p:strVal val="visible"/>
                                      </p:to>
                                    </p:set>
                                    <p:anim calcmode="lin" valueType="num">
                                      <p:cBhvr>
                                        <p:cTn id="7" dur="1000" fill="hold"/>
                                        <p:tgtEl>
                                          <p:spTgt spid="417798"/>
                                        </p:tgtEl>
                                        <p:attrNameLst>
                                          <p:attrName>ppt_x</p:attrName>
                                        </p:attrNameLst>
                                      </p:cBhvr>
                                      <p:tavLst>
                                        <p:tav tm="0">
                                          <p:val>
                                            <p:strVal val="#ppt_x-.2"/>
                                          </p:val>
                                        </p:tav>
                                        <p:tav tm="100000">
                                          <p:val>
                                            <p:strVal val="#ppt_x"/>
                                          </p:val>
                                        </p:tav>
                                      </p:tavLst>
                                    </p:anim>
                                    <p:anim calcmode="lin" valueType="num">
                                      <p:cBhvr>
                                        <p:cTn id="8" dur="1000" fill="hold"/>
                                        <p:tgtEl>
                                          <p:spTgt spid="4177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41779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0.70"/>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7" presetClass="entr" presetSubtype="4" fill="hold" nodeType="clickEffect">
                                  <p:stCondLst>
                                    <p:cond delay="0"/>
                                  </p:stCondLst>
                                  <p:childTnLst>
                                    <p:set>
                                      <p:cBhvr>
                                        <p:cTn id="20" dur="1" fill="hold">
                                          <p:stCondLst>
                                            <p:cond delay="0"/>
                                          </p:stCondLst>
                                        </p:cTn>
                                        <p:tgtEl>
                                          <p:spTgt spid="24582"/>
                                        </p:tgtEl>
                                        <p:attrNameLst>
                                          <p:attrName>style.visibility</p:attrName>
                                        </p:attrNameLst>
                                      </p:cBhvr>
                                      <p:to>
                                        <p:strVal val="visible"/>
                                      </p:to>
                                    </p:set>
                                    <p:anim calcmode="lin" valueType="num">
                                      <p:cBhvr additive="base">
                                        <p:cTn id="21" dur="5000" fill="hold"/>
                                        <p:tgtEl>
                                          <p:spTgt spid="24582"/>
                                        </p:tgtEl>
                                        <p:attrNameLst>
                                          <p:attrName>ppt_x</p:attrName>
                                        </p:attrNameLst>
                                      </p:cBhvr>
                                      <p:tavLst>
                                        <p:tav tm="0">
                                          <p:val>
                                            <p:strVal val="#ppt_x"/>
                                          </p:val>
                                        </p:tav>
                                        <p:tav tm="100000">
                                          <p:val>
                                            <p:strVal val="#ppt_x"/>
                                          </p:val>
                                        </p:tav>
                                      </p:tavLst>
                                    </p:anim>
                                    <p:anim calcmode="lin" valueType="num">
                                      <p:cBhvr additive="base">
                                        <p:cTn id="22" dur="5000" fill="hold"/>
                                        <p:tgtEl>
                                          <p:spTgt spid="24582"/>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7"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0" fill="hold"/>
                                        <p:tgtEl>
                                          <p:spTgt spid="11"/>
                                        </p:tgtEl>
                                        <p:attrNameLst>
                                          <p:attrName>ppt_x</p:attrName>
                                        </p:attrNameLst>
                                      </p:cBhvr>
                                      <p:tavLst>
                                        <p:tav tm="0">
                                          <p:val>
                                            <p:strVal val="#ppt_x"/>
                                          </p:val>
                                        </p:tav>
                                        <p:tav tm="100000">
                                          <p:val>
                                            <p:strVal val="#ppt_x"/>
                                          </p:val>
                                        </p:tav>
                                      </p:tavLst>
                                    </p:anim>
                                    <p:anim calcmode="lin" valueType="num">
                                      <p:cBhvr additive="base">
                                        <p:cTn id="28" dur="5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1981200" y="152400"/>
            <a:ext cx="8077200" cy="1295400"/>
          </a:xfrm>
          <a:prstGeom prst="rect">
            <a:avLst/>
          </a:prstGeom>
          <a:solidFill>
            <a:srgbClr val="003300"/>
          </a:solidFill>
          <a:ln w="28575">
            <a:solidFill>
              <a:srgbClr val="FF0066"/>
            </a:solidFill>
            <a:miter lim="800000"/>
            <a:headEnd/>
            <a:tailEnd/>
          </a:ln>
          <a:effectLst>
            <a:prstShdw prst="shdw17" dist="17961" dir="2700000">
              <a:srgbClr val="FF0066">
                <a:gamma/>
                <a:shade val="60000"/>
                <a:invGamma/>
              </a:srgbClr>
            </a:prstShdw>
          </a:effectLst>
        </p:spPr>
        <p:txBody>
          <a:bodyPr wrap="none" anchor="ctr"/>
          <a:lstStyle/>
          <a:p>
            <a:pPr algn="ctr">
              <a:defRPr/>
            </a:pPr>
            <a:r>
              <a:rPr lang="en-US" sz="2400" b="1" dirty="0">
                <a:solidFill>
                  <a:srgbClr val="FFFFFF"/>
                </a:solidFill>
                <a:effectLst>
                  <a:outerShdw blurRad="38100" dist="38100" dir="2700000" algn="tl">
                    <a:srgbClr val="000000"/>
                  </a:outerShdw>
                </a:effectLst>
                <a:latin typeface="Times New Roman"/>
              </a:rPr>
              <a:t> </a:t>
            </a:r>
            <a:r>
              <a:rPr lang="en-US" sz="3200" b="1" dirty="0">
                <a:solidFill>
                  <a:srgbClr val="FFFFFF"/>
                </a:solidFill>
                <a:effectLst>
                  <a:outerShdw blurRad="38100" dist="38100" dir="2700000" algn="tl">
                    <a:srgbClr val="000000"/>
                  </a:outerShdw>
                </a:effectLst>
                <a:latin typeface="Times New Roman"/>
              </a:rPr>
              <a:t>Vai trò quyết </a:t>
            </a:r>
            <a:r>
              <a:rPr lang="vi-VN" sz="3200" b="1" dirty="0">
                <a:solidFill>
                  <a:srgbClr val="FFFFFF"/>
                </a:solidFill>
                <a:effectLst>
                  <a:outerShdw blurRad="38100" dist="38100" dir="2700000" algn="tl">
                    <a:srgbClr val="000000"/>
                  </a:outerShdw>
                </a:effectLst>
                <a:latin typeface="Times New Roman"/>
              </a:rPr>
              <a:t>đ</a:t>
            </a:r>
            <a:r>
              <a:rPr lang="en-US" sz="3200" b="1" dirty="0">
                <a:solidFill>
                  <a:srgbClr val="FFFFFF"/>
                </a:solidFill>
                <a:effectLst>
                  <a:outerShdw blurRad="38100" dist="38100" dir="2700000" algn="tl">
                    <a:srgbClr val="000000"/>
                  </a:outerShdw>
                </a:effectLst>
                <a:latin typeface="Times New Roman"/>
              </a:rPr>
              <a:t>ịnh của c</a:t>
            </a:r>
            <a:r>
              <a:rPr lang="vi-VN" sz="3200" b="1" dirty="0">
                <a:solidFill>
                  <a:srgbClr val="FFFFFF"/>
                </a:solidFill>
                <a:effectLst>
                  <a:outerShdw blurRad="38100" dist="38100" dir="2700000" algn="tl">
                    <a:srgbClr val="000000"/>
                  </a:outerShdw>
                </a:effectLst>
                <a:latin typeface="Times New Roman"/>
              </a:rPr>
              <a:t>ơ</a:t>
            </a:r>
            <a:r>
              <a:rPr lang="en-US" sz="3200" b="1" dirty="0">
                <a:solidFill>
                  <a:srgbClr val="FFFFFF"/>
                </a:solidFill>
                <a:effectLst>
                  <a:outerShdw blurRad="38100" dist="38100" dir="2700000" algn="tl">
                    <a:srgbClr val="000000"/>
                  </a:outerShdw>
                </a:effectLst>
                <a:latin typeface="Times New Roman"/>
              </a:rPr>
              <a:t> sở hạ tầng </a:t>
            </a:r>
          </a:p>
          <a:p>
            <a:pPr algn="ctr">
              <a:defRPr/>
            </a:pPr>
            <a:r>
              <a:rPr lang="vi-VN" sz="3200" b="1" dirty="0">
                <a:solidFill>
                  <a:srgbClr val="FFFFFF"/>
                </a:solidFill>
                <a:effectLst>
                  <a:outerShdw blurRad="38100" dist="38100" dir="2700000" algn="tl">
                    <a:srgbClr val="000000"/>
                  </a:outerShdw>
                </a:effectLst>
                <a:latin typeface="Times New Roman"/>
              </a:rPr>
              <a:t>đ</a:t>
            </a:r>
            <a:r>
              <a:rPr lang="en-US" sz="3200" b="1" dirty="0">
                <a:solidFill>
                  <a:srgbClr val="FFFFFF"/>
                </a:solidFill>
                <a:effectLst>
                  <a:outerShdw blurRad="38100" dist="38100" dir="2700000" algn="tl">
                    <a:srgbClr val="000000"/>
                  </a:outerShdw>
                </a:effectLst>
                <a:latin typeface="Times New Roman"/>
              </a:rPr>
              <a:t>ối với kiến trúc th</a:t>
            </a:r>
            <a:r>
              <a:rPr lang="vi-VN" sz="3200" b="1" dirty="0">
                <a:solidFill>
                  <a:srgbClr val="FFFFFF"/>
                </a:solidFill>
                <a:effectLst>
                  <a:outerShdw blurRad="38100" dist="38100" dir="2700000" algn="tl">
                    <a:srgbClr val="000000"/>
                  </a:outerShdw>
                </a:effectLst>
                <a:latin typeface="Times New Roman"/>
              </a:rPr>
              <a:t>ư</a:t>
            </a:r>
            <a:r>
              <a:rPr lang="en-US" sz="3200" b="1" dirty="0">
                <a:solidFill>
                  <a:srgbClr val="FFFFFF"/>
                </a:solidFill>
                <a:effectLst>
                  <a:outerShdw blurRad="38100" dist="38100" dir="2700000" algn="tl">
                    <a:srgbClr val="000000"/>
                  </a:outerShdw>
                </a:effectLst>
                <a:latin typeface="Times New Roman"/>
              </a:rPr>
              <a:t>ợng tầng </a:t>
            </a:r>
            <a:endParaRPr lang="en-US" sz="3200" dirty="0">
              <a:solidFill>
                <a:srgbClr val="FFFFFF"/>
              </a:solidFill>
              <a:effectLst>
                <a:outerShdw blurRad="38100" dist="38100" dir="2700000" algn="tl">
                  <a:srgbClr val="000000"/>
                </a:outerShdw>
              </a:effectLst>
              <a:latin typeface="Times New Roman"/>
            </a:endParaRPr>
          </a:p>
        </p:txBody>
      </p:sp>
      <p:sp>
        <p:nvSpPr>
          <p:cNvPr id="217098" name="Text Box 10"/>
          <p:cNvSpPr txBox="1">
            <a:spLocks noChangeArrowheads="1"/>
          </p:cNvSpPr>
          <p:nvPr/>
        </p:nvSpPr>
        <p:spPr bwMode="auto">
          <a:xfrm>
            <a:off x="4648200" y="3886201"/>
            <a:ext cx="5791200" cy="566309"/>
          </a:xfrm>
          <a:prstGeom prst="rect">
            <a:avLst/>
          </a:prstGeom>
          <a:ln>
            <a:headEnd/>
            <a:tailEnd/>
          </a:ln>
          <a:effectLst>
            <a:outerShdw blurRad="50800" dist="38100" dir="13500000" algn="b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10000"/>
              </a:lnSpc>
              <a:spcBef>
                <a:spcPct val="5000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Quyết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ịnh sự ra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ời của KTTT</a:t>
            </a:r>
          </a:p>
        </p:txBody>
      </p:sp>
      <p:sp>
        <p:nvSpPr>
          <p:cNvPr id="217099" name="Oval 11"/>
          <p:cNvSpPr>
            <a:spLocks noChangeArrowheads="1"/>
          </p:cNvSpPr>
          <p:nvPr/>
        </p:nvSpPr>
        <p:spPr bwMode="auto">
          <a:xfrm>
            <a:off x="683812" y="3810000"/>
            <a:ext cx="3278588" cy="1828800"/>
          </a:xfrm>
          <a:prstGeom prst="ellipse">
            <a:avLst/>
          </a:prstGeom>
          <a:solidFill>
            <a:srgbClr val="336600"/>
          </a:solidFill>
          <a:ln w="9525">
            <a:solidFill>
              <a:schemeClr val="tx1"/>
            </a:solidFill>
            <a:round/>
            <a:headEnd/>
            <a:tailEnd/>
          </a:ln>
          <a:effectLst/>
        </p:spPr>
        <p:txBody>
          <a:bodyPr wrap="none" anchor="ctr"/>
          <a:lstStyle/>
          <a:p>
            <a:pPr algn="ctr">
              <a:defRPr/>
            </a:pPr>
            <a:r>
              <a:rPr lang="en-US" sz="3600" b="1">
                <a:solidFill>
                  <a:srgbClr val="FFFFFF"/>
                </a:solidFill>
                <a:effectLst>
                  <a:outerShdw blurRad="38100" dist="38100" dir="2700000" algn="tl">
                    <a:srgbClr val="000000"/>
                  </a:outerShdw>
                </a:effectLst>
                <a:latin typeface="Times New Roman"/>
              </a:rPr>
              <a:t>Nội </a:t>
            </a:r>
            <a:r>
              <a:rPr lang="en-US" sz="3600" b="1" dirty="0">
                <a:solidFill>
                  <a:srgbClr val="FFFFFF"/>
                </a:solidFill>
                <a:effectLst>
                  <a:outerShdw blurRad="38100" dist="38100" dir="2700000" algn="tl">
                    <a:srgbClr val="000000"/>
                  </a:outerShdw>
                </a:effectLst>
                <a:latin typeface="Times New Roman"/>
              </a:rPr>
              <a:t>dung</a:t>
            </a:r>
          </a:p>
          <a:p>
            <a:pPr algn="ctr">
              <a:defRPr/>
            </a:pPr>
            <a:r>
              <a:rPr lang="en-US" sz="3600" b="1">
                <a:solidFill>
                  <a:srgbClr val="FFFFFF"/>
                </a:solidFill>
                <a:effectLst>
                  <a:outerShdw blurRad="38100" dist="38100" dir="2700000" algn="tl">
                    <a:srgbClr val="000000"/>
                  </a:outerShdw>
                </a:effectLst>
                <a:latin typeface="Times New Roman"/>
              </a:rPr>
              <a:t> quyết </a:t>
            </a:r>
            <a:r>
              <a:rPr lang="vi-VN" sz="3600" b="1">
                <a:solidFill>
                  <a:srgbClr val="FFFFFF"/>
                </a:solidFill>
                <a:effectLst>
                  <a:outerShdw blurRad="38100" dist="38100" dir="2700000" algn="tl">
                    <a:srgbClr val="000000"/>
                  </a:outerShdw>
                </a:effectLst>
                <a:latin typeface="Times New Roman"/>
              </a:rPr>
              <a:t>đ</a:t>
            </a:r>
            <a:r>
              <a:rPr lang="en-US" sz="3600" b="1">
                <a:solidFill>
                  <a:srgbClr val="FFFFFF"/>
                </a:solidFill>
                <a:effectLst>
                  <a:outerShdw blurRad="38100" dist="38100" dir="2700000" algn="tl">
                    <a:srgbClr val="000000"/>
                  </a:outerShdw>
                </a:effectLst>
                <a:latin typeface="Times New Roman"/>
              </a:rPr>
              <a:t>ịnh </a:t>
            </a:r>
            <a:endParaRPr lang="en-US" sz="3600" b="1" dirty="0">
              <a:solidFill>
                <a:srgbClr val="FFFFFF"/>
              </a:solidFill>
              <a:effectLst>
                <a:outerShdw blurRad="38100" dist="38100" dir="2700000" algn="tl">
                  <a:srgbClr val="000000"/>
                </a:outerShdw>
              </a:effectLst>
              <a:latin typeface="Times New Roman"/>
            </a:endParaRPr>
          </a:p>
        </p:txBody>
      </p:sp>
      <p:sp>
        <p:nvSpPr>
          <p:cNvPr id="217100" name="Text Box 12"/>
          <p:cNvSpPr txBox="1">
            <a:spLocks noChangeArrowheads="1"/>
          </p:cNvSpPr>
          <p:nvPr/>
        </p:nvSpPr>
        <p:spPr bwMode="auto">
          <a:xfrm>
            <a:off x="4648200" y="4495801"/>
            <a:ext cx="5791200" cy="566309"/>
          </a:xfrm>
          <a:prstGeom prst="rect">
            <a:avLst/>
          </a:prstGeom>
          <a:ln>
            <a:headEnd/>
            <a:tailEnd/>
          </a:ln>
          <a:effectLst>
            <a:outerShdw blurRad="50800" dist="38100" dir="13500000" algn="b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10000"/>
              </a:lnSpc>
              <a:spcBef>
                <a:spcPct val="5000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Quyết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ịnh c</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ơ</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 cấu KTTT</a:t>
            </a:r>
          </a:p>
        </p:txBody>
      </p:sp>
      <p:sp>
        <p:nvSpPr>
          <p:cNvPr id="217101" name="Text Box 13"/>
          <p:cNvSpPr txBox="1">
            <a:spLocks noChangeArrowheads="1"/>
          </p:cNvSpPr>
          <p:nvPr/>
        </p:nvSpPr>
        <p:spPr bwMode="auto">
          <a:xfrm>
            <a:off x="4648200" y="5867401"/>
            <a:ext cx="5791200" cy="1039813"/>
          </a:xfrm>
          <a:prstGeom prst="rect">
            <a:avLst/>
          </a:prstGeom>
          <a:ln>
            <a:headEnd/>
            <a:tailEnd/>
          </a:ln>
          <a:effectLst>
            <a:outerShdw blurRad="50800" dist="38100" dir="13500000" algn="b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10000"/>
              </a:lnSpc>
              <a:spcBef>
                <a:spcPct val="5000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Quyết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ịnh sự vận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ộng phát triển của KTTT</a:t>
            </a:r>
          </a:p>
        </p:txBody>
      </p:sp>
      <p:sp>
        <p:nvSpPr>
          <p:cNvPr id="217103" name="Text Box 15"/>
          <p:cNvSpPr txBox="1">
            <a:spLocks noChangeArrowheads="1"/>
          </p:cNvSpPr>
          <p:nvPr/>
        </p:nvSpPr>
        <p:spPr bwMode="auto">
          <a:xfrm>
            <a:off x="4648200" y="5181601"/>
            <a:ext cx="5791200" cy="566309"/>
          </a:xfrm>
          <a:prstGeom prst="rect">
            <a:avLst/>
          </a:prstGeom>
          <a:ln>
            <a:headEnd/>
            <a:tailEnd/>
          </a:ln>
          <a:effectLst>
            <a:outerShdw blurRad="50800" dist="38100" dir="13500000" algn="br"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10000"/>
              </a:lnSpc>
              <a:spcBef>
                <a:spcPct val="5000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Quyết </a:t>
            </a:r>
            <a:r>
              <a:rPr lang="vi-VN" altLang="en-US" sz="28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rPr>
              <a:t>ịnh tính chất của KTTT</a:t>
            </a:r>
          </a:p>
        </p:txBody>
      </p:sp>
      <p:sp>
        <p:nvSpPr>
          <p:cNvPr id="217105" name="Oval 17"/>
          <p:cNvSpPr>
            <a:spLocks noChangeArrowheads="1"/>
          </p:cNvSpPr>
          <p:nvPr/>
        </p:nvSpPr>
        <p:spPr bwMode="auto">
          <a:xfrm>
            <a:off x="1524000" y="1676400"/>
            <a:ext cx="2362200" cy="1828800"/>
          </a:xfrm>
          <a:prstGeom prst="ellipse">
            <a:avLst/>
          </a:prstGeom>
          <a:solidFill>
            <a:srgbClr val="336600"/>
          </a:solidFill>
          <a:ln w="9525">
            <a:solidFill>
              <a:schemeClr val="tx1"/>
            </a:solidFill>
            <a:round/>
            <a:headEnd/>
            <a:tailEnd/>
          </a:ln>
          <a:effectLst/>
        </p:spPr>
        <p:txBody>
          <a:bodyPr wrap="none" anchor="ctr"/>
          <a:lstStyle/>
          <a:p>
            <a:pPr algn="ctr">
              <a:defRPr/>
            </a:pPr>
            <a:r>
              <a:rPr lang="en-US" sz="2800" b="1">
                <a:solidFill>
                  <a:srgbClr val="FFFFFF"/>
                </a:solidFill>
                <a:effectLst>
                  <a:outerShdw blurRad="38100" dist="38100" dir="2700000" algn="tl">
                    <a:srgbClr val="000000"/>
                  </a:outerShdw>
                </a:effectLst>
                <a:latin typeface="Times New Roman"/>
              </a:rPr>
              <a:t>Vì </a:t>
            </a:r>
            <a:r>
              <a:rPr lang="en-US" sz="2800" b="1" dirty="0">
                <a:solidFill>
                  <a:srgbClr val="FFFFFF"/>
                </a:solidFill>
                <a:effectLst>
                  <a:outerShdw blurRad="38100" dist="38100" dir="2700000" algn="tl">
                    <a:srgbClr val="000000"/>
                  </a:outerShdw>
                </a:effectLst>
                <a:latin typeface="Times New Roman"/>
              </a:rPr>
              <a:t>sao </a:t>
            </a:r>
          </a:p>
          <a:p>
            <a:pPr algn="ctr">
              <a:defRPr/>
            </a:pPr>
            <a:r>
              <a:rPr lang="en-US" sz="2800" b="1">
                <a:solidFill>
                  <a:srgbClr val="FFFFFF"/>
                </a:solidFill>
                <a:effectLst>
                  <a:outerShdw blurRad="38100" dist="38100" dir="2700000" algn="tl">
                    <a:srgbClr val="000000"/>
                  </a:outerShdw>
                </a:effectLst>
                <a:latin typeface="Times New Roman"/>
              </a:rPr>
              <a:t>quyết </a:t>
            </a:r>
            <a:r>
              <a:rPr lang="vi-VN" sz="2800" b="1">
                <a:solidFill>
                  <a:srgbClr val="FFFFFF"/>
                </a:solidFill>
                <a:effectLst>
                  <a:outerShdw blurRad="38100" dist="38100" dir="2700000" algn="tl">
                    <a:srgbClr val="000000"/>
                  </a:outerShdw>
                </a:effectLst>
                <a:latin typeface="Times New Roman"/>
              </a:rPr>
              <a:t>đ</a:t>
            </a:r>
            <a:r>
              <a:rPr lang="en-US" sz="2800" b="1">
                <a:solidFill>
                  <a:srgbClr val="FFFFFF"/>
                </a:solidFill>
                <a:effectLst>
                  <a:outerShdw blurRad="38100" dist="38100" dir="2700000" algn="tl">
                    <a:srgbClr val="000000"/>
                  </a:outerShdw>
                </a:effectLst>
                <a:latin typeface="Times New Roman"/>
              </a:rPr>
              <a:t>ịnh</a:t>
            </a:r>
            <a:endParaRPr lang="en-US" sz="2800" b="1" dirty="0">
              <a:solidFill>
                <a:srgbClr val="FFFFFF"/>
              </a:solidFill>
              <a:effectLst>
                <a:outerShdw blurRad="38100" dist="38100" dir="2700000" algn="tl">
                  <a:srgbClr val="000000"/>
                </a:outerShdw>
              </a:effectLst>
              <a:latin typeface="Times New Roman"/>
            </a:endParaRPr>
          </a:p>
        </p:txBody>
      </p:sp>
      <p:sp>
        <p:nvSpPr>
          <p:cNvPr id="217106" name="AutoShape 18"/>
          <p:cNvSpPr>
            <a:spLocks noChangeArrowheads="1"/>
          </p:cNvSpPr>
          <p:nvPr/>
        </p:nvSpPr>
        <p:spPr bwMode="auto">
          <a:xfrm>
            <a:off x="4648200" y="1524000"/>
            <a:ext cx="5562600" cy="990600"/>
          </a:xfrm>
          <a:prstGeom prst="wedgeRoundRectCallout">
            <a:avLst>
              <a:gd name="adj1" fmla="val -63014"/>
              <a:gd name="adj2" fmla="val 67134"/>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Từ quan hệ vật chất </a:t>
            </a:r>
          </a:p>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quyết </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ịnh quan hệ tinh thần</a:t>
            </a:r>
            <a:endParaRPr lang="vi-VN" altLang="en-US" sz="2400">
              <a:ln w="0"/>
              <a:effectLst>
                <a:outerShdw blurRad="38100" dist="19050" dir="2700000" algn="tl" rotWithShape="0">
                  <a:schemeClr val="dk1">
                    <a:alpha val="40000"/>
                  </a:schemeClr>
                </a:outerShdw>
              </a:effectLst>
              <a:latin typeface="Times New Roman" panose="02020603050405020304" pitchFamily="18" charset="0"/>
            </a:endParaRPr>
          </a:p>
        </p:txBody>
      </p:sp>
      <p:sp>
        <p:nvSpPr>
          <p:cNvPr id="217107" name="AutoShape 19"/>
          <p:cNvSpPr>
            <a:spLocks noChangeArrowheads="1"/>
          </p:cNvSpPr>
          <p:nvPr/>
        </p:nvSpPr>
        <p:spPr bwMode="auto">
          <a:xfrm>
            <a:off x="4419600" y="2743200"/>
            <a:ext cx="6248400" cy="914400"/>
          </a:xfrm>
          <a:prstGeom prst="wedgeRoundRectCallout">
            <a:avLst>
              <a:gd name="adj1" fmla="val -58435"/>
              <a:gd name="adj2" fmla="val -83722"/>
              <a:gd name="adj3" fmla="val 16667"/>
            </a:avLst>
          </a:prstGeom>
          <a:ln>
            <a:headEnd/>
            <a:tailEnd/>
          </a:ln>
        </p:spPr>
        <p:style>
          <a:lnRef idx="2">
            <a:schemeClr val="accent1"/>
          </a:lnRef>
          <a:fillRef idx="1">
            <a:schemeClr val="lt1"/>
          </a:fillRef>
          <a:effectRef idx="0">
            <a:schemeClr val="accent1"/>
          </a:effectRef>
          <a:fontRef idx="minor">
            <a:schemeClr val="dk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Từ tính tất yếu kinh tế xét </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ến cùng</a:t>
            </a:r>
          </a:p>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quyết </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ịnh tính tất yếu chính trị - xã hội</a:t>
            </a:r>
            <a:endParaRPr lang="vi-VN" altLang="en-US" sz="2400">
              <a:ln w="0"/>
              <a:effectLst>
                <a:outerShdw blurRad="38100" dist="19050" dir="2700000" algn="tl" rotWithShape="0">
                  <a:schemeClr val="dk1">
                    <a:alpha val="40000"/>
                  </a:schemeClr>
                </a:outerShdw>
              </a:effectLst>
              <a:latin typeface="Times New Roman" panose="02020603050405020304" pitchFamily="18" charset="0"/>
            </a:endParaRPr>
          </a:p>
        </p:txBody>
      </p:sp>
      <p:sp>
        <p:nvSpPr>
          <p:cNvPr id="217108" name="AutoShape 20"/>
          <p:cNvSpPr>
            <a:spLocks noChangeArrowheads="1"/>
          </p:cNvSpPr>
          <p:nvPr/>
        </p:nvSpPr>
        <p:spPr bwMode="auto">
          <a:xfrm>
            <a:off x="3962400" y="3657600"/>
            <a:ext cx="685800" cy="2438400"/>
          </a:xfrm>
          <a:prstGeom prst="rightArrow">
            <a:avLst>
              <a:gd name="adj1" fmla="val 46870"/>
              <a:gd name="adj2" fmla="val 43056"/>
            </a:avLst>
          </a:prstGeom>
          <a:solidFill>
            <a:srgbClr val="A5002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1800" b="1">
              <a:solidFill>
                <a:srgbClr val="FFFFFF"/>
              </a:solidFill>
              <a:latin typeface=".VnTimeH" panose="020B7200000000000000" pitchFamily="34" charset="0"/>
            </a:endParaRPr>
          </a:p>
        </p:txBody>
      </p:sp>
    </p:spTree>
    <p:extLst>
      <p:ext uri="{BB962C8B-B14F-4D97-AF65-F5344CB8AC3E}">
        <p14:creationId xmlns:p14="http://schemas.microsoft.com/office/powerpoint/2010/main" val="2997267175"/>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17090"/>
                                        </p:tgtEl>
                                        <p:attrNameLst>
                                          <p:attrName>style.visibility</p:attrName>
                                        </p:attrNameLst>
                                      </p:cBhvr>
                                      <p:to>
                                        <p:strVal val="visible"/>
                                      </p:to>
                                    </p:set>
                                    <p:animEffect transition="in" filter="checkerboard(across)">
                                      <p:cBhvr>
                                        <p:cTn id="7" dur="500"/>
                                        <p:tgtEl>
                                          <p:spTgt spid="217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17105"/>
                                        </p:tgtEl>
                                        <p:attrNameLst>
                                          <p:attrName>style.visibility</p:attrName>
                                        </p:attrNameLst>
                                      </p:cBhvr>
                                      <p:to>
                                        <p:strVal val="visible"/>
                                      </p:to>
                                    </p:set>
                                    <p:animEffect transition="in" filter="blinds(vertical)">
                                      <p:cBhvr>
                                        <p:cTn id="12" dur="500"/>
                                        <p:tgtEl>
                                          <p:spTgt spid="217105"/>
                                        </p:tgtEl>
                                      </p:cBhvr>
                                    </p:animEffect>
                                  </p:childTnLst>
                                </p:cTn>
                              </p:par>
                            </p:childTnLst>
                          </p:cTn>
                        </p:par>
                        <p:par>
                          <p:cTn id="13" fill="hold" nodeType="afterGroup">
                            <p:stCondLst>
                              <p:cond delay="500"/>
                            </p:stCondLst>
                            <p:childTnLst>
                              <p:par>
                                <p:cTn id="14" presetID="18" presetClass="entr" presetSubtype="3" fill="hold" grpId="0" nodeType="afterEffect">
                                  <p:stCondLst>
                                    <p:cond delay="0"/>
                                  </p:stCondLst>
                                  <p:childTnLst>
                                    <p:set>
                                      <p:cBhvr>
                                        <p:cTn id="15" dur="1" fill="hold">
                                          <p:stCondLst>
                                            <p:cond delay="0"/>
                                          </p:stCondLst>
                                        </p:cTn>
                                        <p:tgtEl>
                                          <p:spTgt spid="217106"/>
                                        </p:tgtEl>
                                        <p:attrNameLst>
                                          <p:attrName>style.visibility</p:attrName>
                                        </p:attrNameLst>
                                      </p:cBhvr>
                                      <p:to>
                                        <p:strVal val="visible"/>
                                      </p:to>
                                    </p:set>
                                    <p:animEffect transition="in" filter="strips(upRight)">
                                      <p:cBhvr>
                                        <p:cTn id="16" dur="500"/>
                                        <p:tgtEl>
                                          <p:spTgt spid="21710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217107"/>
                                        </p:tgtEl>
                                        <p:attrNameLst>
                                          <p:attrName>style.visibility</p:attrName>
                                        </p:attrNameLst>
                                      </p:cBhvr>
                                      <p:to>
                                        <p:strVal val="visible"/>
                                      </p:to>
                                    </p:set>
                                    <p:animEffect transition="in" filter="strips(downRight)">
                                      <p:cBhvr>
                                        <p:cTn id="21" dur="1000"/>
                                        <p:tgtEl>
                                          <p:spTgt spid="21710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17099"/>
                                        </p:tgtEl>
                                        <p:attrNameLst>
                                          <p:attrName>style.visibility</p:attrName>
                                        </p:attrNameLst>
                                      </p:cBhvr>
                                      <p:to>
                                        <p:strVal val="visible"/>
                                      </p:to>
                                    </p:set>
                                    <p:animEffect transition="in" filter="blinds(vertical)">
                                      <p:cBhvr>
                                        <p:cTn id="26" dur="500"/>
                                        <p:tgtEl>
                                          <p:spTgt spid="217099"/>
                                        </p:tgtEl>
                                      </p:cBhvr>
                                    </p:animEffect>
                                  </p:childTnLst>
                                </p:cTn>
                              </p:par>
                            </p:childTnLst>
                          </p:cTn>
                        </p:par>
                        <p:par>
                          <p:cTn id="27" fill="hold" nodeType="afterGroup">
                            <p:stCondLst>
                              <p:cond delay="500"/>
                            </p:stCondLst>
                            <p:childTnLst>
                              <p:par>
                                <p:cTn id="28" presetID="18" presetClass="entr" presetSubtype="6" fill="hold" grpId="0" nodeType="afterEffect">
                                  <p:stCondLst>
                                    <p:cond delay="0"/>
                                  </p:stCondLst>
                                  <p:childTnLst>
                                    <p:set>
                                      <p:cBhvr>
                                        <p:cTn id="29" dur="1" fill="hold">
                                          <p:stCondLst>
                                            <p:cond delay="0"/>
                                          </p:stCondLst>
                                        </p:cTn>
                                        <p:tgtEl>
                                          <p:spTgt spid="217108"/>
                                        </p:tgtEl>
                                        <p:attrNameLst>
                                          <p:attrName>style.visibility</p:attrName>
                                        </p:attrNameLst>
                                      </p:cBhvr>
                                      <p:to>
                                        <p:strVal val="visible"/>
                                      </p:to>
                                    </p:set>
                                    <p:animEffect transition="in" filter="strips(downRight)">
                                      <p:cBhvr>
                                        <p:cTn id="30" dur="500"/>
                                        <p:tgtEl>
                                          <p:spTgt spid="217108"/>
                                        </p:tgtEl>
                                      </p:cBhvr>
                                    </p:animEffect>
                                  </p:childTnLst>
                                </p:cTn>
                              </p:par>
                            </p:childTnLst>
                          </p:cTn>
                        </p:par>
                        <p:par>
                          <p:cTn id="31" fill="hold" nodeType="afterGroup">
                            <p:stCondLst>
                              <p:cond delay="1000"/>
                            </p:stCondLst>
                            <p:childTnLst>
                              <p:par>
                                <p:cTn id="32" presetID="3" presetClass="entr" presetSubtype="5" fill="hold" grpId="0" nodeType="afterEffect">
                                  <p:stCondLst>
                                    <p:cond delay="0"/>
                                  </p:stCondLst>
                                  <p:childTnLst>
                                    <p:set>
                                      <p:cBhvr>
                                        <p:cTn id="33" dur="1" fill="hold">
                                          <p:stCondLst>
                                            <p:cond delay="0"/>
                                          </p:stCondLst>
                                        </p:cTn>
                                        <p:tgtEl>
                                          <p:spTgt spid="217098"/>
                                        </p:tgtEl>
                                        <p:attrNameLst>
                                          <p:attrName>style.visibility</p:attrName>
                                        </p:attrNameLst>
                                      </p:cBhvr>
                                      <p:to>
                                        <p:strVal val="visible"/>
                                      </p:to>
                                    </p:set>
                                    <p:animEffect transition="in" filter="blinds(vertical)">
                                      <p:cBhvr>
                                        <p:cTn id="34" dur="500"/>
                                        <p:tgtEl>
                                          <p:spTgt spid="21709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5" fill="hold" grpId="0" nodeType="clickEffect">
                                  <p:stCondLst>
                                    <p:cond delay="0"/>
                                  </p:stCondLst>
                                  <p:childTnLst>
                                    <p:set>
                                      <p:cBhvr>
                                        <p:cTn id="38" dur="1" fill="hold">
                                          <p:stCondLst>
                                            <p:cond delay="0"/>
                                          </p:stCondLst>
                                        </p:cTn>
                                        <p:tgtEl>
                                          <p:spTgt spid="217100"/>
                                        </p:tgtEl>
                                        <p:attrNameLst>
                                          <p:attrName>style.visibility</p:attrName>
                                        </p:attrNameLst>
                                      </p:cBhvr>
                                      <p:to>
                                        <p:strVal val="visible"/>
                                      </p:to>
                                    </p:set>
                                    <p:animEffect transition="in" filter="blinds(vertical)">
                                      <p:cBhvr>
                                        <p:cTn id="39" dur="500"/>
                                        <p:tgtEl>
                                          <p:spTgt spid="21710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5" fill="hold" grpId="0" nodeType="clickEffect">
                                  <p:stCondLst>
                                    <p:cond delay="0"/>
                                  </p:stCondLst>
                                  <p:childTnLst>
                                    <p:set>
                                      <p:cBhvr>
                                        <p:cTn id="43" dur="1" fill="hold">
                                          <p:stCondLst>
                                            <p:cond delay="0"/>
                                          </p:stCondLst>
                                        </p:cTn>
                                        <p:tgtEl>
                                          <p:spTgt spid="217103"/>
                                        </p:tgtEl>
                                        <p:attrNameLst>
                                          <p:attrName>style.visibility</p:attrName>
                                        </p:attrNameLst>
                                      </p:cBhvr>
                                      <p:to>
                                        <p:strVal val="visible"/>
                                      </p:to>
                                    </p:set>
                                    <p:animEffect transition="in" filter="blinds(vertical)">
                                      <p:cBhvr>
                                        <p:cTn id="44" dur="500"/>
                                        <p:tgtEl>
                                          <p:spTgt spid="21710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5" fill="hold" grpId="0" nodeType="clickEffect">
                                  <p:stCondLst>
                                    <p:cond delay="0"/>
                                  </p:stCondLst>
                                  <p:iterate type="lt">
                                    <p:tmPct val="100000"/>
                                  </p:iterate>
                                  <p:childTnLst>
                                    <p:set>
                                      <p:cBhvr>
                                        <p:cTn id="48" dur="1" fill="hold">
                                          <p:stCondLst>
                                            <p:cond delay="0"/>
                                          </p:stCondLst>
                                        </p:cTn>
                                        <p:tgtEl>
                                          <p:spTgt spid="217101"/>
                                        </p:tgtEl>
                                        <p:attrNameLst>
                                          <p:attrName>style.visibility</p:attrName>
                                        </p:attrNameLst>
                                      </p:cBhvr>
                                      <p:to>
                                        <p:strVal val="visible"/>
                                      </p:to>
                                    </p:set>
                                    <p:animEffect transition="in" filter="blinds(vertical)">
                                      <p:cBhvr>
                                        <p:cTn id="49" dur="75"/>
                                        <p:tgtEl>
                                          <p:spTgt spid="217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0" grpId="0" animBg="1" autoUpdateAnimBg="0"/>
      <p:bldP spid="217098" grpId="0" animBg="1" autoUpdateAnimBg="0"/>
      <p:bldP spid="217099" grpId="0" animBg="1" autoUpdateAnimBg="0"/>
      <p:bldP spid="217100" grpId="0" animBg="1" autoUpdateAnimBg="0"/>
      <p:bldP spid="217101" grpId="0" animBg="1" autoUpdateAnimBg="0"/>
      <p:bldP spid="217103" grpId="0" animBg="1" autoUpdateAnimBg="0"/>
      <p:bldP spid="217105" grpId="0" animBg="1" autoUpdateAnimBg="0"/>
      <p:bldP spid="217106" grpId="0" animBg="1"/>
      <p:bldP spid="217107" grpId="0" animBg="1"/>
      <p:bldP spid="21710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Text Box 3"/>
          <p:cNvSpPr txBox="1">
            <a:spLocks noChangeArrowheads="1"/>
          </p:cNvSpPr>
          <p:nvPr/>
        </p:nvSpPr>
        <p:spPr bwMode="auto">
          <a:xfrm>
            <a:off x="2057400" y="0"/>
            <a:ext cx="8305800" cy="1360488"/>
          </a:xfrm>
          <a:prstGeom prst="rect">
            <a:avLst/>
          </a:prstGeom>
          <a:solidFill>
            <a:srgbClr val="0000CC"/>
          </a:solidFill>
          <a:ln w="9525">
            <a:solidFill>
              <a:srgbClr val="000066"/>
            </a:solidFill>
            <a:miter lim="800000"/>
            <a:headEnd/>
            <a:tailEnd/>
          </a:ln>
          <a:effectLst/>
        </p:spPr>
        <p:txBody>
          <a:bodyPr>
            <a:spAutoFit/>
          </a:bodyPr>
          <a:lstStyle/>
          <a:p>
            <a:pPr algn="ctr">
              <a:lnSpc>
                <a:spcPct val="55000"/>
              </a:lnSpc>
              <a:defRPr/>
            </a:pPr>
            <a:endParaRPr lang="en-US" sz="2000" b="1" dirty="0">
              <a:solidFill>
                <a:srgbClr val="FFFFFF"/>
              </a:solidFill>
              <a:latin typeface="Times New Roman"/>
            </a:endParaRPr>
          </a:p>
          <a:p>
            <a:pPr algn="ctr">
              <a:lnSpc>
                <a:spcPct val="90000"/>
              </a:lnSpc>
              <a:spcBef>
                <a:spcPct val="5000"/>
              </a:spcBef>
              <a:spcAft>
                <a:spcPct val="5000"/>
              </a:spcAft>
              <a:defRPr/>
            </a:pPr>
            <a:r>
              <a:rPr lang="en-US" sz="2800" b="1" dirty="0">
                <a:solidFill>
                  <a:srgbClr val="FFFFFF"/>
                </a:solidFill>
                <a:effectLst>
                  <a:outerShdw blurRad="38100" dist="38100" dir="2700000" algn="tl">
                    <a:srgbClr val="000000"/>
                  </a:outerShdw>
                </a:effectLst>
                <a:latin typeface="Times New Roman"/>
              </a:rPr>
              <a:t>KHÁI QUÁT PHƯƠNG PHÁP TIẾP CẬN </a:t>
            </a:r>
          </a:p>
          <a:p>
            <a:pPr algn="ctr">
              <a:lnSpc>
                <a:spcPct val="90000"/>
              </a:lnSpc>
              <a:spcBef>
                <a:spcPct val="5000"/>
              </a:spcBef>
              <a:spcAft>
                <a:spcPct val="5000"/>
              </a:spcAft>
              <a:defRPr/>
            </a:pPr>
            <a:r>
              <a:rPr lang="en-US" sz="2800" b="1" dirty="0">
                <a:solidFill>
                  <a:srgbClr val="FFFFFF"/>
                </a:solidFill>
                <a:effectLst>
                  <a:outerShdw blurRad="38100" dist="38100" dir="2700000" algn="tl">
                    <a:srgbClr val="000000"/>
                  </a:outerShdw>
                </a:effectLst>
                <a:latin typeface="Times New Roman"/>
              </a:rPr>
              <a:t>DUY VẬT BIỆN CHỨNG VỀ XÃ HỘI</a:t>
            </a:r>
            <a:endParaRPr lang="en-US" sz="2800" b="1" dirty="0">
              <a:solidFill>
                <a:srgbClr val="FFFFFF"/>
              </a:solidFill>
              <a:latin typeface="Times New Roman"/>
            </a:endParaRPr>
          </a:p>
          <a:p>
            <a:pPr algn="ctr">
              <a:lnSpc>
                <a:spcPct val="55000"/>
              </a:lnSpc>
              <a:defRPr/>
            </a:pPr>
            <a:r>
              <a:rPr lang="en-US" sz="2800" b="1" dirty="0">
                <a:solidFill>
                  <a:srgbClr val="FFFFFF"/>
                </a:solidFill>
                <a:latin typeface="Times New Roman"/>
              </a:rPr>
              <a:t> </a:t>
            </a:r>
          </a:p>
        </p:txBody>
      </p:sp>
      <p:sp>
        <p:nvSpPr>
          <p:cNvPr id="251920" name="AutoShape 16"/>
          <p:cNvSpPr>
            <a:spLocks noChangeArrowheads="1"/>
          </p:cNvSpPr>
          <p:nvPr/>
        </p:nvSpPr>
        <p:spPr bwMode="auto">
          <a:xfrm>
            <a:off x="1904999" y="1447800"/>
            <a:ext cx="8846127" cy="1219200"/>
          </a:xfrm>
          <a:prstGeom prst="roundRect">
            <a:avLst>
              <a:gd name="adj" fmla="val 16667"/>
            </a:avLst>
          </a:prstGeom>
          <a:blipFill>
            <a:blip r:embed="rId3"/>
            <a:tile tx="0" ty="0" sx="100000" sy="100000" flip="none" algn="tl"/>
          </a:blipFill>
          <a:ln w="9525">
            <a:solidFill>
              <a:schemeClr val="tx1"/>
            </a:solidFill>
            <a:round/>
            <a:headEnd/>
            <a:tailEnd/>
          </a:ln>
        </p:spPr>
        <p:txBody>
          <a:bodyPr wrap="none" anchor="ct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lgn="ctr">
              <a:spcBef>
                <a:spcPct val="0"/>
              </a:spcBef>
              <a:buClrTx/>
              <a:buSzTx/>
              <a:buFontTx/>
              <a:buNone/>
            </a:pPr>
            <a:r>
              <a:rPr lang="nl-NL"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Tiền đề nghiên cứu triết học của C.Mác và Ph.Ăngghen </a:t>
            </a:r>
          </a:p>
          <a:p>
            <a:pPr algn="ctr">
              <a:spcBef>
                <a:spcPct val="0"/>
              </a:spcBef>
              <a:buClrTx/>
              <a:buSzTx/>
              <a:buFontTx/>
              <a:buNone/>
            </a:pPr>
            <a:r>
              <a:rPr lang="nl-NL"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 xuất phát từ con người hiện thực, sống, hoạt động thực tiễn</a:t>
            </a:r>
            <a:endParaRPr lang="vi-VN" altLang="en-US"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51921" name="AutoShape 17"/>
          <p:cNvSpPr>
            <a:spLocks noChangeArrowheads="1"/>
          </p:cNvSpPr>
          <p:nvPr/>
        </p:nvSpPr>
        <p:spPr bwMode="auto">
          <a:xfrm>
            <a:off x="1981199" y="2819400"/>
            <a:ext cx="9102437" cy="990600"/>
          </a:xfrm>
          <a:prstGeom prst="roundRect">
            <a:avLst>
              <a:gd name="adj" fmla="val 16667"/>
            </a:avLst>
          </a:prstGeom>
          <a:blipFill>
            <a:blip r:embed="rId3"/>
            <a:tile tx="0" ty="0" sx="100000" sy="100000" flip="none" algn="tl"/>
          </a:blipFill>
          <a:ln w="9525">
            <a:solidFill>
              <a:schemeClr val="tx1"/>
            </a:solidFill>
            <a:round/>
            <a:headEnd/>
            <a:tailEnd/>
          </a:ln>
        </p:spPr>
        <p:txBody>
          <a:bodyPr wrap="none" anchor="ct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marL="457200" indent="-457200" algn="ctr">
              <a:spcBef>
                <a:spcPct val="0"/>
              </a:spcBef>
              <a:buClrTx/>
              <a:buSzTx/>
              <a:buFont typeface="Arial" panose="020B0604020202020204" pitchFamily="34" charset="0"/>
              <a:buChar char="•"/>
            </a:pPr>
            <a:r>
              <a:rPr lang="nl-NL" altLang="en-US" sz="2800" i="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Động </a:t>
            </a:r>
            <a:r>
              <a:rPr lang="nl-NL"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lực thúc đẩy con người hoạt động trong tiến trình </a:t>
            </a:r>
            <a:endParaRPr lang="nl-NL" altLang="en-US" sz="2800" i="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spcBef>
                <a:spcPct val="0"/>
              </a:spcBef>
              <a:buClrTx/>
              <a:buSzTx/>
              <a:buNone/>
            </a:pPr>
            <a:r>
              <a:rPr lang="nl-NL" altLang="en-US" sz="2800" i="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lịch </a:t>
            </a:r>
            <a:r>
              <a:rPr lang="nl-NL"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sử </a:t>
            </a:r>
            <a:r>
              <a:rPr lang="nl-NL" altLang="en-US" sz="2800" i="1"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 </a:t>
            </a:r>
            <a:r>
              <a:rPr lang="nl-NL"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nhu cầu và lợi ích mà trước hết là nhu cầu vật chất</a:t>
            </a:r>
            <a:endParaRPr lang="vi-VN" altLang="en-US"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51922" name="AutoShape 18"/>
          <p:cNvSpPr>
            <a:spLocks noChangeArrowheads="1"/>
          </p:cNvSpPr>
          <p:nvPr/>
        </p:nvSpPr>
        <p:spPr bwMode="auto">
          <a:xfrm>
            <a:off x="1981200" y="3886201"/>
            <a:ext cx="8382000" cy="1355725"/>
          </a:xfrm>
          <a:prstGeom prst="roundRect">
            <a:avLst>
              <a:gd name="adj" fmla="val 16667"/>
            </a:avLst>
          </a:prstGeom>
          <a:blipFill>
            <a:blip r:embed="rId3"/>
            <a:tile tx="0" ty="0" sx="100000" sy="100000" flip="none" algn="tl"/>
          </a:blipFill>
          <a:ln w="9525">
            <a:solidFill>
              <a:schemeClr val="tx1"/>
            </a:solidFill>
            <a:round/>
            <a:headEnd/>
            <a:tailEnd/>
          </a:ln>
        </p:spPr>
        <p:txBody>
          <a:bodyPr wrap="none" anchor="ct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lgn="ctr">
              <a:spcBef>
                <a:spcPct val="0"/>
              </a:spcBef>
              <a:buClrTx/>
              <a:buSzTx/>
              <a:buFontTx/>
              <a:buNone/>
            </a:pPr>
            <a:r>
              <a:rPr lang="nl-NL"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Lôgic lý luận của C.Mác và Ph.Ăngghen là đưa thực tiễn </a:t>
            </a:r>
          </a:p>
          <a:p>
            <a:pPr algn="ctr">
              <a:spcBef>
                <a:spcPct val="0"/>
              </a:spcBef>
              <a:buClrTx/>
              <a:buSzTx/>
              <a:buFontTx/>
              <a:buNone/>
            </a:pPr>
            <a:r>
              <a:rPr lang="nl-NL"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vào triết học, có quan niệm đúng đắn về thực tiễn </a:t>
            </a:r>
          </a:p>
          <a:p>
            <a:pPr algn="ctr">
              <a:spcBef>
                <a:spcPct val="0"/>
              </a:spcBef>
              <a:buClrTx/>
              <a:buSzTx/>
              <a:buFontTx/>
              <a:buNone/>
            </a:pPr>
            <a:r>
              <a:rPr lang="nl-NL"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 vai trò của thực tiễn đối với đời sống xã hội</a:t>
            </a:r>
            <a:endParaRPr lang="en-US" altLang="en-US"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AutoShape 18"/>
          <p:cNvSpPr>
            <a:spLocks noChangeArrowheads="1"/>
          </p:cNvSpPr>
          <p:nvPr/>
        </p:nvSpPr>
        <p:spPr bwMode="auto">
          <a:xfrm>
            <a:off x="2019300" y="5463309"/>
            <a:ext cx="8305800" cy="1219200"/>
          </a:xfrm>
          <a:prstGeom prst="roundRect">
            <a:avLst>
              <a:gd name="adj" fmla="val 16667"/>
            </a:avLst>
          </a:prstGeom>
          <a:blipFill>
            <a:blip r:embed="rId3"/>
            <a:tile tx="0" ty="0" sx="100000" sy="100000" flip="none" algn="tl"/>
          </a:blipFill>
          <a:ln w="9525">
            <a:solidFill>
              <a:schemeClr val="tx1"/>
            </a:solidFill>
            <a:round/>
            <a:headEnd/>
            <a:tailEnd/>
          </a:ln>
        </p:spPr>
        <p:txBody>
          <a:bodyPr wrap="none" anchor="ct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lgn="ctr">
              <a:spcBef>
                <a:spcPct val="0"/>
              </a:spcBef>
              <a:buClrTx/>
              <a:buSzTx/>
              <a:buFontTx/>
              <a:buNone/>
            </a:pPr>
            <a:r>
              <a:rPr lang="nl-NL"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Từ đó, l</a:t>
            </a:r>
            <a:r>
              <a:rPr lang="vi-VN"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ần đầu tiên trong lịch sử tư tưởng triết học, </a:t>
            </a:r>
            <a:endParaRPr lang="en-US"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spcBef>
                <a:spcPct val="0"/>
              </a:spcBef>
              <a:buClrTx/>
              <a:buSzTx/>
              <a:buFontTx/>
              <a:buNone/>
            </a:pPr>
            <a:r>
              <a:rPr lang="vi-VN"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chủ nghĩa duy vật lịch sử</a:t>
            </a:r>
            <a:r>
              <a:rPr lang="en-US"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vi-VN"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đã chỉ ra những quy luật, </a:t>
            </a:r>
            <a:endParaRPr lang="en-US"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spcBef>
                <a:spcPct val="0"/>
              </a:spcBef>
              <a:buClrTx/>
              <a:buSzTx/>
              <a:buFontTx/>
              <a:buNone/>
            </a:pPr>
            <a:r>
              <a:rPr lang="vi-VN" altLang="en-US" sz="2800" i="1">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những động lực phát triển xã hội. </a:t>
            </a:r>
            <a:endParaRPr lang="en-US" altLang="en-US"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3755248"/>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1907"/>
                                        </p:tgtEl>
                                        <p:attrNameLst>
                                          <p:attrName>style.visibility</p:attrName>
                                        </p:attrNameLst>
                                      </p:cBhvr>
                                      <p:to>
                                        <p:strVal val="visible"/>
                                      </p:to>
                                    </p:set>
                                    <p:animEffect transition="in" filter="blinds(horizontal)">
                                      <p:cBhvr>
                                        <p:cTn id="7" dur="500"/>
                                        <p:tgtEl>
                                          <p:spTgt spid="251907"/>
                                        </p:tgtEl>
                                      </p:cBhvr>
                                    </p:animEffect>
                                  </p:childTnLst>
                                </p:cTn>
                              </p:par>
                            </p:childTnLst>
                          </p:cTn>
                        </p:par>
                        <p:par>
                          <p:cTn id="8" fill="hold" nodeType="afterGroup">
                            <p:stCondLst>
                              <p:cond delay="500"/>
                            </p:stCondLst>
                            <p:childTnLst>
                              <p:par>
                                <p:cTn id="9" presetID="8" presetClass="entr" presetSubtype="16" fill="hold" grpId="0" nodeType="afterEffect">
                                  <p:stCondLst>
                                    <p:cond delay="0"/>
                                  </p:stCondLst>
                                  <p:childTnLst>
                                    <p:set>
                                      <p:cBhvr>
                                        <p:cTn id="10" dur="1" fill="hold">
                                          <p:stCondLst>
                                            <p:cond delay="0"/>
                                          </p:stCondLst>
                                        </p:cTn>
                                        <p:tgtEl>
                                          <p:spTgt spid="251920"/>
                                        </p:tgtEl>
                                        <p:attrNameLst>
                                          <p:attrName>style.visibility</p:attrName>
                                        </p:attrNameLst>
                                      </p:cBhvr>
                                      <p:to>
                                        <p:strVal val="visible"/>
                                      </p:to>
                                    </p:set>
                                    <p:animEffect transition="in" filter="diamond(in)">
                                      <p:cBhvr>
                                        <p:cTn id="11" dur="2000"/>
                                        <p:tgtEl>
                                          <p:spTgt spid="251920"/>
                                        </p:tgtEl>
                                      </p:cBhvr>
                                    </p:animEffect>
                                  </p:childTnLst>
                                </p:cTn>
                              </p:par>
                            </p:childTnLst>
                          </p:cTn>
                        </p:par>
                        <p:par>
                          <p:cTn id="12" fill="hold" nodeType="afterGroup">
                            <p:stCondLst>
                              <p:cond delay="2500"/>
                            </p:stCondLst>
                            <p:childTnLst>
                              <p:par>
                                <p:cTn id="13" presetID="21" presetClass="entr" presetSubtype="4" fill="hold" grpId="0" nodeType="afterEffect">
                                  <p:stCondLst>
                                    <p:cond delay="0"/>
                                  </p:stCondLst>
                                  <p:childTnLst>
                                    <p:set>
                                      <p:cBhvr>
                                        <p:cTn id="14" dur="1" fill="hold">
                                          <p:stCondLst>
                                            <p:cond delay="0"/>
                                          </p:stCondLst>
                                        </p:cTn>
                                        <p:tgtEl>
                                          <p:spTgt spid="251921"/>
                                        </p:tgtEl>
                                        <p:attrNameLst>
                                          <p:attrName>style.visibility</p:attrName>
                                        </p:attrNameLst>
                                      </p:cBhvr>
                                      <p:to>
                                        <p:strVal val="visible"/>
                                      </p:to>
                                    </p:set>
                                    <p:animEffect transition="in" filter="wheel(4)">
                                      <p:cBhvr>
                                        <p:cTn id="15" dur="1000"/>
                                        <p:tgtEl>
                                          <p:spTgt spid="251921"/>
                                        </p:tgtEl>
                                      </p:cBhvr>
                                    </p:animEffect>
                                  </p:childTnLst>
                                </p:cTn>
                              </p:par>
                            </p:childTnLst>
                          </p:cTn>
                        </p:par>
                        <p:par>
                          <p:cTn id="16" fill="hold" nodeType="afterGroup">
                            <p:stCondLst>
                              <p:cond delay="3500"/>
                            </p:stCondLst>
                            <p:childTnLst>
                              <p:par>
                                <p:cTn id="17" presetID="2" presetClass="entr" presetSubtype="9" fill="hold" grpId="0" nodeType="afterEffect">
                                  <p:stCondLst>
                                    <p:cond delay="0"/>
                                  </p:stCondLst>
                                  <p:childTnLst>
                                    <p:set>
                                      <p:cBhvr>
                                        <p:cTn id="18" dur="1" fill="hold">
                                          <p:stCondLst>
                                            <p:cond delay="0"/>
                                          </p:stCondLst>
                                        </p:cTn>
                                        <p:tgtEl>
                                          <p:spTgt spid="251922"/>
                                        </p:tgtEl>
                                        <p:attrNameLst>
                                          <p:attrName>style.visibility</p:attrName>
                                        </p:attrNameLst>
                                      </p:cBhvr>
                                      <p:to>
                                        <p:strVal val="visible"/>
                                      </p:to>
                                    </p:set>
                                    <p:anim calcmode="lin" valueType="num">
                                      <p:cBhvr additive="base">
                                        <p:cTn id="19" dur="1000" fill="hold"/>
                                        <p:tgtEl>
                                          <p:spTgt spid="251922"/>
                                        </p:tgtEl>
                                        <p:attrNameLst>
                                          <p:attrName>ppt_x</p:attrName>
                                        </p:attrNameLst>
                                      </p:cBhvr>
                                      <p:tavLst>
                                        <p:tav tm="0">
                                          <p:val>
                                            <p:strVal val="0-#ppt_w/2"/>
                                          </p:val>
                                        </p:tav>
                                        <p:tav tm="100000">
                                          <p:val>
                                            <p:strVal val="#ppt_x"/>
                                          </p:val>
                                        </p:tav>
                                      </p:tavLst>
                                    </p:anim>
                                    <p:anim calcmode="lin" valueType="num">
                                      <p:cBhvr additive="base">
                                        <p:cTn id="20" dur="1000" fill="hold"/>
                                        <p:tgtEl>
                                          <p:spTgt spid="251922"/>
                                        </p:tgtEl>
                                        <p:attrNameLst>
                                          <p:attrName>ppt_y</p:attrName>
                                        </p:attrNameLst>
                                      </p:cBhvr>
                                      <p:tavLst>
                                        <p:tav tm="0">
                                          <p:val>
                                            <p:strVal val="0-#ppt_h/2"/>
                                          </p:val>
                                        </p:tav>
                                        <p:tav tm="100000">
                                          <p:val>
                                            <p:strVal val="#ppt_y"/>
                                          </p:val>
                                        </p:tav>
                                      </p:tavLst>
                                    </p:anim>
                                  </p:childTnLst>
                                </p:cTn>
                              </p:par>
                            </p:childTnLst>
                          </p:cTn>
                        </p:par>
                        <p:par>
                          <p:cTn id="21" fill="hold" nodeType="afterGroup">
                            <p:stCondLst>
                              <p:cond delay="4500"/>
                            </p:stCondLst>
                            <p:childTnLst>
                              <p:par>
                                <p:cTn id="22" presetID="2" presetClass="entr" presetSubtype="9"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1000" fill="hold"/>
                                        <p:tgtEl>
                                          <p:spTgt spid="10"/>
                                        </p:tgtEl>
                                        <p:attrNameLst>
                                          <p:attrName>ppt_x</p:attrName>
                                        </p:attrNameLst>
                                      </p:cBhvr>
                                      <p:tavLst>
                                        <p:tav tm="0">
                                          <p:val>
                                            <p:strVal val="0-#ppt_w/2"/>
                                          </p:val>
                                        </p:tav>
                                        <p:tav tm="100000">
                                          <p:val>
                                            <p:strVal val="#ppt_x"/>
                                          </p:val>
                                        </p:tav>
                                      </p:tavLst>
                                    </p:anim>
                                    <p:anim calcmode="lin" valueType="num">
                                      <p:cBhvr additive="base">
                                        <p:cTn id="25"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07" grpId="0" animBg="1" autoUpdateAnimBg="0"/>
      <p:bldP spid="251920" grpId="0" animBg="1"/>
      <p:bldP spid="251921" grpId="0" animBg="1"/>
      <p:bldP spid="251922"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WordArt 4"/>
          <p:cNvSpPr>
            <a:spLocks noChangeArrowheads="1" noChangeShapeType="1" noTextEdit="1"/>
          </p:cNvSpPr>
          <p:nvPr/>
        </p:nvSpPr>
        <p:spPr bwMode="ltGray">
          <a:xfrm>
            <a:off x="2133600" y="152401"/>
            <a:ext cx="7772400" cy="523875"/>
          </a:xfrm>
          <a:prstGeom prst="rect">
            <a:avLst/>
          </a:prstGeom>
        </p:spPr>
        <p:txBody>
          <a:bodyPr wrap="none" fromWordArt="1">
            <a:prstTxWarp prst="textPlain">
              <a:avLst>
                <a:gd name="adj" fmla="val 50000"/>
              </a:avLst>
            </a:prstTxWarp>
          </a:bodyPr>
          <a:lstStyle/>
          <a:p>
            <a:pPr algn="ctr"/>
            <a:r>
              <a:rPr lang="en-SG" sz="3600" kern="10" smtClean="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Mối quan hệ </a:t>
            </a:r>
            <a:r>
              <a:rPr lang="en-SG" sz="36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giữa CSHT và KTTT</a:t>
            </a:r>
          </a:p>
        </p:txBody>
      </p:sp>
      <p:sp>
        <p:nvSpPr>
          <p:cNvPr id="54275" name="WordArt 5"/>
          <p:cNvSpPr>
            <a:spLocks noChangeArrowheads="1" noChangeShapeType="1" noTextEdit="1"/>
          </p:cNvSpPr>
          <p:nvPr/>
        </p:nvSpPr>
        <p:spPr bwMode="ltGray">
          <a:xfrm>
            <a:off x="2209800" y="838200"/>
            <a:ext cx="3467100" cy="4000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SG" sz="2800" kern="10">
                <a:gradFill rotWithShape="1">
                  <a:gsLst>
                    <a:gs pos="0">
                      <a:srgbClr val="FFFF00"/>
                    </a:gs>
                    <a:gs pos="100000">
                      <a:srgbClr val="FF9933"/>
                    </a:gs>
                  </a:gsLst>
                  <a:path path="rect">
                    <a:fillToRect l="50000" t="50000" r="50000" b="50000"/>
                  </a:path>
                </a:gradFill>
                <a:effectLst>
                  <a:outerShdw dist="35921" dir="2700000" algn="ctr" rotWithShape="0">
                    <a:srgbClr val="C0C0C0">
                      <a:alpha val="79999"/>
                    </a:srgbClr>
                  </a:outerShdw>
                </a:effectLst>
                <a:cs typeface="Times New Roman" panose="02020603050405020304" pitchFamily="18" charset="0"/>
              </a:rPr>
              <a:t>CSHT quyết định KTTT</a:t>
            </a:r>
          </a:p>
        </p:txBody>
      </p:sp>
      <p:grpSp>
        <p:nvGrpSpPr>
          <p:cNvPr id="2" name="Group 6"/>
          <p:cNvGrpSpPr>
            <a:grpSpLocks/>
          </p:cNvGrpSpPr>
          <p:nvPr/>
        </p:nvGrpSpPr>
        <p:grpSpPr bwMode="auto">
          <a:xfrm>
            <a:off x="2057400" y="3733801"/>
            <a:ext cx="8305800" cy="2817813"/>
            <a:chOff x="1247" y="799"/>
            <a:chExt cx="3566" cy="1775"/>
          </a:xfrm>
        </p:grpSpPr>
        <p:pic>
          <p:nvPicPr>
            <p:cNvPr id="54285" name="Picture 7" descr="vinashin(cty nha nuo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 y="1718"/>
              <a:ext cx="1253" cy="850"/>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54286" name="Picture 8" descr="pic_VietcombankTow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 y="1752"/>
              <a:ext cx="1401" cy="774"/>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54287" name="Picture 9" descr="ql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 y="799"/>
              <a:ext cx="2728" cy="877"/>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54288" name="WordArt 10"/>
            <p:cNvSpPr>
              <a:spLocks noChangeArrowheads="1" noChangeShapeType="1" noTextEdit="1"/>
            </p:cNvSpPr>
            <p:nvPr/>
          </p:nvSpPr>
          <p:spPr bwMode="auto">
            <a:xfrm>
              <a:off x="2835" y="1525"/>
              <a:ext cx="726" cy="496"/>
            </a:xfrm>
            <a:prstGeom prst="rect">
              <a:avLst/>
            </a:prstGeom>
          </p:spPr>
          <p:txBody>
            <a:bodyPr wrap="none" fromWordArt="1">
              <a:prstTxWarp prst="textPlain">
                <a:avLst>
                  <a:gd name="adj" fmla="val 50000"/>
                </a:avLst>
              </a:prstTxWarp>
            </a:bodyPr>
            <a:lstStyle/>
            <a:p>
              <a:pPr algn="ctr"/>
              <a:r>
                <a:rPr lang="vi-VN" sz="3600" kern="10">
                  <a:ln w="9525">
                    <a:solidFill>
                      <a:srgbClr val="000000"/>
                    </a:solidFill>
                    <a:round/>
                    <a:headEnd/>
                    <a:tailEnd/>
                  </a:ln>
                  <a:solidFill>
                    <a:srgbClr val="FFFFFF"/>
                  </a:solidFill>
                  <a:latin typeface="Arial Đen"/>
                </a:rPr>
                <a:t>KINH TẾ </a:t>
              </a:r>
            </a:p>
            <a:p>
              <a:pPr algn="ctr"/>
              <a:r>
                <a:rPr lang="vi-VN" sz="3600" kern="10">
                  <a:ln w="9525">
                    <a:solidFill>
                      <a:srgbClr val="000000"/>
                    </a:solidFill>
                    <a:round/>
                    <a:headEnd/>
                    <a:tailEnd/>
                  </a:ln>
                  <a:solidFill>
                    <a:srgbClr val="FFFFFF"/>
                  </a:solidFill>
                  <a:latin typeface="Arial Đen"/>
                </a:rPr>
                <a:t>NHÀ NƯỚC</a:t>
              </a:r>
              <a:endParaRPr lang="en-SG" sz="3600" kern="10">
                <a:ln w="9525">
                  <a:solidFill>
                    <a:srgbClr val="000000"/>
                  </a:solidFill>
                  <a:round/>
                  <a:headEnd/>
                  <a:tailEnd/>
                </a:ln>
                <a:solidFill>
                  <a:srgbClr val="FFFFFF"/>
                </a:solidFill>
                <a:latin typeface="Arial Đen"/>
              </a:endParaRPr>
            </a:p>
          </p:txBody>
        </p:sp>
        <p:sp>
          <p:nvSpPr>
            <p:cNvPr id="54289" name="Text Box 11"/>
            <p:cNvSpPr txBox="1">
              <a:spLocks noChangeArrowheads="1"/>
            </p:cNvSpPr>
            <p:nvPr/>
          </p:nvSpPr>
          <p:spPr bwMode="auto">
            <a:xfrm>
              <a:off x="1247" y="2375"/>
              <a:ext cx="156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000" b="1">
                  <a:solidFill>
                    <a:srgbClr val="FF0000"/>
                  </a:solidFill>
                  <a:latin typeface=".VnArial Narrow" panose="020B7200000000000000" pitchFamily="34" charset="0"/>
                  <a:cs typeface="Arial" panose="020B0604020202020204" pitchFamily="34" charset="0"/>
                </a:rPr>
                <a:t>Ng©n hµng Vietcombank</a:t>
              </a:r>
            </a:p>
          </p:txBody>
        </p:sp>
        <p:grpSp>
          <p:nvGrpSpPr>
            <p:cNvPr id="54290" name="Group 12"/>
            <p:cNvGrpSpPr>
              <a:grpSpLocks/>
            </p:cNvGrpSpPr>
            <p:nvPr/>
          </p:nvGrpSpPr>
          <p:grpSpPr bwMode="auto">
            <a:xfrm>
              <a:off x="4048" y="845"/>
              <a:ext cx="737" cy="1723"/>
              <a:chOff x="3923" y="981"/>
              <a:chExt cx="907" cy="2320"/>
            </a:xfrm>
          </p:grpSpPr>
          <p:pic>
            <p:nvPicPr>
              <p:cNvPr id="54305" name="Picture 13" descr="IMG_13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 y="981"/>
                <a:ext cx="892" cy="819"/>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54306" name="Picture 14" descr="logose_11522908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3" y="1797"/>
                <a:ext cx="907" cy="680"/>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pic>
          <p:pic>
            <p:nvPicPr>
              <p:cNvPr id="54307" name="Picture 15" descr="IMG_12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3" y="2523"/>
                <a:ext cx="907" cy="778"/>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54308" name="WordArt 16"/>
              <p:cNvSpPr>
                <a:spLocks noChangeArrowheads="1" noChangeShapeType="1" noTextEdit="1"/>
              </p:cNvSpPr>
              <p:nvPr/>
            </p:nvSpPr>
            <p:spPr bwMode="auto">
              <a:xfrm>
                <a:off x="4014" y="3113"/>
                <a:ext cx="738" cy="122"/>
              </a:xfrm>
              <a:prstGeom prst="rect">
                <a:avLst/>
              </a:prstGeom>
            </p:spPr>
            <p:txBody>
              <a:bodyPr wrap="none" fromWordArt="1">
                <a:prstTxWarp prst="textPlain">
                  <a:avLst>
                    <a:gd name="adj" fmla="val 50000"/>
                  </a:avLst>
                </a:prstTxWarp>
              </a:bodyPr>
              <a:lstStyle/>
              <a:p>
                <a:pPr algn="ctr"/>
                <a:r>
                  <a:rPr lang="vi-VN" sz="3600" kern="10">
                    <a:ln w="9525">
                      <a:solidFill>
                        <a:srgbClr val="000000"/>
                      </a:solidFill>
                      <a:round/>
                      <a:headEnd/>
                      <a:tailEnd/>
                    </a:ln>
                    <a:solidFill>
                      <a:srgbClr val="FFFFFF"/>
                    </a:solidFill>
                    <a:latin typeface="Arial Đen"/>
                  </a:rPr>
                  <a:t>KINH TẾ TẬP THỂ</a:t>
                </a:r>
                <a:endParaRPr lang="en-SG" sz="3600" kern="10">
                  <a:ln w="9525">
                    <a:solidFill>
                      <a:srgbClr val="000000"/>
                    </a:solidFill>
                    <a:round/>
                    <a:headEnd/>
                    <a:tailEnd/>
                  </a:ln>
                  <a:solidFill>
                    <a:srgbClr val="FFFFFF"/>
                  </a:solidFill>
                  <a:latin typeface="Arial Đen"/>
                </a:endParaRPr>
              </a:p>
            </p:txBody>
          </p:sp>
        </p:grpSp>
        <p:grpSp>
          <p:nvGrpSpPr>
            <p:cNvPr id="54291" name="Group 17"/>
            <p:cNvGrpSpPr>
              <a:grpSpLocks/>
            </p:cNvGrpSpPr>
            <p:nvPr/>
          </p:nvGrpSpPr>
          <p:grpSpPr bwMode="auto">
            <a:xfrm>
              <a:off x="3560" y="799"/>
              <a:ext cx="1253" cy="834"/>
              <a:chOff x="1066" y="1207"/>
              <a:chExt cx="3312" cy="2313"/>
            </a:xfrm>
          </p:grpSpPr>
          <p:grpSp>
            <p:nvGrpSpPr>
              <p:cNvPr id="54299" name="Group 18"/>
              <p:cNvGrpSpPr>
                <a:grpSpLocks/>
              </p:cNvGrpSpPr>
              <p:nvPr/>
            </p:nvGrpSpPr>
            <p:grpSpPr bwMode="auto">
              <a:xfrm>
                <a:off x="1066" y="1207"/>
                <a:ext cx="3312" cy="2313"/>
                <a:chOff x="1428" y="1071"/>
                <a:chExt cx="3539" cy="2574"/>
              </a:xfrm>
            </p:grpSpPr>
            <p:pic>
              <p:nvPicPr>
                <p:cNvPr id="54301" name="Picture 19" descr="Laotian-Rice-Farm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8" y="2160"/>
                  <a:ext cx="1712" cy="1469"/>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54302" name="Picture 20" descr="ImageVie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98" y="2205"/>
                  <a:ext cx="1769" cy="1440"/>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54303" name="Picture 21" descr="IMG_12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98" y="1071"/>
                  <a:ext cx="1769" cy="1050"/>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54304" name="Picture 22" descr="ch_pmhu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28" y="1071"/>
                  <a:ext cx="1703" cy="998"/>
                </a:xfrm>
                <a:prstGeom prst="rect">
                  <a:avLst/>
                </a:prstGeom>
                <a:noFill/>
                <a:ln w="57150">
                  <a:solidFill>
                    <a:srgbClr val="99CC00"/>
                  </a:solidFill>
                  <a:miter lim="800000"/>
                  <a:headEnd/>
                  <a:tailEnd/>
                </a:ln>
                <a:extLst>
                  <a:ext uri="{909E8E84-426E-40DD-AFC4-6F175D3DCCD1}">
                    <a14:hiddenFill xmlns:a14="http://schemas.microsoft.com/office/drawing/2010/main">
                      <a:solidFill>
                        <a:srgbClr val="FFFFFF"/>
                      </a:solidFill>
                    </a14:hiddenFill>
                  </a:ext>
                </a:extLst>
              </p:spPr>
            </p:pic>
          </p:grpSp>
          <p:sp>
            <p:nvSpPr>
              <p:cNvPr id="54300" name="WordArt 23"/>
              <p:cNvSpPr>
                <a:spLocks noChangeArrowheads="1" noChangeShapeType="1" noTextEdit="1"/>
              </p:cNvSpPr>
              <p:nvPr/>
            </p:nvSpPr>
            <p:spPr bwMode="auto">
              <a:xfrm>
                <a:off x="1623" y="1997"/>
                <a:ext cx="2514" cy="330"/>
              </a:xfrm>
              <a:prstGeom prst="rect">
                <a:avLst/>
              </a:prstGeom>
            </p:spPr>
            <p:txBody>
              <a:bodyPr wrap="none" fromWordArt="1">
                <a:prstTxWarp prst="textPlain">
                  <a:avLst>
                    <a:gd name="adj" fmla="val 50000"/>
                  </a:avLst>
                </a:prstTxWarp>
              </a:bodyPr>
              <a:lstStyle/>
              <a:p>
                <a:pPr algn="ctr"/>
                <a:r>
                  <a:rPr lang="vi-VN" sz="3600" kern="10">
                    <a:ln w="9525">
                      <a:solidFill>
                        <a:srgbClr val="000000"/>
                      </a:solidFill>
                      <a:round/>
                      <a:headEnd/>
                      <a:tailEnd/>
                    </a:ln>
                    <a:solidFill>
                      <a:srgbClr val="FFFFFF"/>
                    </a:solidFill>
                    <a:latin typeface="Arial Đen"/>
                  </a:rPr>
                  <a:t>KINH TẾ TƯ NHÂN</a:t>
                </a:r>
                <a:endParaRPr lang="en-SG" sz="3600" kern="10">
                  <a:ln w="9525">
                    <a:solidFill>
                      <a:srgbClr val="000000"/>
                    </a:solidFill>
                    <a:round/>
                    <a:headEnd/>
                    <a:tailEnd/>
                  </a:ln>
                  <a:solidFill>
                    <a:srgbClr val="FFFFFF"/>
                  </a:solidFill>
                  <a:latin typeface="Arial Đen"/>
                </a:endParaRPr>
              </a:p>
            </p:txBody>
          </p:sp>
        </p:grpSp>
        <p:grpSp>
          <p:nvGrpSpPr>
            <p:cNvPr id="54292" name="Group 24"/>
            <p:cNvGrpSpPr>
              <a:grpSpLocks/>
            </p:cNvGrpSpPr>
            <p:nvPr/>
          </p:nvGrpSpPr>
          <p:grpSpPr bwMode="auto">
            <a:xfrm>
              <a:off x="1338" y="845"/>
              <a:ext cx="1437" cy="947"/>
              <a:chOff x="720" y="626"/>
              <a:chExt cx="3696" cy="2350"/>
            </a:xfrm>
          </p:grpSpPr>
          <p:pic>
            <p:nvPicPr>
              <p:cNvPr id="54296" name="Picture 25" descr="untitled2"/>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 y="626"/>
                <a:ext cx="3696" cy="2302"/>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54297" name="Text Box 26"/>
              <p:cNvSpPr txBox="1">
                <a:spLocks noChangeArrowheads="1"/>
              </p:cNvSpPr>
              <p:nvPr/>
            </p:nvSpPr>
            <p:spPr bwMode="auto">
              <a:xfrm>
                <a:off x="1103" y="2351"/>
                <a:ext cx="2305"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1000" b="1">
                    <a:solidFill>
                      <a:schemeClr val="accent2"/>
                    </a:solidFill>
                    <a:latin typeface=".VnArial Narrow" panose="020B7200000000000000" pitchFamily="34" charset="0"/>
                    <a:cs typeface="Arial" panose="020B0604020202020204" pitchFamily="34" charset="0"/>
                  </a:rPr>
                  <a:t>C«ng ty thÐp liªn doanh Nippovina (VN – NhËt)</a:t>
                </a:r>
              </a:p>
            </p:txBody>
          </p:sp>
          <p:sp>
            <p:nvSpPr>
              <p:cNvPr id="54298" name="WordArt 27"/>
              <p:cNvSpPr>
                <a:spLocks noChangeArrowheads="1" noChangeShapeType="1" noTextEdit="1"/>
              </p:cNvSpPr>
              <p:nvPr/>
            </p:nvSpPr>
            <p:spPr bwMode="auto">
              <a:xfrm>
                <a:off x="1111" y="708"/>
                <a:ext cx="2766" cy="660"/>
              </a:xfrm>
              <a:prstGeom prst="rect">
                <a:avLst/>
              </a:prstGeom>
            </p:spPr>
            <p:txBody>
              <a:bodyPr wrap="none" fromWordArt="1">
                <a:prstTxWarp prst="textPlain">
                  <a:avLst>
                    <a:gd name="adj" fmla="val 50000"/>
                  </a:avLst>
                </a:prstTxWarp>
              </a:bodyPr>
              <a:lstStyle/>
              <a:p>
                <a:pPr algn="ctr"/>
                <a:r>
                  <a:rPr lang="vi-VN" sz="3600" kern="10">
                    <a:ln w="9525">
                      <a:solidFill>
                        <a:srgbClr val="000000"/>
                      </a:solidFill>
                      <a:round/>
                      <a:headEnd/>
                      <a:tailEnd/>
                    </a:ln>
                    <a:solidFill>
                      <a:srgbClr val="FFFFFF"/>
                    </a:solidFill>
                    <a:latin typeface="Arial Đen"/>
                  </a:rPr>
                  <a:t>KINH TẾ</a:t>
                </a:r>
              </a:p>
              <a:p>
                <a:pPr algn="ctr"/>
                <a:r>
                  <a:rPr lang="vi-VN" sz="3600" kern="10">
                    <a:ln w="9525">
                      <a:solidFill>
                        <a:srgbClr val="000000"/>
                      </a:solidFill>
                      <a:round/>
                      <a:headEnd/>
                      <a:tailEnd/>
                    </a:ln>
                    <a:solidFill>
                      <a:srgbClr val="FFFFFF"/>
                    </a:solidFill>
                    <a:latin typeface="Arial Đen"/>
                  </a:rPr>
                  <a:t>TƯ BẢN NHÀ NƯỚC</a:t>
                </a:r>
                <a:endParaRPr lang="en-SG" sz="3600" kern="10">
                  <a:ln w="9525">
                    <a:solidFill>
                      <a:srgbClr val="000000"/>
                    </a:solidFill>
                    <a:round/>
                    <a:headEnd/>
                    <a:tailEnd/>
                  </a:ln>
                  <a:solidFill>
                    <a:srgbClr val="FFFFFF"/>
                  </a:solidFill>
                  <a:latin typeface="Arial Đen"/>
                </a:endParaRPr>
              </a:p>
            </p:txBody>
          </p:sp>
        </p:grpSp>
        <p:grpSp>
          <p:nvGrpSpPr>
            <p:cNvPr id="54293" name="Group 28"/>
            <p:cNvGrpSpPr>
              <a:grpSpLocks/>
            </p:cNvGrpSpPr>
            <p:nvPr/>
          </p:nvGrpSpPr>
          <p:grpSpPr bwMode="auto">
            <a:xfrm>
              <a:off x="1338" y="1706"/>
              <a:ext cx="1437" cy="868"/>
              <a:chOff x="793" y="1117"/>
              <a:chExt cx="3549" cy="2063"/>
            </a:xfrm>
          </p:grpSpPr>
          <p:pic>
            <p:nvPicPr>
              <p:cNvPr id="54294" name="Picture 29" descr="IMG_12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3" y="1117"/>
                <a:ext cx="3549" cy="2063"/>
              </a:xfrm>
              <a:prstGeom prst="rect">
                <a:avLst/>
              </a:prstGeom>
              <a:noFill/>
              <a:ln w="5715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
            <p:nvSpPr>
              <p:cNvPr id="54295" name="WordArt 30"/>
              <p:cNvSpPr>
                <a:spLocks noChangeArrowheads="1" noChangeShapeType="1" noTextEdit="1"/>
              </p:cNvSpPr>
              <p:nvPr/>
            </p:nvSpPr>
            <p:spPr bwMode="auto">
              <a:xfrm>
                <a:off x="930" y="1344"/>
                <a:ext cx="1430" cy="452"/>
              </a:xfrm>
              <a:prstGeom prst="rect">
                <a:avLst/>
              </a:prstGeom>
            </p:spPr>
            <p:txBody>
              <a:bodyPr wrap="none" fromWordArt="1">
                <a:prstTxWarp prst="textPlain">
                  <a:avLst>
                    <a:gd name="adj" fmla="val 50000"/>
                  </a:avLst>
                </a:prstTxWarp>
              </a:bodyPr>
              <a:lstStyle/>
              <a:p>
                <a:pPr algn="ctr"/>
                <a:r>
                  <a:rPr lang="vi-VN" sz="3600" kern="10">
                    <a:ln w="9525">
                      <a:solidFill>
                        <a:srgbClr val="000000"/>
                      </a:solidFill>
                      <a:round/>
                      <a:headEnd/>
                      <a:tailEnd/>
                    </a:ln>
                    <a:solidFill>
                      <a:srgbClr val="FFFFFF"/>
                    </a:solidFill>
                    <a:latin typeface="Arial Đen"/>
                  </a:rPr>
                  <a:t>KINH TẾ </a:t>
                </a:r>
              </a:p>
              <a:p>
                <a:pPr algn="ctr"/>
                <a:r>
                  <a:rPr lang="vi-VN" sz="3600" kern="10">
                    <a:ln w="9525">
                      <a:solidFill>
                        <a:srgbClr val="000000"/>
                      </a:solidFill>
                      <a:round/>
                      <a:headEnd/>
                      <a:tailEnd/>
                    </a:ln>
                    <a:solidFill>
                      <a:srgbClr val="FFFFFF"/>
                    </a:solidFill>
                    <a:latin typeface="Arial Đen"/>
                  </a:rPr>
                  <a:t>CÓ VỐN ĐẦU TƯ</a:t>
                </a:r>
              </a:p>
              <a:p>
                <a:pPr algn="ctr"/>
                <a:r>
                  <a:rPr lang="vi-VN" sz="3600" kern="10">
                    <a:ln w="9525">
                      <a:solidFill>
                        <a:srgbClr val="000000"/>
                      </a:solidFill>
                      <a:round/>
                      <a:headEnd/>
                      <a:tailEnd/>
                    </a:ln>
                    <a:solidFill>
                      <a:srgbClr val="FFFFFF"/>
                    </a:solidFill>
                    <a:latin typeface="Arial Đen"/>
                  </a:rPr>
                  <a:t>NƯỚC NGOÀI</a:t>
                </a:r>
                <a:endParaRPr lang="en-SG" sz="3600" kern="10">
                  <a:ln w="9525">
                    <a:solidFill>
                      <a:srgbClr val="000000"/>
                    </a:solidFill>
                    <a:round/>
                    <a:headEnd/>
                    <a:tailEnd/>
                  </a:ln>
                  <a:solidFill>
                    <a:srgbClr val="FFFFFF"/>
                  </a:solidFill>
                  <a:latin typeface="Arial Đen"/>
                </a:endParaRPr>
              </a:p>
            </p:txBody>
          </p:sp>
        </p:grpSp>
      </p:grpSp>
      <p:grpSp>
        <p:nvGrpSpPr>
          <p:cNvPr id="8" name="Group 31"/>
          <p:cNvGrpSpPr>
            <a:grpSpLocks/>
          </p:cNvGrpSpPr>
          <p:nvPr/>
        </p:nvGrpSpPr>
        <p:grpSpPr bwMode="auto">
          <a:xfrm>
            <a:off x="2286000" y="838200"/>
            <a:ext cx="7924800" cy="2514600"/>
            <a:chOff x="294" y="663"/>
            <a:chExt cx="3266" cy="1387"/>
          </a:xfrm>
        </p:grpSpPr>
        <p:pic>
          <p:nvPicPr>
            <p:cNvPr id="54278" name="Picture 32" descr="DAI HOI VII"/>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4" y="935"/>
              <a:ext cx="1588" cy="1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79" name="Group 33"/>
            <p:cNvGrpSpPr>
              <a:grpSpLocks/>
            </p:cNvGrpSpPr>
            <p:nvPr/>
          </p:nvGrpSpPr>
          <p:grpSpPr bwMode="auto">
            <a:xfrm>
              <a:off x="1882" y="663"/>
              <a:ext cx="1678" cy="1360"/>
              <a:chOff x="2789" y="1026"/>
              <a:chExt cx="2631" cy="2222"/>
            </a:xfrm>
          </p:grpSpPr>
          <p:pic>
            <p:nvPicPr>
              <p:cNvPr id="54280" name="Picture 34" descr="hien phap 9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89" y="1842"/>
                <a:ext cx="590"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Picture 35" descr="QH IX 199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89" y="2523"/>
                <a:ext cx="952" cy="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2" name="Picture 36" descr="QUOC HOI X"/>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6" y="1842"/>
                <a:ext cx="1724" cy="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3" name="Picture 37" descr="luat lao do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79" y="1842"/>
                <a:ext cx="454" cy="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4" name="Picture 38" descr="765-Vietnam_coa"/>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05" y="1026"/>
                <a:ext cx="1200" cy="1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055466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nodeType="afterGroup">
                            <p:stCondLst>
                              <p:cond delay="1000"/>
                            </p:stCondLst>
                            <p:childTnLst>
                              <p:par>
                                <p:cTn id="11" presetID="55"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
          <p:cNvSpPr>
            <a:spLocks noChangeArrowheads="1"/>
          </p:cNvSpPr>
          <p:nvPr/>
        </p:nvSpPr>
        <p:spPr bwMode="ltGray">
          <a:xfrm>
            <a:off x="1524000" y="107950"/>
            <a:ext cx="9144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2800">
                <a:latin typeface="Times New Roman" panose="02020603050405020304" pitchFamily="18" charset="0"/>
                <a:cs typeface="Times New Roman" panose="02020603050405020304" pitchFamily="18" charset="0"/>
              </a:rPr>
              <a:t>+ Mỗi cơ sở tầng sẽ hình thành nên những kiến trúc thượng tầng tương ứng với nó.</a:t>
            </a:r>
          </a:p>
          <a:p>
            <a:pPr algn="just">
              <a:spcBef>
                <a:spcPct val="0"/>
              </a:spcBef>
              <a:buFontTx/>
              <a:buNone/>
            </a:pPr>
            <a:endParaRPr lang="en-US" altLang="en-US" sz="2800">
              <a:latin typeface="Times New Roman" panose="02020603050405020304" pitchFamily="18" charset="0"/>
            </a:endParaRPr>
          </a:p>
        </p:txBody>
      </p:sp>
      <p:sp>
        <p:nvSpPr>
          <p:cNvPr id="56323" name="Rectangle 4"/>
          <p:cNvSpPr>
            <a:spLocks noChangeArrowheads="1"/>
          </p:cNvSpPr>
          <p:nvPr/>
        </p:nvSpPr>
        <p:spPr bwMode="auto">
          <a:xfrm>
            <a:off x="1752600" y="1447800"/>
            <a:ext cx="8382000" cy="1015663"/>
          </a:xfrm>
          <a:prstGeom prst="rect">
            <a:avLst/>
          </a:prstGeom>
          <a:solidFill>
            <a:schemeClr val="accent6">
              <a:lumMod val="20000"/>
              <a:lumOff val="80000"/>
            </a:schemeClr>
          </a:solidFill>
          <a:ln/>
          <a:scene3d>
            <a:camera prst="perspectiveRelaxedModerately"/>
            <a:lightRig rig="threePt" dir="t"/>
          </a:scene3d>
          <a:extLst/>
        </p:spPr>
        <p:style>
          <a:lnRef idx="2">
            <a:schemeClr val="accent2"/>
          </a:lnRef>
          <a:fillRef idx="1">
            <a:schemeClr val="lt1"/>
          </a:fillRef>
          <a:effectRef idx="0">
            <a:schemeClr val="accent2"/>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000">
                <a:latin typeface="Times New Roman" panose="02020603050405020304" pitchFamily="18" charset="0"/>
              </a:rPr>
              <a:t> Tính chất của kiến trúc thượng tầng do tính chất của cơ sở hạ tầng quyết định.</a:t>
            </a:r>
          </a:p>
        </p:txBody>
      </p:sp>
      <p:pic>
        <p:nvPicPr>
          <p:cNvPr id="28677" name="Picture 5" descr="http://img2.news.zing.vn/2012/07/10/b2-2.jpg"/>
          <p:cNvPicPr>
            <a:picLocks noChangeAspect="1" noChangeArrowheads="1"/>
          </p:cNvPicPr>
          <p:nvPr/>
        </p:nvPicPr>
        <p:blipFill>
          <a:blip r:embed="rId2"/>
          <a:srcRect/>
          <a:stretch>
            <a:fillRect/>
          </a:stretch>
        </p:blipFill>
        <p:spPr bwMode="auto">
          <a:xfrm>
            <a:off x="1657350" y="2895600"/>
            <a:ext cx="4286250" cy="3048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679" name="Picture 7" descr="http://www.baoxaydung.com.vn/stores/news_dataimages/hiep/032015/07/21/212134baoxaydung_21.jpg"/>
          <p:cNvPicPr>
            <a:picLocks noChangeAspect="1" noChangeArrowheads="1"/>
          </p:cNvPicPr>
          <p:nvPr/>
        </p:nvPicPr>
        <p:blipFill>
          <a:blip r:embed="rId3"/>
          <a:srcRect/>
          <a:stretch>
            <a:fillRect/>
          </a:stretch>
        </p:blipFill>
        <p:spPr bwMode="auto">
          <a:xfrm>
            <a:off x="5991226" y="2819400"/>
            <a:ext cx="4676775" cy="3086100"/>
          </a:xfrm>
          <a:prstGeom prst="rect">
            <a:avLst/>
          </a:prstGeom>
          <a:noFill/>
          <a:ln>
            <a:solidFill>
              <a:schemeClr val="tx2">
                <a:lumMod val="60000"/>
                <a:lumOff val="40000"/>
              </a:schemeClr>
            </a:solidFill>
          </a:ln>
        </p:spPr>
      </p:pic>
    </p:spTree>
    <p:extLst>
      <p:ext uri="{BB962C8B-B14F-4D97-AF65-F5344CB8AC3E}">
        <p14:creationId xmlns:p14="http://schemas.microsoft.com/office/powerpoint/2010/main" val="27387643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ChangeArrowheads="1"/>
          </p:cNvSpPr>
          <p:nvPr/>
        </p:nvSpPr>
        <p:spPr bwMode="auto">
          <a:xfrm>
            <a:off x="2667000" y="228600"/>
            <a:ext cx="7315200" cy="1384300"/>
          </a:xfrm>
          <a:prstGeom prst="rect">
            <a:avLst/>
          </a:prstGeom>
          <a:blipFill>
            <a:blip r:embed="rId2"/>
            <a:tile tx="0" ty="0" sx="100000" sy="100000" flip="none" algn="tl"/>
          </a:blipFill>
          <a:ln/>
          <a:scene3d>
            <a:camera prst="orthographicFront"/>
            <a:lightRig rig="threePt" dir="t"/>
          </a:scene3d>
          <a:sp3d>
            <a:bevelT w="165100" prst="coolSlant"/>
          </a:sp3d>
          <a:extLst/>
        </p:spPr>
        <p:style>
          <a:lnRef idx="2">
            <a:schemeClr val="accent1"/>
          </a:lnRef>
          <a:fillRef idx="1">
            <a:schemeClr val="lt1"/>
          </a:fillRef>
          <a:effectRef idx="0">
            <a:schemeClr val="accent1"/>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 Trong xã hội có giai cấp, giai cấp nào thống trị về mặt kinh tế thì cũng chiếm địa vị thống trị về mặt chính trị và đời sống tư tưởng của xã hội. </a:t>
            </a:r>
          </a:p>
        </p:txBody>
      </p:sp>
      <p:pic>
        <p:nvPicPr>
          <p:cNvPr id="160770" name="Picture 2" descr="giai_cap_tu_san_dan_ap_quan_chung_lao_dong_5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28800"/>
            <a:ext cx="457200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2" name="Picture 4" descr="th_m_than_5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2209800"/>
            <a:ext cx="3924300"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12812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0770"/>
                                        </p:tgtEl>
                                        <p:attrNameLst>
                                          <p:attrName>style.visibility</p:attrName>
                                        </p:attrNameLst>
                                      </p:cBhvr>
                                      <p:to>
                                        <p:strVal val="visible"/>
                                      </p:to>
                                    </p:set>
                                    <p:animEffect transition="in" filter="blinds(horizontal)">
                                      <p:cBhvr>
                                        <p:cTn id="7" dur="500"/>
                                        <p:tgtEl>
                                          <p:spTgt spid="160770"/>
                                        </p:tgtEl>
                                      </p:cBhvr>
                                    </p:animEffect>
                                  </p:childTnLst>
                                </p:cTn>
                              </p:par>
                              <p:par>
                                <p:cTn id="8" presetID="3" presetClass="entr" presetSubtype="10" fill="hold" nodeType="withEffect">
                                  <p:stCondLst>
                                    <p:cond delay="0"/>
                                  </p:stCondLst>
                                  <p:childTnLst>
                                    <p:set>
                                      <p:cBhvr>
                                        <p:cTn id="9" dur="1" fill="hold">
                                          <p:stCondLst>
                                            <p:cond delay="0"/>
                                          </p:stCondLst>
                                        </p:cTn>
                                        <p:tgtEl>
                                          <p:spTgt spid="160772"/>
                                        </p:tgtEl>
                                        <p:attrNameLst>
                                          <p:attrName>style.visibility</p:attrName>
                                        </p:attrNameLst>
                                      </p:cBhvr>
                                      <p:to>
                                        <p:strVal val="visible"/>
                                      </p:to>
                                    </p:set>
                                    <p:animEffect transition="in" filter="blinds(horizontal)">
                                      <p:cBhvr>
                                        <p:cTn id="10" dur="500"/>
                                        <p:tgtEl>
                                          <p:spTgt spid="160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ChangeArrowheads="1"/>
          </p:cNvSpPr>
          <p:nvPr/>
        </p:nvSpPr>
        <p:spPr bwMode="auto">
          <a:xfrm>
            <a:off x="1828800" y="228600"/>
            <a:ext cx="8610600" cy="1816100"/>
          </a:xfrm>
          <a:prstGeom prst="rect">
            <a:avLst/>
          </a:prstGeom>
          <a:blipFill>
            <a:blip r:embed="rId2"/>
            <a:tile tx="0" ty="0" sx="100000" sy="100000" flip="none" algn="tl"/>
          </a:blipFill>
          <a:ln>
            <a:noFill/>
          </a:ln>
          <a:scene3d>
            <a:camera prst="perspectiveLeft"/>
            <a:lightRig rig="threePt" dir="t"/>
          </a:scene3d>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rPr>
              <a:t>+ Các mâu thuẫn trong kinh tế, xét đến cùng, quyết định các mâu thuẫn trong lĩnh vực chính trị tư tưởng cuộc sống, đấu tranh giai cấp về chính trị tư tưởng là biểu hiện những đối kháng trong đời sống kinh tế. </a:t>
            </a:r>
          </a:p>
        </p:txBody>
      </p:sp>
      <p:pic>
        <p:nvPicPr>
          <p:cNvPr id="159746" name="Picture 2" descr="http://dantri4.vcmedia.vn/6DQQJ7yW5QPfG6EzuGal/Image/2011/11/2_67d0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362200"/>
            <a:ext cx="4343400" cy="434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159748" name="Picture 4" descr="http://www.tienphong.vn/Uploaded/Images/0/fb4/0fb4b54ee2866024855206664fd3169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362200"/>
            <a:ext cx="4419600" cy="42862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25616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9746"/>
                                        </p:tgtEl>
                                        <p:attrNameLst>
                                          <p:attrName>style.visibility</p:attrName>
                                        </p:attrNameLst>
                                      </p:cBhvr>
                                      <p:to>
                                        <p:strVal val="visible"/>
                                      </p:to>
                                    </p:set>
                                    <p:animEffect transition="in" filter="blinds(horizontal)">
                                      <p:cBhvr>
                                        <p:cTn id="7" dur="500"/>
                                        <p:tgtEl>
                                          <p:spTgt spid="159746"/>
                                        </p:tgtEl>
                                      </p:cBhvr>
                                    </p:animEffect>
                                  </p:childTnLst>
                                </p:cTn>
                              </p:par>
                              <p:par>
                                <p:cTn id="8" presetID="3" presetClass="entr" presetSubtype="10" fill="hold" nodeType="withEffect">
                                  <p:stCondLst>
                                    <p:cond delay="0"/>
                                  </p:stCondLst>
                                  <p:childTnLst>
                                    <p:set>
                                      <p:cBhvr>
                                        <p:cTn id="9" dur="1" fill="hold">
                                          <p:stCondLst>
                                            <p:cond delay="0"/>
                                          </p:stCondLst>
                                        </p:cTn>
                                        <p:tgtEl>
                                          <p:spTgt spid="159748"/>
                                        </p:tgtEl>
                                        <p:attrNameLst>
                                          <p:attrName>style.visibility</p:attrName>
                                        </p:attrNameLst>
                                      </p:cBhvr>
                                      <p:to>
                                        <p:strVal val="visible"/>
                                      </p:to>
                                    </p:set>
                                    <p:animEffect transition="in" filter="blinds(horizontal)">
                                      <p:cBhvr>
                                        <p:cTn id="10" dur="500"/>
                                        <p:tgtEl>
                                          <p:spTgt spid="159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ChangeArrowheads="1"/>
          </p:cNvSpPr>
          <p:nvPr/>
        </p:nvSpPr>
        <p:spPr bwMode="auto">
          <a:xfrm>
            <a:off x="1676400" y="69851"/>
            <a:ext cx="8686800" cy="1057275"/>
          </a:xfrm>
          <a:prstGeom prst="rect">
            <a:avLst/>
          </a:prstGeom>
          <a:ln>
            <a:headEnd/>
            <a:tailEnd/>
          </a:ln>
          <a:scene3d>
            <a:camera prst="perspectiveLeft"/>
            <a:lightRig rig="threePt" dir="t"/>
          </a:scene3d>
        </p:spPr>
        <p:style>
          <a:lnRef idx="2">
            <a:schemeClr val="accent1"/>
          </a:lnRef>
          <a:fillRef idx="1">
            <a:schemeClr val="lt1"/>
          </a:fillRef>
          <a:effectRef idx="0">
            <a:schemeClr val="accent1"/>
          </a:effectRef>
          <a:fontRef idx="minor">
            <a:schemeClr val="dk1"/>
          </a:fontRef>
        </p:style>
        <p:txBody>
          <a:bodyPr wrap="none" anchor="ctr"/>
          <a:lstStyle/>
          <a:p>
            <a:pPr algn="ctr">
              <a:defRPr/>
            </a:pPr>
            <a:r>
              <a:rPr lang="en-US" sz="3200" dirty="0">
                <a:ln w="0"/>
                <a:effectLst>
                  <a:outerShdw blurRad="38100" dist="19050" dir="2700000" algn="tl" rotWithShape="0">
                    <a:schemeClr val="dk1">
                      <a:alpha val="40000"/>
                    </a:schemeClr>
                  </a:outerShdw>
                </a:effectLst>
                <a:latin typeface="Times New Roman"/>
              </a:rPr>
              <a:t>Sự tác </a:t>
            </a:r>
            <a:r>
              <a:rPr lang="vi-VN" sz="3200" dirty="0">
                <a:ln w="0"/>
                <a:effectLst>
                  <a:outerShdw blurRad="38100" dist="19050" dir="2700000" algn="tl" rotWithShape="0">
                    <a:schemeClr val="dk1">
                      <a:alpha val="40000"/>
                    </a:schemeClr>
                  </a:outerShdw>
                </a:effectLst>
                <a:latin typeface="Times New Roman"/>
              </a:rPr>
              <a:t>đ</a:t>
            </a:r>
            <a:r>
              <a:rPr lang="en-US" sz="3200" dirty="0">
                <a:ln w="0"/>
                <a:effectLst>
                  <a:outerShdw blurRad="38100" dist="19050" dir="2700000" algn="tl" rotWithShape="0">
                    <a:schemeClr val="dk1">
                      <a:alpha val="40000"/>
                    </a:schemeClr>
                  </a:outerShdw>
                </a:effectLst>
                <a:latin typeface="Times New Roman"/>
              </a:rPr>
              <a:t>ộng trở lại của kiến trúc th</a:t>
            </a:r>
            <a:r>
              <a:rPr lang="vi-VN" sz="3200" dirty="0">
                <a:ln w="0"/>
                <a:effectLst>
                  <a:outerShdw blurRad="38100" dist="19050" dir="2700000" algn="tl" rotWithShape="0">
                    <a:schemeClr val="dk1">
                      <a:alpha val="40000"/>
                    </a:schemeClr>
                  </a:outerShdw>
                </a:effectLst>
                <a:latin typeface="Times New Roman"/>
              </a:rPr>
              <a:t>ư</a:t>
            </a:r>
            <a:r>
              <a:rPr lang="en-US" sz="3200" dirty="0">
                <a:ln w="0"/>
                <a:effectLst>
                  <a:outerShdw blurRad="38100" dist="19050" dir="2700000" algn="tl" rotWithShape="0">
                    <a:schemeClr val="dk1">
                      <a:alpha val="40000"/>
                    </a:schemeClr>
                  </a:outerShdw>
                </a:effectLst>
                <a:latin typeface="Times New Roman"/>
              </a:rPr>
              <a:t>ợng tầng </a:t>
            </a:r>
          </a:p>
          <a:p>
            <a:pPr algn="ctr">
              <a:defRPr/>
            </a:pPr>
            <a:r>
              <a:rPr lang="vi-VN" sz="3200" dirty="0">
                <a:ln w="0"/>
                <a:effectLst>
                  <a:outerShdw blurRad="38100" dist="19050" dir="2700000" algn="tl" rotWithShape="0">
                    <a:schemeClr val="dk1">
                      <a:alpha val="40000"/>
                    </a:schemeClr>
                  </a:outerShdw>
                </a:effectLst>
                <a:latin typeface="Times New Roman"/>
              </a:rPr>
              <a:t>đ</a:t>
            </a:r>
            <a:r>
              <a:rPr lang="en-US" sz="3200" dirty="0">
                <a:ln w="0"/>
                <a:effectLst>
                  <a:outerShdw blurRad="38100" dist="19050" dir="2700000" algn="tl" rotWithShape="0">
                    <a:schemeClr val="dk1">
                      <a:alpha val="40000"/>
                    </a:schemeClr>
                  </a:outerShdw>
                </a:effectLst>
                <a:latin typeface="Times New Roman"/>
              </a:rPr>
              <a:t>ối với c</a:t>
            </a:r>
            <a:r>
              <a:rPr lang="vi-VN" sz="3200" dirty="0">
                <a:ln w="0"/>
                <a:effectLst>
                  <a:outerShdw blurRad="38100" dist="19050" dir="2700000" algn="tl" rotWithShape="0">
                    <a:schemeClr val="dk1">
                      <a:alpha val="40000"/>
                    </a:schemeClr>
                  </a:outerShdw>
                </a:effectLst>
                <a:latin typeface="Times New Roman"/>
              </a:rPr>
              <a:t>ơ</a:t>
            </a:r>
            <a:r>
              <a:rPr lang="en-US" sz="3200" dirty="0">
                <a:ln w="0"/>
                <a:effectLst>
                  <a:outerShdw blurRad="38100" dist="19050" dir="2700000" algn="tl" rotWithShape="0">
                    <a:schemeClr val="dk1">
                      <a:alpha val="40000"/>
                    </a:schemeClr>
                  </a:outerShdw>
                </a:effectLst>
                <a:latin typeface="Times New Roman"/>
              </a:rPr>
              <a:t> sở hạ tầng </a:t>
            </a:r>
          </a:p>
        </p:txBody>
      </p:sp>
      <p:sp>
        <p:nvSpPr>
          <p:cNvPr id="252933" name="Text Box 5"/>
          <p:cNvSpPr txBox="1">
            <a:spLocks noChangeArrowheads="1"/>
          </p:cNvSpPr>
          <p:nvPr/>
        </p:nvSpPr>
        <p:spPr bwMode="auto">
          <a:xfrm>
            <a:off x="3387726" y="6088064"/>
            <a:ext cx="7280275" cy="769937"/>
          </a:xfrm>
          <a:prstGeom prst="rect">
            <a:avLst/>
          </a:prstGeom>
          <a:solidFill>
            <a:schemeClr val="bg2"/>
          </a:solidFill>
          <a:ln w="28575">
            <a:headEnd/>
            <a:tailEnd/>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10000"/>
              </a:lnSpc>
              <a:spcBef>
                <a:spcPct val="50000"/>
              </a:spcBef>
              <a:buFontTx/>
              <a:buNone/>
            </a:pPr>
            <a:r>
              <a:rPr lang="en-US" altLang="en-US" sz="2000">
                <a:ln w="0"/>
                <a:effectLst>
                  <a:outerShdw blurRad="38100" dist="19050" dir="2700000" algn="tl" rotWithShape="0">
                    <a:schemeClr val="dk1">
                      <a:alpha val="40000"/>
                    </a:schemeClr>
                  </a:outerShdw>
                </a:effectLst>
                <a:latin typeface="Times New Roman" panose="02020603050405020304" pitchFamily="18" charset="0"/>
              </a:rPr>
              <a:t>Kiến trúc th</a:t>
            </a:r>
            <a:r>
              <a:rPr lang="vi-VN" altLang="en-US" sz="2000">
                <a:ln w="0"/>
                <a:effectLst>
                  <a:outerShdw blurRad="38100" dist="19050" dir="2700000" algn="tl" rotWithShape="0">
                    <a:schemeClr val="dk1">
                      <a:alpha val="40000"/>
                    </a:schemeClr>
                  </a:outerShdw>
                </a:effectLst>
                <a:latin typeface="Times New Roman" panose="02020603050405020304" pitchFamily="18" charset="0"/>
              </a:rPr>
              <a:t>ư</a:t>
            </a:r>
            <a:r>
              <a:rPr lang="en-US" altLang="en-US" sz="2000">
                <a:ln w="0"/>
                <a:effectLst>
                  <a:outerShdw blurRad="38100" dist="19050" dir="2700000" algn="tl" rotWithShape="0">
                    <a:schemeClr val="dk1">
                      <a:alpha val="40000"/>
                    </a:schemeClr>
                  </a:outerShdw>
                </a:effectLst>
                <a:latin typeface="Times New Roman" panose="02020603050405020304" pitchFamily="18" charset="0"/>
              </a:rPr>
              <a:t>ợng tầng chính trị có vai trò lớn nhất do phản ánh trực tiếp CSHT, là biểu hiện tập trung của kinh tế</a:t>
            </a:r>
          </a:p>
        </p:txBody>
      </p:sp>
      <p:sp>
        <p:nvSpPr>
          <p:cNvPr id="252934" name="Text Box 6"/>
          <p:cNvSpPr txBox="1">
            <a:spLocks noChangeArrowheads="1"/>
          </p:cNvSpPr>
          <p:nvPr/>
        </p:nvSpPr>
        <p:spPr bwMode="auto">
          <a:xfrm>
            <a:off x="3962400" y="4038601"/>
            <a:ext cx="6705600" cy="430887"/>
          </a:xfrm>
          <a:prstGeom prst="rect">
            <a:avLst/>
          </a:prstGeom>
          <a:solidFill>
            <a:schemeClr val="bg2"/>
          </a:solidFill>
          <a:ln w="28575">
            <a:headEnd/>
            <a:tailEnd/>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10000"/>
              </a:lnSpc>
              <a:spcBef>
                <a:spcPct val="50000"/>
              </a:spcBef>
              <a:buFontTx/>
              <a:buNone/>
            </a:pPr>
            <a:r>
              <a:rPr lang="en-US" altLang="en-US" sz="2000">
                <a:ln w="0"/>
                <a:effectLst>
                  <a:outerShdw blurRad="38100" dist="19050" dir="2700000" algn="tl" rotWithShape="0">
                    <a:schemeClr val="dk1">
                      <a:alpha val="40000"/>
                    </a:schemeClr>
                  </a:outerShdw>
                </a:effectLst>
                <a:latin typeface="Times New Roman" panose="02020603050405020304" pitchFamily="18" charset="0"/>
              </a:rPr>
              <a:t>Ng</a:t>
            </a:r>
            <a:r>
              <a:rPr lang="vi-VN" altLang="en-US" sz="2000">
                <a:ln w="0"/>
                <a:effectLst>
                  <a:outerShdw blurRad="38100" dist="19050" dir="2700000" algn="tl" rotWithShape="0">
                    <a:schemeClr val="dk1">
                      <a:alpha val="40000"/>
                    </a:schemeClr>
                  </a:outerShdw>
                </a:effectLst>
                <a:latin typeface="Times New Roman" panose="02020603050405020304" pitchFamily="18" charset="0"/>
              </a:rPr>
              <a:t>ă</a:t>
            </a:r>
            <a:r>
              <a:rPr lang="en-US" altLang="en-US" sz="2000">
                <a:ln w="0"/>
                <a:effectLst>
                  <a:outerShdw blurRad="38100" dist="19050" dir="2700000" algn="tl" rotWithShape="0">
                    <a:schemeClr val="dk1">
                      <a:alpha val="40000"/>
                    </a:schemeClr>
                  </a:outerShdw>
                </a:effectLst>
                <a:latin typeface="Times New Roman" panose="02020603050405020304" pitchFamily="18" charset="0"/>
              </a:rPr>
              <a:t>n chặn CSHT mới, xoá bỏ tàn du</a:t>
            </a:r>
            <a:r>
              <a:rPr lang="vi-VN" altLang="en-US" sz="2000">
                <a:ln w="0"/>
                <a:effectLst>
                  <a:outerShdw blurRad="38100" dist="19050" dir="2700000" algn="tl" rotWithShape="0">
                    <a:schemeClr val="dk1">
                      <a:alpha val="40000"/>
                    </a:schemeClr>
                  </a:outerShdw>
                </a:effectLst>
                <a:latin typeface="Times New Roman" panose="02020603050405020304" pitchFamily="18" charset="0"/>
              </a:rPr>
              <a:t>ư</a:t>
            </a:r>
            <a:r>
              <a:rPr lang="en-US" altLang="en-US" sz="2000">
                <a:ln w="0"/>
                <a:effectLst>
                  <a:outerShdw blurRad="38100" dist="19050" dir="2700000" algn="tl" rotWithShape="0">
                    <a:schemeClr val="dk1">
                      <a:alpha val="40000"/>
                    </a:schemeClr>
                  </a:outerShdw>
                </a:effectLst>
                <a:latin typeface="Times New Roman" panose="02020603050405020304" pitchFamily="18" charset="0"/>
              </a:rPr>
              <a:t> CSHT cũ</a:t>
            </a:r>
          </a:p>
        </p:txBody>
      </p:sp>
      <p:sp>
        <p:nvSpPr>
          <p:cNvPr id="252935" name="Text Box 7"/>
          <p:cNvSpPr txBox="1">
            <a:spLocks noChangeArrowheads="1"/>
          </p:cNvSpPr>
          <p:nvPr/>
        </p:nvSpPr>
        <p:spPr bwMode="auto">
          <a:xfrm>
            <a:off x="3962400" y="3200400"/>
            <a:ext cx="6705600" cy="769938"/>
          </a:xfrm>
          <a:prstGeom prst="rect">
            <a:avLst/>
          </a:prstGeom>
          <a:solidFill>
            <a:schemeClr val="bg2"/>
          </a:solidFill>
          <a:ln w="28575">
            <a:headEnd/>
            <a:tailEnd/>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lnSpc>
                <a:spcPct val="110000"/>
              </a:lnSpc>
              <a:spcBef>
                <a:spcPct val="50000"/>
              </a:spcBef>
              <a:buFontTx/>
              <a:buNone/>
            </a:pPr>
            <a:r>
              <a:rPr lang="en-US" altLang="en-US" sz="2000">
                <a:ln w="0"/>
                <a:effectLst>
                  <a:outerShdw blurRad="38100" dist="19050" dir="2700000" algn="tl" rotWithShape="0">
                    <a:schemeClr val="dk1">
                      <a:alpha val="40000"/>
                    </a:schemeClr>
                  </a:outerShdw>
                </a:effectLst>
                <a:latin typeface="Times New Roman" panose="02020603050405020304" pitchFamily="18" charset="0"/>
              </a:rPr>
              <a:t>Củng cố, hoàn thiện và bảo vệ CSHT sinh ra nó, thực chất là bảo vệ lợi ích kinh tế của giai cấp thống trị</a:t>
            </a:r>
          </a:p>
        </p:txBody>
      </p:sp>
      <p:sp>
        <p:nvSpPr>
          <p:cNvPr id="252936" name="Oval 8"/>
          <p:cNvSpPr>
            <a:spLocks noChangeArrowheads="1"/>
          </p:cNvSpPr>
          <p:nvPr/>
        </p:nvSpPr>
        <p:spPr bwMode="auto">
          <a:xfrm>
            <a:off x="1676400" y="1295400"/>
            <a:ext cx="1905000" cy="1524000"/>
          </a:xfrm>
          <a:prstGeom prst="ellipse">
            <a:avLst/>
          </a:prstGeom>
          <a:solidFill>
            <a:srgbClr val="336600"/>
          </a:solidFill>
          <a:ln w="9525">
            <a:solidFill>
              <a:schemeClr val="tx1"/>
            </a:solidFill>
            <a:round/>
            <a:headEnd/>
            <a:tailEnd/>
          </a:ln>
          <a:effectLst/>
        </p:spPr>
        <p:txBody>
          <a:bodyPr wrap="none" anchor="ctr"/>
          <a:lstStyle/>
          <a:p>
            <a:pPr algn="ctr">
              <a:defRPr/>
            </a:pPr>
            <a:r>
              <a:rPr lang="en-US" sz="2400" b="1">
                <a:solidFill>
                  <a:srgbClr val="FFFFFF"/>
                </a:solidFill>
                <a:effectLst>
                  <a:outerShdw blurRad="38100" dist="38100" dir="2700000" algn="tl">
                    <a:srgbClr val="000000"/>
                  </a:outerShdw>
                </a:effectLst>
                <a:latin typeface="Times New Roman"/>
              </a:rPr>
              <a:t>Vì </a:t>
            </a:r>
            <a:r>
              <a:rPr lang="en-US" sz="2400" b="1" dirty="0" err="1">
                <a:solidFill>
                  <a:srgbClr val="FFFFFF"/>
                </a:solidFill>
                <a:effectLst>
                  <a:outerShdw blurRad="38100" dist="38100" dir="2700000" algn="tl">
                    <a:srgbClr val="000000"/>
                  </a:outerShdw>
                </a:effectLst>
                <a:latin typeface="Times New Roman"/>
              </a:rPr>
              <a:t>sao</a:t>
            </a:r>
            <a:endParaRPr lang="en-US" sz="2400" b="1" dirty="0">
              <a:solidFill>
                <a:srgbClr val="FFFFFF"/>
              </a:solidFill>
              <a:effectLst>
                <a:outerShdw blurRad="38100" dist="38100" dir="2700000" algn="tl">
                  <a:srgbClr val="000000"/>
                </a:outerShdw>
              </a:effectLst>
              <a:latin typeface="Times New Roman"/>
            </a:endParaRPr>
          </a:p>
          <a:p>
            <a:pPr algn="ctr">
              <a:defRPr/>
            </a:pPr>
            <a:r>
              <a:rPr lang="en-US" sz="2400" b="1">
                <a:solidFill>
                  <a:srgbClr val="FFFFFF"/>
                </a:solidFill>
                <a:effectLst>
                  <a:outerShdw blurRad="38100" dist="38100" dir="2700000" algn="tl">
                    <a:srgbClr val="000000"/>
                  </a:outerShdw>
                </a:effectLst>
                <a:latin typeface="Times New Roman"/>
              </a:rPr>
              <a:t>tác </a:t>
            </a:r>
            <a:r>
              <a:rPr lang="vi-VN" sz="2400" b="1">
                <a:solidFill>
                  <a:srgbClr val="FFFFFF"/>
                </a:solidFill>
                <a:effectLst>
                  <a:outerShdw blurRad="38100" dist="38100" dir="2700000" algn="tl">
                    <a:srgbClr val="000000"/>
                  </a:outerShdw>
                </a:effectLst>
                <a:latin typeface="Times New Roman"/>
              </a:rPr>
              <a:t>đ</a:t>
            </a:r>
            <a:r>
              <a:rPr lang="en-US" sz="2400" b="1">
                <a:solidFill>
                  <a:srgbClr val="FFFFFF"/>
                </a:solidFill>
                <a:effectLst>
                  <a:outerShdw blurRad="38100" dist="38100" dir="2700000" algn="tl">
                    <a:srgbClr val="000000"/>
                  </a:outerShdw>
                </a:effectLst>
                <a:latin typeface="Times New Roman"/>
              </a:rPr>
              <a:t>ộng</a:t>
            </a:r>
            <a:endParaRPr lang="en-US" sz="2400" b="1" dirty="0">
              <a:solidFill>
                <a:srgbClr val="FFFFFF"/>
              </a:solidFill>
              <a:effectLst>
                <a:outerShdw blurRad="38100" dist="38100" dir="2700000" algn="tl">
                  <a:srgbClr val="000000"/>
                </a:outerShdw>
              </a:effectLst>
              <a:latin typeface="Times New Roman"/>
            </a:endParaRPr>
          </a:p>
          <a:p>
            <a:pPr algn="ctr">
              <a:defRPr/>
            </a:pPr>
            <a:r>
              <a:rPr lang="en-US" sz="2400" b="1">
                <a:solidFill>
                  <a:srgbClr val="FFFFFF"/>
                </a:solidFill>
                <a:effectLst>
                  <a:outerShdw blurRad="38100" dist="38100" dir="2700000" algn="tl">
                    <a:srgbClr val="000000"/>
                  </a:outerShdw>
                </a:effectLst>
                <a:latin typeface="Times New Roman"/>
              </a:rPr>
              <a:t>trở lại</a:t>
            </a:r>
            <a:endParaRPr lang="en-US" sz="2400" b="1" dirty="0">
              <a:solidFill>
                <a:srgbClr val="FFFFFF"/>
              </a:solidFill>
              <a:effectLst>
                <a:outerShdw blurRad="38100" dist="38100" dir="2700000" algn="tl">
                  <a:srgbClr val="000000"/>
                </a:outerShdw>
              </a:effectLst>
              <a:latin typeface="Times New Roman"/>
            </a:endParaRPr>
          </a:p>
        </p:txBody>
      </p:sp>
      <p:sp>
        <p:nvSpPr>
          <p:cNvPr id="252937" name="AutoShape 9"/>
          <p:cNvSpPr>
            <a:spLocks noChangeArrowheads="1"/>
          </p:cNvSpPr>
          <p:nvPr/>
        </p:nvSpPr>
        <p:spPr bwMode="auto">
          <a:xfrm>
            <a:off x="3851275" y="1179513"/>
            <a:ext cx="6781800" cy="889000"/>
          </a:xfrm>
          <a:prstGeom prst="wedgeRoundRectCallout">
            <a:avLst>
              <a:gd name="adj1" fmla="val -55361"/>
              <a:gd name="adj2" fmla="val 13579"/>
              <a:gd name="adj3" fmla="val 16667"/>
            </a:avLst>
          </a:prstGeom>
          <a:solidFill>
            <a:schemeClr val="bg2"/>
          </a:solidFill>
          <a:ln w="28575">
            <a:headEnd/>
            <a:tailEnd/>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Do tính </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ộc lập t</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ươ</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ng </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ối của KTTT, tính</a:t>
            </a:r>
          </a:p>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 n</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ă</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ng </a:t>
            </a:r>
            <a:r>
              <a:rPr lang="vi-VN" altLang="en-US" sz="24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a:ln w="0"/>
                <a:effectLst>
                  <a:outerShdw blurRad="38100" dist="19050" dir="2700000" algn="tl" rotWithShape="0">
                    <a:schemeClr val="dk1">
                      <a:alpha val="40000"/>
                    </a:schemeClr>
                  </a:outerShdw>
                </a:effectLst>
                <a:latin typeface="Times New Roman" panose="02020603050405020304" pitchFamily="18" charset="0"/>
              </a:rPr>
              <a:t>ộng, sáng tạo của ý thức, tinh thần </a:t>
            </a:r>
            <a:endParaRPr lang="vi-VN" altLang="en-US" sz="2400">
              <a:ln w="0"/>
              <a:effectLst>
                <a:outerShdw blurRad="38100" dist="19050" dir="2700000" algn="tl" rotWithShape="0">
                  <a:schemeClr val="dk1">
                    <a:alpha val="40000"/>
                  </a:schemeClr>
                </a:outerShdw>
              </a:effectLst>
              <a:latin typeface="Times New Roman" panose="02020603050405020304" pitchFamily="18" charset="0"/>
            </a:endParaRPr>
          </a:p>
        </p:txBody>
      </p:sp>
      <p:sp>
        <p:nvSpPr>
          <p:cNvPr id="252938" name="AutoShape 10"/>
          <p:cNvSpPr>
            <a:spLocks noChangeArrowheads="1"/>
          </p:cNvSpPr>
          <p:nvPr/>
        </p:nvSpPr>
        <p:spPr bwMode="auto">
          <a:xfrm>
            <a:off x="3962400" y="2133600"/>
            <a:ext cx="6705600" cy="884238"/>
          </a:xfrm>
          <a:prstGeom prst="wedgeRoundRectCallout">
            <a:avLst>
              <a:gd name="adj1" fmla="val -58194"/>
              <a:gd name="adj2" fmla="val -10310"/>
              <a:gd name="adj3" fmla="val 16667"/>
            </a:avLst>
          </a:prstGeom>
          <a:solidFill>
            <a:schemeClr val="bg2"/>
          </a:solidFill>
          <a:ln w="28575">
            <a:headEnd/>
            <a:tailEnd/>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Do vai trò sức mạnh vật chất </a:t>
            </a:r>
          </a:p>
          <a:p>
            <a:pPr algn="ctr">
              <a:spcBef>
                <a:spcPct val="0"/>
              </a:spcBef>
              <a:buFontTx/>
              <a:buNone/>
            </a:pPr>
            <a:r>
              <a:rPr lang="en-US" altLang="en-US" sz="2400">
                <a:ln w="0"/>
                <a:effectLst>
                  <a:outerShdw blurRad="38100" dist="19050" dir="2700000" algn="tl" rotWithShape="0">
                    <a:schemeClr val="dk1">
                      <a:alpha val="40000"/>
                    </a:schemeClr>
                  </a:outerShdw>
                </a:effectLst>
                <a:latin typeface="Times New Roman" panose="02020603050405020304" pitchFamily="18" charset="0"/>
              </a:rPr>
              <a:t>của bộ máy tổ chức - thể chế</a:t>
            </a:r>
            <a:endParaRPr lang="vi-VN" altLang="en-US" sz="2400">
              <a:ln w="0"/>
              <a:effectLst>
                <a:outerShdw blurRad="38100" dist="19050" dir="2700000" algn="tl" rotWithShape="0">
                  <a:schemeClr val="dk1">
                    <a:alpha val="40000"/>
                  </a:schemeClr>
                </a:outerShdw>
              </a:effectLst>
              <a:latin typeface="Times New Roman" panose="02020603050405020304" pitchFamily="18" charset="0"/>
            </a:endParaRPr>
          </a:p>
        </p:txBody>
      </p:sp>
      <p:sp>
        <p:nvSpPr>
          <p:cNvPr id="252963" name="Text Box 35"/>
          <p:cNvSpPr txBox="1">
            <a:spLocks noChangeArrowheads="1"/>
          </p:cNvSpPr>
          <p:nvPr/>
        </p:nvSpPr>
        <p:spPr bwMode="auto">
          <a:xfrm>
            <a:off x="3962400" y="4495801"/>
            <a:ext cx="6705600" cy="430887"/>
          </a:xfrm>
          <a:prstGeom prst="rect">
            <a:avLst/>
          </a:prstGeom>
          <a:solidFill>
            <a:schemeClr val="bg2"/>
          </a:solidFill>
          <a:ln w="28575">
            <a:headEnd/>
            <a:tailEnd/>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p>
            <a:pPr algn="ctr">
              <a:lnSpc>
                <a:spcPct val="110000"/>
              </a:lnSpc>
              <a:spcBef>
                <a:spcPct val="50000"/>
              </a:spcBef>
              <a:defRPr/>
            </a:pPr>
            <a:r>
              <a:rPr lang="en-US" sz="2000" dirty="0">
                <a:ln w="0"/>
                <a:effectLst>
                  <a:outerShdw blurRad="38100" dist="19050" dir="2700000" algn="tl" rotWithShape="0">
                    <a:schemeClr val="dk1">
                      <a:alpha val="40000"/>
                    </a:schemeClr>
                  </a:outerShdw>
                </a:effectLst>
                <a:latin typeface="Times New Roman"/>
              </a:rPr>
              <a:t>Định h</a:t>
            </a:r>
            <a:r>
              <a:rPr lang="vi-VN" sz="2000" dirty="0">
                <a:ln w="0"/>
                <a:effectLst>
                  <a:outerShdw blurRad="38100" dist="19050" dir="2700000" algn="tl" rotWithShape="0">
                    <a:schemeClr val="dk1">
                      <a:alpha val="40000"/>
                    </a:schemeClr>
                  </a:outerShdw>
                </a:effectLst>
                <a:latin typeface="Times New Roman"/>
              </a:rPr>
              <a:t>ư</a:t>
            </a:r>
            <a:r>
              <a:rPr lang="en-US" sz="2000" dirty="0">
                <a:ln w="0"/>
                <a:effectLst>
                  <a:outerShdw blurRad="38100" dist="19050" dir="2700000" algn="tl" rotWithShape="0">
                    <a:schemeClr val="dk1">
                      <a:alpha val="40000"/>
                    </a:schemeClr>
                  </a:outerShdw>
                </a:effectLst>
                <a:latin typeface="Times New Roman"/>
              </a:rPr>
              <a:t>ớng, tổ chức, xây dựng chế </a:t>
            </a:r>
            <a:r>
              <a:rPr lang="vi-VN" sz="2000" dirty="0">
                <a:ln w="0"/>
                <a:effectLst>
                  <a:outerShdw blurRad="38100" dist="19050" dir="2700000" algn="tl" rotWithShape="0">
                    <a:schemeClr val="dk1">
                      <a:alpha val="40000"/>
                    </a:schemeClr>
                  </a:outerShdw>
                </a:effectLst>
                <a:latin typeface="Times New Roman"/>
              </a:rPr>
              <a:t>đ</a:t>
            </a:r>
            <a:r>
              <a:rPr lang="en-US" sz="2000" dirty="0">
                <a:ln w="0"/>
                <a:effectLst>
                  <a:outerShdw blurRad="38100" dist="19050" dir="2700000" algn="tl" rotWithShape="0">
                    <a:schemeClr val="dk1">
                      <a:alpha val="40000"/>
                    </a:schemeClr>
                  </a:outerShdw>
                </a:effectLst>
                <a:latin typeface="Times New Roman"/>
              </a:rPr>
              <a:t>ộ kinh tế</a:t>
            </a:r>
          </a:p>
        </p:txBody>
      </p:sp>
      <p:sp>
        <p:nvSpPr>
          <p:cNvPr id="252965" name="Text Box 37"/>
          <p:cNvSpPr txBox="1">
            <a:spLocks noChangeArrowheads="1"/>
          </p:cNvSpPr>
          <p:nvPr/>
        </p:nvSpPr>
        <p:spPr bwMode="auto">
          <a:xfrm>
            <a:off x="3924300" y="5257801"/>
            <a:ext cx="6743700" cy="708025"/>
          </a:xfrm>
          <a:prstGeom prst="rect">
            <a:avLst/>
          </a:prstGeom>
          <a:solidFill>
            <a:schemeClr val="bg2"/>
          </a:solidFill>
          <a:ln w="28575">
            <a:headEnd/>
            <a:tailEnd/>
          </a:ln>
          <a:effectLst>
            <a:outerShdw blurRad="50800" dist="38100" dir="10800000" algn="r"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n-US" altLang="en-US" sz="2000">
                <a:ln w="0"/>
                <a:effectLst>
                  <a:outerShdw blurRad="38100" dist="19050" dir="2700000" algn="tl" rotWithShape="0">
                    <a:schemeClr val="dk1">
                      <a:alpha val="40000"/>
                    </a:schemeClr>
                  </a:outerShdw>
                </a:effectLst>
                <a:latin typeface="Times New Roman" panose="02020603050405020304" pitchFamily="18" charset="0"/>
              </a:rPr>
              <a:t>Tác </a:t>
            </a:r>
            <a:r>
              <a:rPr lang="vi-VN" altLang="en-US" sz="20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000">
                <a:ln w="0"/>
                <a:effectLst>
                  <a:outerShdw blurRad="38100" dist="19050" dir="2700000" algn="tl" rotWithShape="0">
                    <a:schemeClr val="dk1">
                      <a:alpha val="40000"/>
                    </a:schemeClr>
                  </a:outerShdw>
                </a:effectLst>
                <a:latin typeface="Times New Roman" panose="02020603050405020304" pitchFamily="18" charset="0"/>
              </a:rPr>
              <a:t>ộng theo hai chiều: nếu cùng chiều với quy luật kinh tế thì thúc </a:t>
            </a:r>
            <a:r>
              <a:rPr lang="vi-VN" altLang="en-US" sz="2000">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000">
                <a:ln w="0"/>
                <a:effectLst>
                  <a:outerShdw blurRad="38100" dist="19050" dir="2700000" algn="tl" rotWithShape="0">
                    <a:schemeClr val="dk1">
                      <a:alpha val="40000"/>
                    </a:schemeClr>
                  </a:outerShdw>
                </a:effectLst>
                <a:latin typeface="Times New Roman" panose="02020603050405020304" pitchFamily="18" charset="0"/>
              </a:rPr>
              <a:t>ẩy xã hội phát triển, hoặc nguợc lại</a:t>
            </a:r>
          </a:p>
        </p:txBody>
      </p:sp>
      <p:sp>
        <p:nvSpPr>
          <p:cNvPr id="252967" name="Oval 39"/>
          <p:cNvSpPr>
            <a:spLocks noChangeArrowheads="1"/>
          </p:cNvSpPr>
          <p:nvPr/>
        </p:nvSpPr>
        <p:spPr bwMode="auto">
          <a:xfrm>
            <a:off x="1524001" y="4675188"/>
            <a:ext cx="2174875" cy="1497012"/>
          </a:xfrm>
          <a:prstGeom prst="ellipse">
            <a:avLst/>
          </a:prstGeom>
          <a:solidFill>
            <a:srgbClr val="336600"/>
          </a:solidFill>
          <a:ln w="9525">
            <a:solidFill>
              <a:schemeClr val="tx1"/>
            </a:solidFill>
            <a:round/>
            <a:headEnd/>
            <a:tailEnd/>
          </a:ln>
          <a:effectLst/>
        </p:spPr>
        <p:txBody>
          <a:bodyPr wrap="none" anchor="ctr"/>
          <a:lstStyle/>
          <a:p>
            <a:pPr algn="ctr">
              <a:defRPr/>
            </a:pPr>
            <a:r>
              <a:rPr lang="en-US" sz="2800" b="1">
                <a:solidFill>
                  <a:srgbClr val="FFFFFF"/>
                </a:solidFill>
                <a:effectLst>
                  <a:outerShdw blurRad="38100" dist="38100" dir="2700000" algn="tl">
                    <a:srgbClr val="000000"/>
                  </a:outerShdw>
                </a:effectLst>
                <a:latin typeface="Times New Roman"/>
              </a:rPr>
              <a:t>Ph</a:t>
            </a:r>
            <a:r>
              <a:rPr lang="vi-VN" sz="2800" b="1">
                <a:solidFill>
                  <a:srgbClr val="FFFFFF"/>
                </a:solidFill>
                <a:effectLst>
                  <a:outerShdw blurRad="38100" dist="38100" dir="2700000" algn="tl">
                    <a:srgbClr val="000000"/>
                  </a:outerShdw>
                </a:effectLst>
                <a:latin typeface="Times New Roman"/>
              </a:rPr>
              <a:t>ươ</a:t>
            </a:r>
            <a:r>
              <a:rPr lang="en-US" sz="2800" b="1">
                <a:solidFill>
                  <a:srgbClr val="FFFFFF"/>
                </a:solidFill>
                <a:effectLst>
                  <a:outerShdw blurRad="38100" dist="38100" dir="2700000" algn="tl">
                    <a:srgbClr val="000000"/>
                  </a:outerShdw>
                </a:effectLst>
                <a:latin typeface="Times New Roman"/>
              </a:rPr>
              <a:t>ng </a:t>
            </a:r>
            <a:endParaRPr lang="en-US" sz="2800" b="1" dirty="0">
              <a:solidFill>
                <a:srgbClr val="FFFFFF"/>
              </a:solidFill>
              <a:effectLst>
                <a:outerShdw blurRad="38100" dist="38100" dir="2700000" algn="tl">
                  <a:srgbClr val="000000"/>
                </a:outerShdw>
              </a:effectLst>
              <a:latin typeface="Times New Roman"/>
            </a:endParaRPr>
          </a:p>
          <a:p>
            <a:pPr algn="ctr">
              <a:defRPr/>
            </a:pPr>
            <a:r>
              <a:rPr lang="en-US" sz="2800" b="1">
                <a:solidFill>
                  <a:srgbClr val="FFFFFF"/>
                </a:solidFill>
                <a:effectLst>
                  <a:outerShdw blurRad="38100" dist="38100" dir="2700000" algn="tl">
                    <a:srgbClr val="000000"/>
                  </a:outerShdw>
                </a:effectLst>
                <a:latin typeface="Times New Roman"/>
              </a:rPr>
              <a:t>thức tác </a:t>
            </a:r>
            <a:r>
              <a:rPr lang="vi-VN" sz="2800" b="1">
                <a:solidFill>
                  <a:srgbClr val="FFFFFF"/>
                </a:solidFill>
                <a:effectLst>
                  <a:outerShdw blurRad="38100" dist="38100" dir="2700000" algn="tl">
                    <a:srgbClr val="000000"/>
                  </a:outerShdw>
                </a:effectLst>
                <a:latin typeface="Times New Roman"/>
              </a:rPr>
              <a:t>đ</a:t>
            </a:r>
            <a:r>
              <a:rPr lang="en-US" sz="2800" b="1">
                <a:solidFill>
                  <a:srgbClr val="FFFFFF"/>
                </a:solidFill>
                <a:effectLst>
                  <a:outerShdw blurRad="38100" dist="38100" dir="2700000" algn="tl">
                    <a:srgbClr val="000000"/>
                  </a:outerShdw>
                </a:effectLst>
                <a:latin typeface="Times New Roman"/>
              </a:rPr>
              <a:t>ộng</a:t>
            </a:r>
            <a:endParaRPr lang="en-US" sz="2800" b="1" dirty="0">
              <a:solidFill>
                <a:srgbClr val="FFFFFF"/>
              </a:solidFill>
              <a:effectLst>
                <a:outerShdw blurRad="38100" dist="38100" dir="2700000" algn="tl">
                  <a:srgbClr val="000000"/>
                </a:outerShdw>
              </a:effectLst>
              <a:latin typeface="Times New Roman"/>
            </a:endParaRPr>
          </a:p>
          <a:p>
            <a:pPr algn="ctr">
              <a:defRPr/>
            </a:pPr>
            <a:r>
              <a:rPr lang="en-US" sz="2800" b="1">
                <a:solidFill>
                  <a:srgbClr val="FFFFFF"/>
                </a:solidFill>
                <a:effectLst>
                  <a:outerShdw blurRad="38100" dist="38100" dir="2700000" algn="tl">
                    <a:srgbClr val="000000"/>
                  </a:outerShdw>
                </a:effectLst>
                <a:latin typeface="Times New Roman"/>
              </a:rPr>
              <a:t>trở lại </a:t>
            </a:r>
            <a:endParaRPr lang="en-US" sz="2800" b="1" dirty="0">
              <a:solidFill>
                <a:srgbClr val="FFFFFF"/>
              </a:solidFill>
              <a:effectLst>
                <a:outerShdw blurRad="38100" dist="38100" dir="2700000" algn="tl">
                  <a:srgbClr val="000000"/>
                </a:outerShdw>
              </a:effectLst>
              <a:latin typeface="Times New Roman"/>
            </a:endParaRPr>
          </a:p>
        </p:txBody>
      </p:sp>
      <p:sp>
        <p:nvSpPr>
          <p:cNvPr id="252932" name="Oval 4"/>
          <p:cNvSpPr>
            <a:spLocks noChangeArrowheads="1"/>
          </p:cNvSpPr>
          <p:nvPr/>
        </p:nvSpPr>
        <p:spPr bwMode="auto">
          <a:xfrm>
            <a:off x="1611313" y="2982913"/>
            <a:ext cx="1828800" cy="1600200"/>
          </a:xfrm>
          <a:prstGeom prst="ellipse">
            <a:avLst/>
          </a:prstGeom>
          <a:solidFill>
            <a:srgbClr val="336600"/>
          </a:solidFill>
          <a:ln w="9525">
            <a:solidFill>
              <a:schemeClr val="tx1"/>
            </a:solidFill>
            <a:round/>
            <a:headEnd/>
            <a:tailEnd/>
          </a:ln>
          <a:effectLst/>
        </p:spPr>
        <p:txBody>
          <a:bodyPr wrap="none" anchor="ctr"/>
          <a:lstStyle/>
          <a:p>
            <a:pPr algn="ctr">
              <a:defRPr/>
            </a:pPr>
            <a:r>
              <a:rPr lang="en-US" sz="2800" b="1">
                <a:solidFill>
                  <a:srgbClr val="FFFFFF"/>
                </a:solidFill>
                <a:effectLst>
                  <a:outerShdw blurRad="38100" dist="38100" dir="2700000" algn="tl">
                    <a:srgbClr val="000000"/>
                  </a:outerShdw>
                </a:effectLst>
                <a:latin typeface="Times New Roman"/>
              </a:rPr>
              <a:t>Nội </a:t>
            </a:r>
            <a:r>
              <a:rPr lang="en-US" sz="2800" b="1" dirty="0">
                <a:solidFill>
                  <a:srgbClr val="FFFFFF"/>
                </a:solidFill>
                <a:effectLst>
                  <a:outerShdw blurRad="38100" dist="38100" dir="2700000" algn="tl">
                    <a:srgbClr val="000000"/>
                  </a:outerShdw>
                </a:effectLst>
                <a:latin typeface="Times New Roman"/>
              </a:rPr>
              <a:t>dung</a:t>
            </a:r>
          </a:p>
          <a:p>
            <a:pPr algn="ctr">
              <a:defRPr/>
            </a:pPr>
            <a:r>
              <a:rPr lang="en-US" sz="2800" b="1">
                <a:solidFill>
                  <a:srgbClr val="FFFFFF"/>
                </a:solidFill>
                <a:effectLst>
                  <a:outerShdw blurRad="38100" dist="38100" dir="2700000" algn="tl">
                    <a:srgbClr val="000000"/>
                  </a:outerShdw>
                </a:effectLst>
                <a:latin typeface="Times New Roman"/>
              </a:rPr>
              <a:t> tác </a:t>
            </a:r>
            <a:r>
              <a:rPr lang="vi-VN" sz="2800" b="1">
                <a:solidFill>
                  <a:srgbClr val="FFFFFF"/>
                </a:solidFill>
                <a:effectLst>
                  <a:outerShdw blurRad="38100" dist="38100" dir="2700000" algn="tl">
                    <a:srgbClr val="000000"/>
                  </a:outerShdw>
                </a:effectLst>
                <a:latin typeface="Times New Roman"/>
              </a:rPr>
              <a:t>đ</a:t>
            </a:r>
            <a:r>
              <a:rPr lang="en-US" sz="2800" b="1">
                <a:solidFill>
                  <a:srgbClr val="FFFFFF"/>
                </a:solidFill>
                <a:effectLst>
                  <a:outerShdw blurRad="38100" dist="38100" dir="2700000" algn="tl">
                    <a:srgbClr val="000000"/>
                  </a:outerShdw>
                </a:effectLst>
                <a:latin typeface="Times New Roman"/>
              </a:rPr>
              <a:t>ộng</a:t>
            </a:r>
            <a:endParaRPr lang="en-US" sz="2800" b="1" dirty="0">
              <a:solidFill>
                <a:srgbClr val="FFFFFF"/>
              </a:solidFill>
              <a:effectLst>
                <a:outerShdw blurRad="38100" dist="38100" dir="2700000" algn="tl">
                  <a:srgbClr val="000000"/>
                </a:outerShdw>
              </a:effectLst>
              <a:latin typeface="Times New Roman"/>
            </a:endParaRPr>
          </a:p>
          <a:p>
            <a:pPr algn="ctr">
              <a:defRPr/>
            </a:pPr>
            <a:r>
              <a:rPr lang="en-US" sz="2800" b="1">
                <a:solidFill>
                  <a:srgbClr val="FFFFFF"/>
                </a:solidFill>
                <a:effectLst>
                  <a:outerShdw blurRad="38100" dist="38100" dir="2700000" algn="tl">
                    <a:srgbClr val="000000"/>
                  </a:outerShdw>
                </a:effectLst>
                <a:latin typeface="Times New Roman"/>
              </a:rPr>
              <a:t>trở lại </a:t>
            </a:r>
            <a:endParaRPr lang="en-US" sz="2800" b="1" dirty="0">
              <a:solidFill>
                <a:srgbClr val="FFFFFF"/>
              </a:solidFill>
              <a:effectLst>
                <a:outerShdw blurRad="38100" dist="38100" dir="2700000" algn="tl">
                  <a:srgbClr val="000000"/>
                </a:outerShdw>
              </a:effectLst>
              <a:latin typeface="Times New Roman"/>
            </a:endParaRPr>
          </a:p>
        </p:txBody>
      </p:sp>
    </p:spTree>
    <p:extLst>
      <p:ext uri="{BB962C8B-B14F-4D97-AF65-F5344CB8AC3E}">
        <p14:creationId xmlns:p14="http://schemas.microsoft.com/office/powerpoint/2010/main" val="278174967"/>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52930"/>
                                        </p:tgtEl>
                                        <p:attrNameLst>
                                          <p:attrName>style.visibility</p:attrName>
                                        </p:attrNameLst>
                                      </p:cBhvr>
                                      <p:to>
                                        <p:strVal val="visible"/>
                                      </p:to>
                                    </p:set>
                                    <p:animEffect transition="in" filter="checkerboard(across)">
                                      <p:cBhvr>
                                        <p:cTn id="7" dur="500"/>
                                        <p:tgtEl>
                                          <p:spTgt spid="2529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52936"/>
                                        </p:tgtEl>
                                        <p:attrNameLst>
                                          <p:attrName>style.visibility</p:attrName>
                                        </p:attrNameLst>
                                      </p:cBhvr>
                                      <p:to>
                                        <p:strVal val="visible"/>
                                      </p:to>
                                    </p:set>
                                    <p:animEffect transition="in" filter="blinds(vertical)">
                                      <p:cBhvr>
                                        <p:cTn id="12" dur="500"/>
                                        <p:tgtEl>
                                          <p:spTgt spid="252936"/>
                                        </p:tgtEl>
                                      </p:cBhvr>
                                    </p:animEffect>
                                  </p:childTnLst>
                                </p:cTn>
                              </p:par>
                            </p:childTnLst>
                          </p:cTn>
                        </p:par>
                        <p:par>
                          <p:cTn id="13" fill="hold" nodeType="afterGroup">
                            <p:stCondLst>
                              <p:cond delay="500"/>
                            </p:stCondLst>
                            <p:childTnLst>
                              <p:par>
                                <p:cTn id="14" presetID="18" presetClass="entr" presetSubtype="3" fill="hold" grpId="0" nodeType="afterEffect">
                                  <p:stCondLst>
                                    <p:cond delay="0"/>
                                  </p:stCondLst>
                                  <p:childTnLst>
                                    <p:set>
                                      <p:cBhvr>
                                        <p:cTn id="15" dur="1" fill="hold">
                                          <p:stCondLst>
                                            <p:cond delay="0"/>
                                          </p:stCondLst>
                                        </p:cTn>
                                        <p:tgtEl>
                                          <p:spTgt spid="252937"/>
                                        </p:tgtEl>
                                        <p:attrNameLst>
                                          <p:attrName>style.visibility</p:attrName>
                                        </p:attrNameLst>
                                      </p:cBhvr>
                                      <p:to>
                                        <p:strVal val="visible"/>
                                      </p:to>
                                    </p:set>
                                    <p:animEffect transition="in" filter="strips(upRight)">
                                      <p:cBhvr>
                                        <p:cTn id="16" dur="500"/>
                                        <p:tgtEl>
                                          <p:spTgt spid="25293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252938"/>
                                        </p:tgtEl>
                                        <p:attrNameLst>
                                          <p:attrName>style.visibility</p:attrName>
                                        </p:attrNameLst>
                                      </p:cBhvr>
                                      <p:to>
                                        <p:strVal val="visible"/>
                                      </p:to>
                                    </p:set>
                                    <p:animEffect transition="in" filter="strips(downRight)">
                                      <p:cBhvr>
                                        <p:cTn id="21" dur="500"/>
                                        <p:tgtEl>
                                          <p:spTgt spid="25293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52932"/>
                                        </p:tgtEl>
                                        <p:attrNameLst>
                                          <p:attrName>style.visibility</p:attrName>
                                        </p:attrNameLst>
                                      </p:cBhvr>
                                      <p:to>
                                        <p:strVal val="visible"/>
                                      </p:to>
                                    </p:set>
                                    <p:animEffect transition="in" filter="blinds(vertical)">
                                      <p:cBhvr>
                                        <p:cTn id="26" dur="500"/>
                                        <p:tgtEl>
                                          <p:spTgt spid="252932"/>
                                        </p:tgtEl>
                                      </p:cBhvr>
                                    </p:animEffect>
                                  </p:childTnLst>
                                </p:cTn>
                              </p:par>
                            </p:childTnLst>
                          </p:cTn>
                        </p:par>
                        <p:par>
                          <p:cTn id="27" fill="hold" nodeType="afterGroup">
                            <p:stCondLst>
                              <p:cond delay="500"/>
                            </p:stCondLst>
                            <p:childTnLst>
                              <p:par>
                                <p:cTn id="28" presetID="3" presetClass="entr" presetSubtype="5" fill="hold" grpId="0" nodeType="afterEffect">
                                  <p:stCondLst>
                                    <p:cond delay="0"/>
                                  </p:stCondLst>
                                  <p:childTnLst>
                                    <p:set>
                                      <p:cBhvr>
                                        <p:cTn id="29" dur="1" fill="hold">
                                          <p:stCondLst>
                                            <p:cond delay="0"/>
                                          </p:stCondLst>
                                        </p:cTn>
                                        <p:tgtEl>
                                          <p:spTgt spid="252935"/>
                                        </p:tgtEl>
                                        <p:attrNameLst>
                                          <p:attrName>style.visibility</p:attrName>
                                        </p:attrNameLst>
                                      </p:cBhvr>
                                      <p:to>
                                        <p:strVal val="visible"/>
                                      </p:to>
                                    </p:set>
                                    <p:animEffect transition="in" filter="blinds(vertical)">
                                      <p:cBhvr>
                                        <p:cTn id="30" dur="500"/>
                                        <p:tgtEl>
                                          <p:spTgt spid="25293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5" fill="hold" grpId="0" nodeType="clickEffect">
                                  <p:stCondLst>
                                    <p:cond delay="0"/>
                                  </p:stCondLst>
                                  <p:iterate type="lt">
                                    <p:tmPct val="100000"/>
                                  </p:iterate>
                                  <p:childTnLst>
                                    <p:set>
                                      <p:cBhvr>
                                        <p:cTn id="34" dur="1" fill="hold">
                                          <p:stCondLst>
                                            <p:cond delay="0"/>
                                          </p:stCondLst>
                                        </p:cTn>
                                        <p:tgtEl>
                                          <p:spTgt spid="252934"/>
                                        </p:tgtEl>
                                        <p:attrNameLst>
                                          <p:attrName>style.visibility</p:attrName>
                                        </p:attrNameLst>
                                      </p:cBhvr>
                                      <p:to>
                                        <p:strVal val="visible"/>
                                      </p:to>
                                    </p:set>
                                    <p:animEffect transition="in" filter="blinds(vertical)">
                                      <p:cBhvr>
                                        <p:cTn id="35" dur="75"/>
                                        <p:tgtEl>
                                          <p:spTgt spid="25293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5" fill="hold" grpId="0" nodeType="clickEffect">
                                  <p:stCondLst>
                                    <p:cond delay="0"/>
                                  </p:stCondLst>
                                  <p:iterate type="lt">
                                    <p:tmPct val="100000"/>
                                  </p:iterate>
                                  <p:childTnLst>
                                    <p:set>
                                      <p:cBhvr>
                                        <p:cTn id="39" dur="1" fill="hold">
                                          <p:stCondLst>
                                            <p:cond delay="0"/>
                                          </p:stCondLst>
                                        </p:cTn>
                                        <p:tgtEl>
                                          <p:spTgt spid="252963"/>
                                        </p:tgtEl>
                                        <p:attrNameLst>
                                          <p:attrName>style.visibility</p:attrName>
                                        </p:attrNameLst>
                                      </p:cBhvr>
                                      <p:to>
                                        <p:strVal val="visible"/>
                                      </p:to>
                                    </p:set>
                                    <p:animEffect transition="in" filter="blinds(vertical)">
                                      <p:cBhvr>
                                        <p:cTn id="40" dur="75"/>
                                        <p:tgtEl>
                                          <p:spTgt spid="25296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grpId="0" nodeType="clickEffect">
                                  <p:stCondLst>
                                    <p:cond delay="0"/>
                                  </p:stCondLst>
                                  <p:childTnLst>
                                    <p:set>
                                      <p:cBhvr>
                                        <p:cTn id="44" dur="1" fill="hold">
                                          <p:stCondLst>
                                            <p:cond delay="0"/>
                                          </p:stCondLst>
                                        </p:cTn>
                                        <p:tgtEl>
                                          <p:spTgt spid="252967"/>
                                        </p:tgtEl>
                                        <p:attrNameLst>
                                          <p:attrName>style.visibility</p:attrName>
                                        </p:attrNameLst>
                                      </p:cBhvr>
                                      <p:to>
                                        <p:strVal val="visible"/>
                                      </p:to>
                                    </p:set>
                                    <p:animEffect transition="in" filter="blinds(vertical)">
                                      <p:cBhvr>
                                        <p:cTn id="45" dur="500"/>
                                        <p:tgtEl>
                                          <p:spTgt spid="252967"/>
                                        </p:tgtEl>
                                      </p:cBhvr>
                                    </p:animEffect>
                                  </p:childTnLst>
                                </p:cTn>
                              </p:par>
                            </p:childTnLst>
                          </p:cTn>
                        </p:par>
                        <p:par>
                          <p:cTn id="46" fill="hold" nodeType="afterGroup">
                            <p:stCondLst>
                              <p:cond delay="500"/>
                            </p:stCondLst>
                            <p:childTnLst>
                              <p:par>
                                <p:cTn id="47" presetID="23" presetClass="entr" presetSubtype="272" fill="hold" grpId="0" nodeType="afterEffect">
                                  <p:stCondLst>
                                    <p:cond delay="0"/>
                                  </p:stCondLst>
                                  <p:childTnLst>
                                    <p:set>
                                      <p:cBhvr>
                                        <p:cTn id="48" dur="1" fill="hold">
                                          <p:stCondLst>
                                            <p:cond delay="0"/>
                                          </p:stCondLst>
                                        </p:cTn>
                                        <p:tgtEl>
                                          <p:spTgt spid="252965"/>
                                        </p:tgtEl>
                                        <p:attrNameLst>
                                          <p:attrName>style.visibility</p:attrName>
                                        </p:attrNameLst>
                                      </p:cBhvr>
                                      <p:to>
                                        <p:strVal val="visible"/>
                                      </p:to>
                                    </p:set>
                                    <p:anim calcmode="lin" valueType="num">
                                      <p:cBhvr>
                                        <p:cTn id="49" dur="500" fill="hold"/>
                                        <p:tgtEl>
                                          <p:spTgt spid="252965"/>
                                        </p:tgtEl>
                                        <p:attrNameLst>
                                          <p:attrName>ppt_w</p:attrName>
                                        </p:attrNameLst>
                                      </p:cBhvr>
                                      <p:tavLst>
                                        <p:tav tm="0">
                                          <p:val>
                                            <p:strVal val="2/3*#ppt_w"/>
                                          </p:val>
                                        </p:tav>
                                        <p:tav tm="100000">
                                          <p:val>
                                            <p:strVal val="#ppt_w"/>
                                          </p:val>
                                        </p:tav>
                                      </p:tavLst>
                                    </p:anim>
                                    <p:anim calcmode="lin" valueType="num">
                                      <p:cBhvr>
                                        <p:cTn id="50" dur="500" fill="hold"/>
                                        <p:tgtEl>
                                          <p:spTgt spid="252965"/>
                                        </p:tgtEl>
                                        <p:attrNameLst>
                                          <p:attrName>ppt_h</p:attrName>
                                        </p:attrNameLst>
                                      </p:cBhvr>
                                      <p:tavLst>
                                        <p:tav tm="0">
                                          <p:val>
                                            <p:strVal val="2/3*#ppt_h"/>
                                          </p:val>
                                        </p:tav>
                                        <p:tav tm="100000">
                                          <p:val>
                                            <p:strVal val="#ppt_h"/>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5" fill="hold" grpId="0" nodeType="clickEffect">
                                  <p:stCondLst>
                                    <p:cond delay="0"/>
                                  </p:stCondLst>
                                  <p:childTnLst>
                                    <p:set>
                                      <p:cBhvr>
                                        <p:cTn id="54" dur="1" fill="hold">
                                          <p:stCondLst>
                                            <p:cond delay="0"/>
                                          </p:stCondLst>
                                        </p:cTn>
                                        <p:tgtEl>
                                          <p:spTgt spid="252933"/>
                                        </p:tgtEl>
                                        <p:attrNameLst>
                                          <p:attrName>style.visibility</p:attrName>
                                        </p:attrNameLst>
                                      </p:cBhvr>
                                      <p:to>
                                        <p:strVal val="visible"/>
                                      </p:to>
                                    </p:set>
                                    <p:animEffect transition="in" filter="blinds(vertical)">
                                      <p:cBhvr>
                                        <p:cTn id="55" dur="500"/>
                                        <p:tgtEl>
                                          <p:spTgt spid="252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0" grpId="0" animBg="1" autoUpdateAnimBg="0"/>
      <p:bldP spid="252933" grpId="0" animBg="1" autoUpdateAnimBg="0"/>
      <p:bldP spid="252934" grpId="0" animBg="1" autoUpdateAnimBg="0"/>
      <p:bldP spid="252935" grpId="0" animBg="1" autoUpdateAnimBg="0"/>
      <p:bldP spid="252936" grpId="0" animBg="1" autoUpdateAnimBg="0"/>
      <p:bldP spid="252937" grpId="0" animBg="1"/>
      <p:bldP spid="252938" grpId="0" animBg="1"/>
      <p:bldP spid="252963" grpId="0" animBg="1" autoUpdateAnimBg="0"/>
      <p:bldP spid="252965" grpId="0" animBg="1" autoUpdateAnimBg="0"/>
      <p:bldP spid="252967" grpId="0" animBg="1" autoUpdateAnimBg="0"/>
      <p:bldP spid="252932"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1" name="Oval 3"/>
          <p:cNvSpPr>
            <a:spLocks noChangeArrowheads="1"/>
          </p:cNvSpPr>
          <p:nvPr/>
        </p:nvSpPr>
        <p:spPr bwMode="auto">
          <a:xfrm>
            <a:off x="4495800" y="1295400"/>
            <a:ext cx="3200400" cy="2590800"/>
          </a:xfrm>
          <a:prstGeom prst="ellipse">
            <a:avLst/>
          </a:prstGeom>
          <a:solidFill>
            <a:srgbClr val="003300"/>
          </a:solidFill>
          <a:ln w="9525">
            <a:solidFill>
              <a:srgbClr val="CC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400" b="1">
                <a:solidFill>
                  <a:srgbClr val="FFFFFF"/>
                </a:solidFill>
                <a:latin typeface="Times New Roman" panose="02020603050405020304" pitchFamily="18" charset="0"/>
                <a:cs typeface="Arial" panose="020B0604020202020204" pitchFamily="34" charset="0"/>
              </a:rPr>
              <a:t>ĐẶC </a:t>
            </a:r>
            <a:r>
              <a:rPr lang="vi-VN" altLang="en-US" sz="2400" b="1">
                <a:solidFill>
                  <a:srgbClr val="FFFFFF"/>
                </a:solidFill>
                <a:latin typeface="Times New Roman" panose="02020603050405020304" pitchFamily="18" charset="0"/>
                <a:cs typeface="Arial" panose="020B0604020202020204" pitchFamily="34" charset="0"/>
              </a:rPr>
              <a:t>Đ</a:t>
            </a:r>
            <a:r>
              <a:rPr lang="en-US" altLang="en-US" sz="2400" b="1">
                <a:solidFill>
                  <a:srgbClr val="FFFFFF"/>
                </a:solidFill>
                <a:latin typeface="Times New Roman" panose="02020603050405020304" pitchFamily="18" charset="0"/>
                <a:cs typeface="Arial" panose="020B0604020202020204" pitchFamily="34" charset="0"/>
              </a:rPr>
              <a:t>IỂM</a:t>
            </a:r>
          </a:p>
          <a:p>
            <a:pPr algn="ctr">
              <a:spcBef>
                <a:spcPct val="0"/>
              </a:spcBef>
              <a:buFontTx/>
              <a:buNone/>
            </a:pPr>
            <a:r>
              <a:rPr lang="en-US" altLang="en-US" sz="2400" b="1">
                <a:solidFill>
                  <a:srgbClr val="FFFFFF"/>
                </a:solidFill>
                <a:latin typeface="Times New Roman" panose="02020603050405020304" pitchFamily="18" charset="0"/>
                <a:cs typeface="Arial" panose="020B0604020202020204" pitchFamily="34" charset="0"/>
              </a:rPr>
              <a:t>TÁC </a:t>
            </a:r>
            <a:r>
              <a:rPr lang="vi-VN" altLang="en-US" sz="2400" b="1">
                <a:solidFill>
                  <a:srgbClr val="FFFFFF"/>
                </a:solidFill>
                <a:latin typeface="Times New Roman" panose="02020603050405020304" pitchFamily="18" charset="0"/>
                <a:cs typeface="Arial" panose="020B0604020202020204" pitchFamily="34" charset="0"/>
              </a:rPr>
              <a:t>Đ</a:t>
            </a:r>
            <a:r>
              <a:rPr lang="en-US" altLang="en-US" sz="2400" b="1">
                <a:solidFill>
                  <a:srgbClr val="FFFFFF"/>
                </a:solidFill>
                <a:latin typeface="Times New Roman" panose="02020603050405020304" pitchFamily="18" charset="0"/>
                <a:cs typeface="Arial" panose="020B0604020202020204" pitchFamily="34" charset="0"/>
              </a:rPr>
              <a:t>ỘNG</a:t>
            </a:r>
          </a:p>
          <a:p>
            <a:pPr algn="ctr">
              <a:spcBef>
                <a:spcPct val="0"/>
              </a:spcBef>
              <a:buFontTx/>
              <a:buNone/>
            </a:pPr>
            <a:r>
              <a:rPr lang="en-US" altLang="en-US" sz="2400" b="1">
                <a:solidFill>
                  <a:srgbClr val="FFFFFF"/>
                </a:solidFill>
                <a:latin typeface="Times New Roman" panose="02020603050405020304" pitchFamily="18" charset="0"/>
                <a:cs typeface="Arial" panose="020B0604020202020204" pitchFamily="34" charset="0"/>
              </a:rPr>
              <a:t>CỦA QUY LUẬT </a:t>
            </a:r>
          </a:p>
          <a:p>
            <a:pPr algn="ctr">
              <a:spcBef>
                <a:spcPct val="0"/>
              </a:spcBef>
              <a:buFontTx/>
              <a:buNone/>
            </a:pPr>
            <a:r>
              <a:rPr lang="en-US" altLang="en-US" sz="2400" b="1">
                <a:solidFill>
                  <a:srgbClr val="FFFFFF"/>
                </a:solidFill>
                <a:latin typeface="Times New Roman" panose="02020603050405020304" pitchFamily="18" charset="0"/>
                <a:cs typeface="Arial" panose="020B0604020202020204" pitchFamily="34" charset="0"/>
              </a:rPr>
              <a:t>D</a:t>
            </a:r>
            <a:r>
              <a:rPr lang="vi-VN" altLang="en-US" sz="2400" b="1">
                <a:solidFill>
                  <a:srgbClr val="FFFFFF"/>
                </a:solidFill>
                <a:latin typeface="Times New Roman" panose="02020603050405020304" pitchFamily="18" charset="0"/>
                <a:cs typeface="Arial" panose="020B0604020202020204" pitchFamily="34" charset="0"/>
              </a:rPr>
              <a:t>Ư</a:t>
            </a:r>
            <a:r>
              <a:rPr lang="en-US" altLang="en-US" sz="2400" b="1">
                <a:solidFill>
                  <a:srgbClr val="FFFFFF"/>
                </a:solidFill>
                <a:latin typeface="Times New Roman" panose="02020603050405020304" pitchFamily="18" charset="0"/>
                <a:cs typeface="Arial" panose="020B0604020202020204" pitchFamily="34" charset="0"/>
              </a:rPr>
              <a:t>ỚI CHỦ NGHĨA</a:t>
            </a:r>
          </a:p>
          <a:p>
            <a:pPr algn="ctr">
              <a:spcBef>
                <a:spcPct val="0"/>
              </a:spcBef>
              <a:buFontTx/>
              <a:buNone/>
            </a:pPr>
            <a:r>
              <a:rPr lang="en-US" altLang="en-US" sz="2400" b="1">
                <a:solidFill>
                  <a:srgbClr val="FFFFFF"/>
                </a:solidFill>
                <a:latin typeface="Times New Roman" panose="02020603050405020304" pitchFamily="18" charset="0"/>
                <a:cs typeface="Arial" panose="020B0604020202020204" pitchFamily="34" charset="0"/>
              </a:rPr>
              <a:t>XÃ HỘI</a:t>
            </a:r>
          </a:p>
        </p:txBody>
      </p:sp>
      <p:sp>
        <p:nvSpPr>
          <p:cNvPr id="206861" name="AutoShape 13"/>
          <p:cNvSpPr>
            <a:spLocks noChangeArrowheads="1"/>
          </p:cNvSpPr>
          <p:nvPr/>
        </p:nvSpPr>
        <p:spPr bwMode="auto">
          <a:xfrm>
            <a:off x="1128423" y="816996"/>
            <a:ext cx="3276600" cy="2895600"/>
          </a:xfrm>
          <a:prstGeom prst="wedgeEllipseCallout">
            <a:avLst>
              <a:gd name="adj1" fmla="val 53301"/>
              <a:gd name="adj2" fmla="val 4699"/>
            </a:avLst>
          </a:prstGeom>
          <a:blipFill>
            <a:blip r:embed="rId3"/>
            <a:tile tx="0" ty="0" sx="100000" sy="100000" flip="none" algn="tl"/>
          </a:blip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C</a:t>
            </a:r>
            <a:r>
              <a:rPr lang="vi-VN"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ơ</a:t>
            </a:r>
            <a:r>
              <a:rPr lang="en-US"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 sở hạ tầng và kiến trúc th</a:t>
            </a:r>
            <a:r>
              <a:rPr lang="vi-VN"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ượng</a:t>
            </a:r>
            <a:r>
              <a:rPr lang="en-US"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 tầng không hình thành tự phát</a:t>
            </a:r>
            <a:endParaRPr lang="vi-VN"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endParaRPr>
          </a:p>
        </p:txBody>
      </p:sp>
      <p:sp>
        <p:nvSpPr>
          <p:cNvPr id="206862" name="AutoShape 14"/>
          <p:cNvSpPr>
            <a:spLocks noChangeArrowheads="1"/>
          </p:cNvSpPr>
          <p:nvPr/>
        </p:nvSpPr>
        <p:spPr bwMode="auto">
          <a:xfrm>
            <a:off x="2514601" y="3645674"/>
            <a:ext cx="3962400" cy="2743200"/>
          </a:xfrm>
          <a:prstGeom prst="wedgeEllipseCallout">
            <a:avLst>
              <a:gd name="adj1" fmla="val 46588"/>
              <a:gd name="adj2" fmla="val -34014"/>
            </a:avLst>
          </a:prstGeom>
          <a:blipFill>
            <a:blip r:embed="rId3"/>
            <a:tile tx="0" ty="0" sx="100000" sy="100000" flip="none" algn="tl"/>
          </a:blip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CSHT và KTTT XHCN dần dần loại trừ </a:t>
            </a:r>
            <a:r>
              <a:rPr lang="vi-VN"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đ</a:t>
            </a:r>
            <a:r>
              <a:rPr lang="en-US"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ối kháng xã hội</a:t>
            </a:r>
            <a:endParaRPr lang="vi-VN" altLang="en-US" sz="2800">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endParaRPr>
          </a:p>
        </p:txBody>
      </p:sp>
      <p:sp>
        <p:nvSpPr>
          <p:cNvPr id="206863" name="AutoShape 15"/>
          <p:cNvSpPr>
            <a:spLocks noChangeArrowheads="1"/>
          </p:cNvSpPr>
          <p:nvPr/>
        </p:nvSpPr>
        <p:spPr bwMode="auto">
          <a:xfrm>
            <a:off x="7877755" y="747422"/>
            <a:ext cx="3124200" cy="5943600"/>
          </a:xfrm>
          <a:prstGeom prst="wedgeEllipseCallout">
            <a:avLst>
              <a:gd name="adj1" fmla="val -59046"/>
              <a:gd name="adj2" fmla="val -12366"/>
            </a:avLst>
          </a:prstGeom>
          <a:blipFill>
            <a:blip r:embed="rId4"/>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GB" altLang="en-US" sz="2800">
                <a:ln w="0"/>
                <a:effectLst>
                  <a:outerShdw blurRad="38100" dist="19050" dir="2700000" algn="tl" rotWithShape="0">
                    <a:schemeClr val="dk1">
                      <a:alpha val="40000"/>
                    </a:schemeClr>
                  </a:outerShdw>
                </a:effectLst>
                <a:latin typeface="Times New Roman" panose="02020603050405020304" pitchFamily="18" charset="0"/>
                <a:ea typeface="MS Mincho" pitchFamily="49" charset="-128"/>
                <a:cs typeface="Arial" panose="020B0604020202020204" pitchFamily="34" charset="0"/>
              </a:rPr>
              <a:t>Trong TKQĐ lên CNXH, việc xây dựng CSHT và KTTT XHCN phải được tiến hành từng bước với những hình thức, quy mô thích hợp</a:t>
            </a:r>
            <a:endParaRPr lang="vi-VN" altLang="en-US" sz="2800">
              <a:ln w="0"/>
              <a:effectLst>
                <a:outerShdw blurRad="38100" dist="19050" dir="2700000" algn="tl" rotWithShape="0">
                  <a:schemeClr val="dk1">
                    <a:alpha val="40000"/>
                  </a:schemeClr>
                </a:outerShdw>
              </a:effectLst>
              <a:latin typeface="Times New Roman" panose="02020603050405020304" pitchFamily="18" charset="0"/>
              <a:ea typeface="MS Mincho" pitchFamily="49" charset="-128"/>
              <a:cs typeface="Arial" panose="020B0604020202020204" pitchFamily="34" charset="0"/>
            </a:endParaRPr>
          </a:p>
        </p:txBody>
      </p:sp>
    </p:spTree>
    <p:extLst>
      <p:ext uri="{BB962C8B-B14F-4D97-AF65-F5344CB8AC3E}">
        <p14:creationId xmlns:p14="http://schemas.microsoft.com/office/powerpoint/2010/main" val="3484999584"/>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206851"/>
                                        </p:tgtEl>
                                        <p:attrNameLst>
                                          <p:attrName>style.visibility</p:attrName>
                                        </p:attrNameLst>
                                      </p:cBhvr>
                                      <p:to>
                                        <p:strVal val="visible"/>
                                      </p:to>
                                    </p:set>
                                    <p:anim to="" calcmode="lin" valueType="num">
                                      <p:cBhvr>
                                        <p:cTn id="7" dur="1" fill="hold"/>
                                        <p:tgtEl>
                                          <p:spTgt spid="206851"/>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206861"/>
                                        </p:tgtEl>
                                        <p:attrNameLst>
                                          <p:attrName>style.visibility</p:attrName>
                                        </p:attrNameLst>
                                      </p:cBhvr>
                                      <p:to>
                                        <p:strVal val="visible"/>
                                      </p:to>
                                    </p:set>
                                    <p:animEffect transition="in" filter="diamond(in)">
                                      <p:cBhvr>
                                        <p:cTn id="12" dur="2000"/>
                                        <p:tgtEl>
                                          <p:spTgt spid="2068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206862"/>
                                        </p:tgtEl>
                                        <p:attrNameLst>
                                          <p:attrName>style.visibility</p:attrName>
                                        </p:attrNameLst>
                                      </p:cBhvr>
                                      <p:to>
                                        <p:strVal val="visible"/>
                                      </p:to>
                                    </p:set>
                                    <p:animEffect transition="in" filter="strips(downLeft)">
                                      <p:cBhvr>
                                        <p:cTn id="17" dur="1000"/>
                                        <p:tgtEl>
                                          <p:spTgt spid="2068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4" fill="hold" grpId="0" nodeType="clickEffect">
                                  <p:stCondLst>
                                    <p:cond delay="0"/>
                                  </p:stCondLst>
                                  <p:childTnLst>
                                    <p:set>
                                      <p:cBhvr>
                                        <p:cTn id="21" dur="1" fill="hold">
                                          <p:stCondLst>
                                            <p:cond delay="0"/>
                                          </p:stCondLst>
                                        </p:cTn>
                                        <p:tgtEl>
                                          <p:spTgt spid="206863"/>
                                        </p:tgtEl>
                                        <p:attrNameLst>
                                          <p:attrName>style.visibility</p:attrName>
                                        </p:attrNameLst>
                                      </p:cBhvr>
                                      <p:to>
                                        <p:strVal val="visible"/>
                                      </p:to>
                                    </p:set>
                                    <p:animEffect transition="in" filter="wheel(4)">
                                      <p:cBhvr>
                                        <p:cTn id="22" dur="1000"/>
                                        <p:tgtEl>
                                          <p:spTgt spid="206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animBg="1" autoUpdateAnimBg="0"/>
      <p:bldP spid="206861" grpId="0" animBg="1"/>
      <p:bldP spid="206862" grpId="0" animBg="1"/>
      <p:bldP spid="20686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Text Box 3"/>
          <p:cNvSpPr txBox="1">
            <a:spLocks noChangeArrowheads="1"/>
          </p:cNvSpPr>
          <p:nvPr/>
        </p:nvSpPr>
        <p:spPr bwMode="auto">
          <a:xfrm>
            <a:off x="4038600" y="115888"/>
            <a:ext cx="6248400" cy="2246312"/>
          </a:xfrm>
          <a:prstGeom prst="rect">
            <a:avLst/>
          </a:prstGeom>
          <a:blipFill>
            <a:blip r:embed="rId2"/>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defRPr/>
            </a:pPr>
            <a:endParaRPr lang="en-US" sz="2800" dirty="0">
              <a:ln w="0"/>
              <a:effectLst>
                <a:outerShdw blurRad="38100" dist="19050" dir="2700000" algn="tl" rotWithShape="0">
                  <a:schemeClr val="dk1">
                    <a:alpha val="40000"/>
                  </a:schemeClr>
                </a:outerShdw>
              </a:effectLst>
              <a:latin typeface="Times New Roman"/>
            </a:endParaRPr>
          </a:p>
          <a:p>
            <a:pPr algn="ctr">
              <a:defRPr/>
            </a:pPr>
            <a:r>
              <a:rPr lang="en-US" sz="2800" dirty="0">
                <a:ln w="0"/>
                <a:effectLst>
                  <a:outerShdw blurRad="38100" dist="19050" dir="2700000" algn="tl" rotWithShape="0">
                    <a:schemeClr val="dk1">
                      <a:alpha val="40000"/>
                    </a:schemeClr>
                  </a:outerShdw>
                </a:effectLst>
                <a:latin typeface="Times New Roman"/>
              </a:rPr>
              <a:t>Ý </a:t>
            </a:r>
            <a:r>
              <a:rPr lang="en-US" sz="2800" dirty="0" err="1">
                <a:ln w="0"/>
                <a:effectLst>
                  <a:outerShdw blurRad="38100" dist="19050" dir="2700000" algn="tl" rotWithShape="0">
                    <a:schemeClr val="dk1">
                      <a:alpha val="40000"/>
                    </a:schemeClr>
                  </a:outerShdw>
                </a:effectLst>
                <a:latin typeface="Times New Roman"/>
              </a:rPr>
              <a:t>nghĩa</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ph</a:t>
            </a:r>
            <a:r>
              <a:rPr lang="vi-VN" sz="2800" dirty="0">
                <a:ln w="0"/>
                <a:effectLst>
                  <a:outerShdw blurRad="38100" dist="19050" dir="2700000" algn="tl" rotWithShape="0">
                    <a:schemeClr val="dk1">
                      <a:alpha val="40000"/>
                    </a:schemeClr>
                  </a:outerShdw>
                </a:effectLst>
                <a:latin typeface="Times New Roman"/>
              </a:rPr>
              <a:t>ươ</a:t>
            </a:r>
            <a:r>
              <a:rPr lang="en-US" sz="2800" dirty="0" err="1">
                <a:ln w="0"/>
                <a:effectLst>
                  <a:outerShdw blurRad="38100" dist="19050" dir="2700000" algn="tl" rotWithShape="0">
                    <a:schemeClr val="dk1">
                      <a:alpha val="40000"/>
                    </a:schemeClr>
                  </a:outerShdw>
                </a:effectLst>
                <a:latin typeface="Times New Roman"/>
              </a:rPr>
              <a:t>ng</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pháp</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luận</a:t>
            </a:r>
            <a:r>
              <a:rPr lang="en-US" sz="2800" dirty="0">
                <a:ln w="0"/>
                <a:effectLst>
                  <a:outerShdw blurRad="38100" dist="19050" dir="2700000" algn="tl" rotWithShape="0">
                    <a:schemeClr val="dk1">
                      <a:alpha val="40000"/>
                    </a:schemeClr>
                  </a:outerShdw>
                </a:effectLst>
                <a:latin typeface="Times New Roman"/>
              </a:rPr>
              <a:t>.</a:t>
            </a:r>
          </a:p>
          <a:p>
            <a:pPr algn="ctr">
              <a:defRPr/>
            </a:pPr>
            <a:r>
              <a:rPr lang="en-US" sz="2800" i="1" dirty="0" err="1">
                <a:ln w="0"/>
                <a:effectLst>
                  <a:outerShdw blurRad="38100" dist="19050" dir="2700000" algn="tl" rotWithShape="0">
                    <a:schemeClr val="dk1">
                      <a:alpha val="40000"/>
                    </a:schemeClr>
                  </a:outerShdw>
                </a:effectLst>
                <a:latin typeface="Cambria"/>
                <a:ea typeface="MS Mincho"/>
                <a:cs typeface="Times New Roman"/>
              </a:rPr>
              <a:t>Giải</a:t>
            </a:r>
            <a:r>
              <a:rPr lang="en-US" sz="2800" i="1" dirty="0">
                <a:ln w="0"/>
                <a:effectLst>
                  <a:outerShdw blurRad="38100" dist="19050" dir="2700000" algn="tl" rotWithShape="0">
                    <a:schemeClr val="dk1">
                      <a:alpha val="40000"/>
                    </a:schemeClr>
                  </a:outerShdw>
                </a:effectLst>
                <a:latin typeface="Cambria"/>
                <a:ea typeface="MS Mincho"/>
                <a:cs typeface="Times New Roman"/>
              </a:rPr>
              <a:t> </a:t>
            </a:r>
            <a:r>
              <a:rPr lang="en-US" sz="2800" i="1" dirty="0" err="1">
                <a:ln w="0"/>
                <a:effectLst>
                  <a:outerShdw blurRad="38100" dist="19050" dir="2700000" algn="tl" rotWithShape="0">
                    <a:schemeClr val="dk1">
                      <a:alpha val="40000"/>
                    </a:schemeClr>
                  </a:outerShdw>
                </a:effectLst>
                <a:latin typeface="Cambria"/>
                <a:ea typeface="MS Mincho"/>
                <a:cs typeface="Times New Roman"/>
              </a:rPr>
              <a:t>quyết</a:t>
            </a:r>
            <a:r>
              <a:rPr lang="en-US" sz="2800" i="1" dirty="0">
                <a:ln w="0"/>
                <a:effectLst>
                  <a:outerShdw blurRad="38100" dist="19050" dir="2700000" algn="tl" rotWithShape="0">
                    <a:schemeClr val="dk1">
                      <a:alpha val="40000"/>
                    </a:schemeClr>
                  </a:outerShdw>
                </a:effectLst>
                <a:latin typeface="Cambria"/>
                <a:ea typeface="MS Mincho"/>
                <a:cs typeface="Times New Roman"/>
              </a:rPr>
              <a:t> </a:t>
            </a:r>
            <a:r>
              <a:rPr lang="vi-VN" sz="2800" i="1" dirty="0">
                <a:ln w="0"/>
                <a:effectLst>
                  <a:outerShdw blurRad="38100" dist="19050" dir="2700000" algn="tl" rotWithShape="0">
                    <a:schemeClr val="dk1">
                      <a:alpha val="40000"/>
                    </a:schemeClr>
                  </a:outerShdw>
                </a:effectLst>
                <a:latin typeface="Cambria"/>
                <a:ea typeface="MS Mincho"/>
                <a:cs typeface="Times New Roman"/>
              </a:rPr>
              <a:t>mối quan hệ giữa kinh tế </a:t>
            </a:r>
            <a:endParaRPr lang="en-US" sz="2800" i="1" dirty="0">
              <a:ln w="0"/>
              <a:effectLst>
                <a:outerShdw blurRad="38100" dist="19050" dir="2700000" algn="tl" rotWithShape="0">
                  <a:schemeClr val="dk1">
                    <a:alpha val="40000"/>
                  </a:schemeClr>
                </a:outerShdw>
              </a:effectLst>
              <a:latin typeface="Cambria"/>
              <a:ea typeface="MS Mincho"/>
              <a:cs typeface="Times New Roman"/>
            </a:endParaRPr>
          </a:p>
          <a:p>
            <a:pPr algn="ctr">
              <a:defRPr/>
            </a:pPr>
            <a:r>
              <a:rPr lang="vi-VN" sz="2800" i="1" dirty="0">
                <a:ln w="0"/>
                <a:effectLst>
                  <a:outerShdw blurRad="38100" dist="19050" dir="2700000" algn="tl" rotWithShape="0">
                    <a:schemeClr val="dk1">
                      <a:alpha val="40000"/>
                    </a:schemeClr>
                  </a:outerShdw>
                </a:effectLst>
                <a:latin typeface="Cambria"/>
                <a:ea typeface="MS Mincho"/>
                <a:cs typeface="Times New Roman"/>
              </a:rPr>
              <a:t>và chính trị</a:t>
            </a:r>
            <a:endParaRPr lang="en-US" sz="2800" dirty="0">
              <a:ln w="0"/>
              <a:effectLst>
                <a:outerShdw blurRad="38100" dist="19050" dir="2700000" algn="tl" rotWithShape="0">
                  <a:schemeClr val="dk1">
                    <a:alpha val="40000"/>
                  </a:schemeClr>
                </a:outerShdw>
              </a:effectLst>
              <a:latin typeface="Times New Roman"/>
            </a:endParaRPr>
          </a:p>
          <a:p>
            <a:pPr algn="ctr">
              <a:defRPr/>
            </a:pPr>
            <a:endParaRPr lang="en-US" sz="2800" dirty="0">
              <a:ln w="0"/>
              <a:effectLst>
                <a:outerShdw blurRad="38100" dist="19050" dir="2700000" algn="tl" rotWithShape="0">
                  <a:schemeClr val="dk1">
                    <a:alpha val="40000"/>
                  </a:schemeClr>
                </a:outerShdw>
              </a:effectLst>
              <a:latin typeface="Times New Roman"/>
            </a:endParaRPr>
          </a:p>
        </p:txBody>
      </p:sp>
      <p:sp>
        <p:nvSpPr>
          <p:cNvPr id="225284" name="Text Box 4"/>
          <p:cNvSpPr txBox="1">
            <a:spLocks noChangeArrowheads="1"/>
          </p:cNvSpPr>
          <p:nvPr/>
        </p:nvSpPr>
        <p:spPr bwMode="auto">
          <a:xfrm>
            <a:off x="4414838" y="5486401"/>
            <a:ext cx="6019800" cy="1039813"/>
          </a:xfrm>
          <a:prstGeom prst="rect">
            <a:avLst/>
          </a:prstGeom>
          <a:solidFill>
            <a:schemeClr val="bg1"/>
          </a:solidFill>
          <a:ln w="9525">
            <a:solidFill>
              <a:srgbClr val="FF3300"/>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lnSpc>
                <a:spcPct val="110000"/>
              </a:lnSpc>
              <a:spcBef>
                <a:spcPct val="50000"/>
              </a:spcBef>
              <a:defRPr/>
            </a:pPr>
            <a:r>
              <a:rPr lang="en-US" sz="2800" b="0">
                <a:ln w="0"/>
                <a:effectLst>
                  <a:outerShdw blurRad="38100" dist="19050" dir="2700000" algn="tl" rotWithShape="0">
                    <a:schemeClr val="dk1">
                      <a:alpha val="40000"/>
                    </a:schemeClr>
                  </a:outerShdw>
                </a:effectLst>
                <a:latin typeface="Times New Roman" pitchFamily="18" charset="0"/>
              </a:rPr>
              <a:t>Giải quyết tốt mối quan hệ giữa </a:t>
            </a:r>
            <a:r>
              <a:rPr lang="vi-VN" sz="2800" b="0">
                <a:ln w="0"/>
                <a:effectLst>
                  <a:outerShdw blurRad="38100" dist="19050" dir="2700000" algn="tl" rotWithShape="0">
                    <a:schemeClr val="dk1">
                      <a:alpha val="40000"/>
                    </a:schemeClr>
                  </a:outerShdw>
                </a:effectLst>
                <a:latin typeface="Times New Roman" pitchFamily="18" charset="0"/>
              </a:rPr>
              <a:t>đ</a:t>
            </a:r>
            <a:r>
              <a:rPr lang="en-US" sz="2800" b="0">
                <a:ln w="0"/>
                <a:effectLst>
                  <a:outerShdw blurRad="38100" dist="19050" dir="2700000" algn="tl" rotWithShape="0">
                    <a:schemeClr val="dk1">
                      <a:alpha val="40000"/>
                    </a:schemeClr>
                  </a:outerShdw>
                </a:effectLst>
                <a:latin typeface="Times New Roman" pitchFamily="18" charset="0"/>
              </a:rPr>
              <a:t>ổi mới - ổn </a:t>
            </a:r>
            <a:r>
              <a:rPr lang="vi-VN" sz="2800" b="0">
                <a:ln w="0"/>
                <a:effectLst>
                  <a:outerShdw blurRad="38100" dist="19050" dir="2700000" algn="tl" rotWithShape="0">
                    <a:schemeClr val="dk1">
                      <a:alpha val="40000"/>
                    </a:schemeClr>
                  </a:outerShdw>
                </a:effectLst>
                <a:latin typeface="Times New Roman" pitchFamily="18" charset="0"/>
              </a:rPr>
              <a:t>đ</a:t>
            </a:r>
            <a:r>
              <a:rPr lang="en-US" sz="2800" b="0">
                <a:ln w="0"/>
                <a:effectLst>
                  <a:outerShdw blurRad="38100" dist="19050" dir="2700000" algn="tl" rotWithShape="0">
                    <a:schemeClr val="dk1">
                      <a:alpha val="40000"/>
                    </a:schemeClr>
                  </a:outerShdw>
                </a:effectLst>
                <a:latin typeface="Times New Roman" pitchFamily="18" charset="0"/>
              </a:rPr>
              <a:t>ịnh - phát triển </a:t>
            </a:r>
          </a:p>
        </p:txBody>
      </p:sp>
      <p:sp>
        <p:nvSpPr>
          <p:cNvPr id="225286" name="Text Box 6"/>
          <p:cNvSpPr txBox="1">
            <a:spLocks noChangeArrowheads="1"/>
          </p:cNvSpPr>
          <p:nvPr/>
        </p:nvSpPr>
        <p:spPr bwMode="auto">
          <a:xfrm>
            <a:off x="4414838" y="4962526"/>
            <a:ext cx="6019800" cy="523875"/>
          </a:xfrm>
          <a:prstGeom prst="rect">
            <a:avLst/>
          </a:prstGeom>
          <a:solidFill>
            <a:schemeClr val="bg1"/>
          </a:solidFill>
          <a:ln w="9525">
            <a:solidFill>
              <a:srgbClr val="FF3300"/>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defRPr/>
            </a:pPr>
            <a:r>
              <a:rPr lang="en-US" sz="2800" b="0">
                <a:ln w="0"/>
                <a:effectLst>
                  <a:outerShdw blurRad="38100" dist="19050" dir="2700000" algn="tl" rotWithShape="0">
                    <a:schemeClr val="dk1">
                      <a:alpha val="40000"/>
                    </a:schemeClr>
                  </a:outerShdw>
                </a:effectLst>
                <a:latin typeface="Times New Roman" pitchFamily="18" charset="0"/>
              </a:rPr>
              <a:t>Đổi mới toàn diện cả kinh tế và chính trị </a:t>
            </a:r>
          </a:p>
        </p:txBody>
      </p:sp>
      <p:sp>
        <p:nvSpPr>
          <p:cNvPr id="225287" name="Oval 7"/>
          <p:cNvSpPr>
            <a:spLocks noChangeArrowheads="1"/>
          </p:cNvSpPr>
          <p:nvPr/>
        </p:nvSpPr>
        <p:spPr bwMode="auto">
          <a:xfrm>
            <a:off x="1524000" y="1473201"/>
            <a:ext cx="2743200" cy="3806825"/>
          </a:xfrm>
          <a:prstGeom prst="ellipse">
            <a:avLst/>
          </a:prstGeom>
          <a:solidFill>
            <a:schemeClr val="bg1">
              <a:lumMod val="95000"/>
            </a:schemeClr>
          </a:solidFill>
          <a:ln w="9525">
            <a:solidFill>
              <a:schemeClr val="tx1"/>
            </a:solidFill>
            <a:round/>
            <a:headEnd/>
            <a:tailEnd/>
          </a:ln>
          <a:effectLst/>
        </p:spPr>
        <p:txBody>
          <a:bodyPr wrap="none" anchor="ctr"/>
          <a:lstStyle/>
          <a:p>
            <a:pPr algn="ctr">
              <a:defRPr/>
            </a:pPr>
            <a:r>
              <a:rPr lang="en-US" sz="3200" dirty="0">
                <a:ln w="0"/>
                <a:effectLst>
                  <a:outerShdw blurRad="38100" dist="19050" dir="2700000" algn="tl" rotWithShape="0">
                    <a:schemeClr val="dk1">
                      <a:alpha val="40000"/>
                    </a:schemeClr>
                  </a:outerShdw>
                </a:effectLst>
                <a:latin typeface="Times New Roman"/>
              </a:rPr>
              <a:t>Ý </a:t>
            </a:r>
            <a:r>
              <a:rPr lang="en-US" sz="3200" dirty="0" err="1">
                <a:ln w="0"/>
                <a:effectLst>
                  <a:outerShdw blurRad="38100" dist="19050" dir="2700000" algn="tl" rotWithShape="0">
                    <a:schemeClr val="dk1">
                      <a:alpha val="40000"/>
                    </a:schemeClr>
                  </a:outerShdw>
                </a:effectLst>
                <a:latin typeface="Times New Roman"/>
              </a:rPr>
              <a:t>nghĩa</a:t>
            </a:r>
            <a:r>
              <a:rPr lang="en-US" sz="3200" dirty="0">
                <a:ln w="0"/>
                <a:effectLst>
                  <a:outerShdw blurRad="38100" dist="19050" dir="2700000" algn="tl" rotWithShape="0">
                    <a:schemeClr val="dk1">
                      <a:alpha val="40000"/>
                    </a:schemeClr>
                  </a:outerShdw>
                </a:effectLst>
                <a:latin typeface="Times New Roman"/>
              </a:rPr>
              <a:t> </a:t>
            </a:r>
          </a:p>
          <a:p>
            <a:pPr algn="ctr">
              <a:defRPr/>
            </a:pPr>
            <a:r>
              <a:rPr lang="en-US" sz="3200" dirty="0" err="1">
                <a:ln w="0"/>
                <a:effectLst>
                  <a:outerShdw blurRad="38100" dist="19050" dir="2700000" algn="tl" rotWithShape="0">
                    <a:schemeClr val="dk1">
                      <a:alpha val="40000"/>
                    </a:schemeClr>
                  </a:outerShdw>
                </a:effectLst>
                <a:latin typeface="Times New Roman"/>
              </a:rPr>
              <a:t>trong</a:t>
            </a:r>
            <a:r>
              <a:rPr lang="en-US" sz="3200" dirty="0">
                <a:ln w="0"/>
                <a:effectLst>
                  <a:outerShdw blurRad="38100" dist="19050" dir="2700000" algn="tl" rotWithShape="0">
                    <a:schemeClr val="dk1">
                      <a:alpha val="40000"/>
                    </a:schemeClr>
                  </a:outerShdw>
                </a:effectLst>
                <a:latin typeface="Times New Roman"/>
              </a:rPr>
              <a:t> </a:t>
            </a:r>
            <a:r>
              <a:rPr lang="vi-VN" sz="3200" dirty="0">
                <a:ln w="0"/>
                <a:effectLst>
                  <a:outerShdw blurRad="38100" dist="19050" dir="2700000" algn="tl" rotWithShape="0">
                    <a:schemeClr val="dk1">
                      <a:alpha val="40000"/>
                    </a:schemeClr>
                  </a:outerShdw>
                </a:effectLst>
                <a:latin typeface="Times New Roman"/>
              </a:rPr>
              <a:t>đời</a:t>
            </a:r>
            <a:r>
              <a:rPr lang="en-US" sz="3200" dirty="0">
                <a:ln w="0"/>
                <a:effectLst>
                  <a:outerShdw blurRad="38100" dist="19050" dir="2700000" algn="tl" rotWithShape="0">
                    <a:schemeClr val="dk1">
                      <a:alpha val="40000"/>
                    </a:schemeClr>
                  </a:outerShdw>
                </a:effectLst>
                <a:latin typeface="Times New Roman"/>
              </a:rPr>
              <a:t> </a:t>
            </a:r>
            <a:r>
              <a:rPr lang="en-US" sz="3200" dirty="0" err="1">
                <a:ln w="0"/>
                <a:effectLst>
                  <a:outerShdw blurRad="38100" dist="19050" dir="2700000" algn="tl" rotWithShape="0">
                    <a:schemeClr val="dk1">
                      <a:alpha val="40000"/>
                    </a:schemeClr>
                  </a:outerShdw>
                </a:effectLst>
                <a:latin typeface="Times New Roman"/>
              </a:rPr>
              <a:t>sống</a:t>
            </a:r>
            <a:endParaRPr lang="en-US" sz="3200" dirty="0">
              <a:ln w="0"/>
              <a:effectLst>
                <a:outerShdw blurRad="38100" dist="19050" dir="2700000" algn="tl" rotWithShape="0">
                  <a:schemeClr val="dk1">
                    <a:alpha val="40000"/>
                  </a:schemeClr>
                </a:outerShdw>
              </a:effectLst>
              <a:latin typeface="Times New Roman"/>
            </a:endParaRPr>
          </a:p>
          <a:p>
            <a:pPr algn="ctr">
              <a:defRPr/>
            </a:pPr>
            <a:r>
              <a:rPr lang="en-US" sz="3200" dirty="0">
                <a:ln w="0"/>
                <a:effectLst>
                  <a:outerShdw blurRad="38100" dist="19050" dir="2700000" algn="tl" rotWithShape="0">
                    <a:schemeClr val="dk1">
                      <a:alpha val="40000"/>
                    </a:schemeClr>
                  </a:outerShdw>
                </a:effectLst>
                <a:latin typeface="Times New Roman"/>
              </a:rPr>
              <a:t> </a:t>
            </a:r>
            <a:r>
              <a:rPr lang="en-US" sz="3200" dirty="0" err="1">
                <a:ln w="0"/>
                <a:effectLst>
                  <a:outerShdw blurRad="38100" dist="19050" dir="2700000" algn="tl" rotWithShape="0">
                    <a:schemeClr val="dk1">
                      <a:alpha val="40000"/>
                    </a:schemeClr>
                  </a:outerShdw>
                </a:effectLst>
                <a:latin typeface="Times New Roman"/>
              </a:rPr>
              <a:t>xã</a:t>
            </a:r>
            <a:r>
              <a:rPr lang="en-US" sz="3200" dirty="0">
                <a:ln w="0"/>
                <a:effectLst>
                  <a:outerShdw blurRad="38100" dist="19050" dir="2700000" algn="tl" rotWithShape="0">
                    <a:schemeClr val="dk1">
                      <a:alpha val="40000"/>
                    </a:schemeClr>
                  </a:outerShdw>
                </a:effectLst>
                <a:latin typeface="Times New Roman"/>
              </a:rPr>
              <a:t> </a:t>
            </a:r>
            <a:r>
              <a:rPr lang="en-US" sz="3200" dirty="0" err="1">
                <a:ln w="0"/>
                <a:effectLst>
                  <a:outerShdw blurRad="38100" dist="19050" dir="2700000" algn="tl" rotWithShape="0">
                    <a:schemeClr val="dk1">
                      <a:alpha val="40000"/>
                    </a:schemeClr>
                  </a:outerShdw>
                </a:effectLst>
                <a:latin typeface="Times New Roman"/>
              </a:rPr>
              <a:t>hội</a:t>
            </a:r>
            <a:endParaRPr lang="en-US" sz="3200" dirty="0">
              <a:ln w="0"/>
              <a:effectLst>
                <a:outerShdw blurRad="38100" dist="19050" dir="2700000" algn="tl" rotWithShape="0">
                  <a:schemeClr val="dk1">
                    <a:alpha val="40000"/>
                  </a:schemeClr>
                </a:outerShdw>
              </a:effectLst>
              <a:latin typeface="Times New Roman"/>
            </a:endParaRPr>
          </a:p>
        </p:txBody>
      </p:sp>
      <p:sp>
        <p:nvSpPr>
          <p:cNvPr id="11" name="Text Box 3"/>
          <p:cNvSpPr txBox="1">
            <a:spLocks noChangeArrowheads="1"/>
          </p:cNvSpPr>
          <p:nvPr/>
        </p:nvSpPr>
        <p:spPr bwMode="auto">
          <a:xfrm>
            <a:off x="4543425" y="2590801"/>
            <a:ext cx="5905500" cy="2246313"/>
          </a:xfrm>
          <a:prstGeom prst="rect">
            <a:avLst/>
          </a:prstGeom>
          <a:blipFill>
            <a:blip r:embed="rId2"/>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defRPr/>
            </a:pPr>
            <a:endParaRPr lang="en-US" sz="2800" dirty="0">
              <a:ln w="0"/>
              <a:effectLst>
                <a:outerShdw blurRad="38100" dist="19050" dir="2700000" algn="tl" rotWithShape="0">
                  <a:schemeClr val="dk1">
                    <a:alpha val="40000"/>
                  </a:schemeClr>
                </a:outerShdw>
              </a:effectLst>
              <a:latin typeface="Times New Roman"/>
            </a:endParaRPr>
          </a:p>
          <a:p>
            <a:pPr algn="ctr">
              <a:defRPr/>
            </a:pPr>
            <a:r>
              <a:rPr lang="en-US" sz="2800" dirty="0" err="1">
                <a:ln w="0"/>
                <a:effectLst>
                  <a:outerShdw blurRad="38100" dist="19050" dir="2700000" algn="tl" rotWithShape="0">
                    <a:schemeClr val="dk1">
                      <a:alpha val="40000"/>
                    </a:schemeClr>
                  </a:outerShdw>
                </a:effectLst>
                <a:latin typeface="Times New Roman"/>
              </a:rPr>
              <a:t>Trong</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quá</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trình</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lãnh</a:t>
            </a:r>
            <a:r>
              <a:rPr lang="en-US" sz="2800" dirty="0">
                <a:ln w="0"/>
                <a:effectLst>
                  <a:outerShdw blurRad="38100" dist="19050" dir="2700000" algn="tl" rotWithShape="0">
                    <a:schemeClr val="dk1">
                      <a:alpha val="40000"/>
                    </a:schemeClr>
                  </a:outerShdw>
                </a:effectLst>
                <a:latin typeface="Times New Roman"/>
              </a:rPr>
              <a:t> </a:t>
            </a:r>
            <a:r>
              <a:rPr lang="vi-VN" sz="2800" dirty="0">
                <a:ln w="0"/>
                <a:effectLst>
                  <a:outerShdw blurRad="38100" dist="19050" dir="2700000" algn="tl" rotWithShape="0">
                    <a:schemeClr val="dk1">
                      <a:alpha val="40000"/>
                    </a:schemeClr>
                  </a:outerShdw>
                </a:effectLst>
                <a:latin typeface="Times New Roman"/>
              </a:rPr>
              <a:t>đ</a:t>
            </a:r>
            <a:r>
              <a:rPr lang="en-US" sz="2800" dirty="0" err="1">
                <a:ln w="0"/>
                <a:effectLst>
                  <a:outerShdw blurRad="38100" dist="19050" dir="2700000" algn="tl" rotWithShape="0">
                    <a:schemeClr val="dk1">
                      <a:alpha val="40000"/>
                    </a:schemeClr>
                  </a:outerShdw>
                </a:effectLst>
                <a:latin typeface="Times New Roman"/>
              </a:rPr>
              <a:t>ạo</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cách</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mạng</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Việt</a:t>
            </a:r>
            <a:r>
              <a:rPr lang="en-US" sz="2800" dirty="0">
                <a:ln w="0"/>
                <a:effectLst>
                  <a:outerShdw blurRad="38100" dist="19050" dir="2700000" algn="tl" rotWithShape="0">
                    <a:schemeClr val="dk1">
                      <a:alpha val="40000"/>
                    </a:schemeClr>
                  </a:outerShdw>
                </a:effectLst>
                <a:latin typeface="Times New Roman"/>
              </a:rPr>
              <a:t> Nam, </a:t>
            </a:r>
            <a:r>
              <a:rPr lang="en-US" sz="2800" dirty="0" err="1">
                <a:ln w="0"/>
                <a:effectLst>
                  <a:outerShdw blurRad="38100" dist="19050" dir="2700000" algn="tl" rotWithShape="0">
                    <a:schemeClr val="dk1">
                      <a:alpha val="40000"/>
                    </a:schemeClr>
                  </a:outerShdw>
                </a:effectLst>
                <a:latin typeface="Times New Roman"/>
              </a:rPr>
              <a:t>Đảng</a:t>
            </a:r>
            <a:r>
              <a:rPr lang="en-US" sz="2800" dirty="0">
                <a:ln w="0"/>
                <a:effectLst>
                  <a:outerShdw blurRad="38100" dist="19050" dir="2700000" algn="tl" rotWithShape="0">
                    <a:schemeClr val="dk1">
                      <a:alpha val="40000"/>
                    </a:schemeClr>
                  </a:outerShdw>
                </a:effectLst>
                <a:latin typeface="Times New Roman"/>
              </a:rPr>
              <a:t> ta </a:t>
            </a:r>
            <a:r>
              <a:rPr lang="vi-VN" sz="2800" dirty="0">
                <a:ln w="0"/>
                <a:effectLst>
                  <a:outerShdw blurRad="38100" dist="19050" dir="2700000" algn="tl" rotWithShape="0">
                    <a:schemeClr val="dk1">
                      <a:alpha val="40000"/>
                    </a:schemeClr>
                  </a:outerShdw>
                </a:effectLst>
                <a:latin typeface="Times New Roman"/>
              </a:rPr>
              <a:t>đ</a:t>
            </a:r>
            <a:r>
              <a:rPr lang="en-US" sz="2800" dirty="0">
                <a:ln w="0"/>
                <a:effectLst>
                  <a:outerShdw blurRad="38100" dist="19050" dir="2700000" algn="tl" rotWithShape="0">
                    <a:schemeClr val="dk1">
                      <a:alpha val="40000"/>
                    </a:schemeClr>
                  </a:outerShdw>
                </a:effectLst>
                <a:latin typeface="Times New Roman"/>
              </a:rPr>
              <a:t>ã </a:t>
            </a:r>
            <a:r>
              <a:rPr lang="en-US" sz="2800" dirty="0" err="1">
                <a:ln w="0"/>
                <a:effectLst>
                  <a:outerShdw blurRad="38100" dist="19050" dir="2700000" algn="tl" rotWithShape="0">
                    <a:schemeClr val="dk1">
                      <a:alpha val="40000"/>
                    </a:schemeClr>
                  </a:outerShdw>
                </a:effectLst>
                <a:latin typeface="Times New Roman"/>
              </a:rPr>
              <a:t>rất</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quan</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tâm</a:t>
            </a:r>
            <a:r>
              <a:rPr lang="en-US" sz="2800" dirty="0">
                <a:ln w="0"/>
                <a:effectLst>
                  <a:outerShdw blurRad="38100" dist="19050" dir="2700000" algn="tl" rotWithShape="0">
                    <a:schemeClr val="dk1">
                      <a:alpha val="40000"/>
                    </a:schemeClr>
                  </a:outerShdw>
                </a:effectLst>
                <a:latin typeface="Times New Roman"/>
              </a:rPr>
              <a:t> </a:t>
            </a:r>
            <a:r>
              <a:rPr lang="vi-VN" sz="2800" dirty="0">
                <a:ln w="0"/>
                <a:effectLst>
                  <a:outerShdw blurRad="38100" dist="19050" dir="2700000" algn="tl" rotWithShape="0">
                    <a:schemeClr val="dk1">
                      <a:alpha val="40000"/>
                    </a:schemeClr>
                  </a:outerShdw>
                </a:effectLst>
                <a:latin typeface="Times New Roman"/>
              </a:rPr>
              <a:t>đ</a:t>
            </a:r>
            <a:r>
              <a:rPr lang="en-US" sz="2800" dirty="0" err="1">
                <a:ln w="0"/>
                <a:effectLst>
                  <a:outerShdw blurRad="38100" dist="19050" dir="2700000" algn="tl" rotWithShape="0">
                    <a:schemeClr val="dk1">
                      <a:alpha val="40000"/>
                    </a:schemeClr>
                  </a:outerShdw>
                </a:effectLst>
                <a:latin typeface="Times New Roman"/>
              </a:rPr>
              <a:t>ến</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nhận</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thức</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và</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vận</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dụng</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quy</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luật</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này</a:t>
            </a:r>
            <a:endParaRPr lang="en-US" sz="2800" dirty="0">
              <a:ln w="0"/>
              <a:effectLst>
                <a:outerShdw blurRad="38100" dist="19050" dir="2700000" algn="tl" rotWithShape="0">
                  <a:schemeClr val="dk1">
                    <a:alpha val="40000"/>
                  </a:schemeClr>
                </a:outerShdw>
              </a:effectLst>
              <a:latin typeface="Times New Roman"/>
            </a:endParaRPr>
          </a:p>
          <a:p>
            <a:pPr algn="ctr">
              <a:defRPr/>
            </a:pPr>
            <a:endParaRPr lang="en-US" sz="2800" dirty="0">
              <a:ln w="0"/>
              <a:effectLst>
                <a:outerShdw blurRad="38100" dist="19050" dir="2700000" algn="tl" rotWithShape="0">
                  <a:schemeClr val="dk1">
                    <a:alpha val="40000"/>
                  </a:schemeClr>
                </a:outerShdw>
              </a:effectLst>
              <a:latin typeface="Times New Roman"/>
            </a:endParaRPr>
          </a:p>
        </p:txBody>
      </p:sp>
    </p:spTree>
    <p:extLst>
      <p:ext uri="{BB962C8B-B14F-4D97-AF65-F5344CB8AC3E}">
        <p14:creationId xmlns:p14="http://schemas.microsoft.com/office/powerpoint/2010/main" val="309760104"/>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25283"/>
                                        </p:tgtEl>
                                        <p:attrNameLst>
                                          <p:attrName>style.visibility</p:attrName>
                                        </p:attrNameLst>
                                      </p:cBhvr>
                                      <p:to>
                                        <p:strVal val="visible"/>
                                      </p:to>
                                    </p:set>
                                    <p:animEffect transition="in" filter="blinds(vertical)">
                                      <p:cBhvr>
                                        <p:cTn id="7" dur="500"/>
                                        <p:tgtEl>
                                          <p:spTgt spid="2252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25287"/>
                                        </p:tgtEl>
                                        <p:attrNameLst>
                                          <p:attrName>style.visibility</p:attrName>
                                        </p:attrNameLst>
                                      </p:cBhvr>
                                      <p:to>
                                        <p:strVal val="visible"/>
                                      </p:to>
                                    </p:set>
                                    <p:animEffect transition="in" filter="blinds(vertical)">
                                      <p:cBhvr>
                                        <p:cTn id="12" dur="500"/>
                                        <p:tgtEl>
                                          <p:spTgt spid="225287"/>
                                        </p:tgtEl>
                                      </p:cBhvr>
                                    </p:animEffect>
                                  </p:childTnLst>
                                </p:cTn>
                              </p:par>
                            </p:childTnLst>
                          </p:cTn>
                        </p:par>
                        <p:par>
                          <p:cTn id="13" fill="hold" nodeType="afterGroup">
                            <p:stCondLst>
                              <p:cond delay="500"/>
                            </p:stCondLst>
                            <p:childTnLst>
                              <p:par>
                                <p:cTn id="14" presetID="3" presetClass="entr" presetSubtype="5" fill="hold" grpId="0" nodeType="afterEffect">
                                  <p:stCondLst>
                                    <p:cond delay="0"/>
                                  </p:stCondLst>
                                  <p:childTnLst>
                                    <p:set>
                                      <p:cBhvr>
                                        <p:cTn id="15" dur="1" fill="hold">
                                          <p:stCondLst>
                                            <p:cond delay="0"/>
                                          </p:stCondLst>
                                        </p:cTn>
                                        <p:tgtEl>
                                          <p:spTgt spid="225286"/>
                                        </p:tgtEl>
                                        <p:attrNameLst>
                                          <p:attrName>style.visibility</p:attrName>
                                        </p:attrNameLst>
                                      </p:cBhvr>
                                      <p:to>
                                        <p:strVal val="visible"/>
                                      </p:to>
                                    </p:set>
                                    <p:animEffect transition="in" filter="blinds(vertical)">
                                      <p:cBhvr>
                                        <p:cTn id="16" dur="500"/>
                                        <p:tgtEl>
                                          <p:spTgt spid="22528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225284"/>
                                        </p:tgtEl>
                                        <p:attrNameLst>
                                          <p:attrName>style.visibility</p:attrName>
                                        </p:attrNameLst>
                                      </p:cBhvr>
                                      <p:to>
                                        <p:strVal val="visible"/>
                                      </p:to>
                                    </p:set>
                                    <p:animEffect transition="in" filter="blinds(vertical)">
                                      <p:cBhvr>
                                        <p:cTn id="21" dur="500"/>
                                        <p:tgtEl>
                                          <p:spTgt spid="22528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vertic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animBg="1" autoUpdateAnimBg="0"/>
      <p:bldP spid="225284" grpId="0" animBg="1" autoUpdateAnimBg="0"/>
      <p:bldP spid="225286" grpId="0" animBg="1" autoUpdateAnimBg="0"/>
      <p:bldP spid="225287" grpId="0" animBg="1" autoUpdateAnimBg="0"/>
      <p:bldP spid="11"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Oval 5"/>
          <p:cNvSpPr>
            <a:spLocks noChangeArrowheads="1"/>
          </p:cNvSpPr>
          <p:nvPr/>
        </p:nvSpPr>
        <p:spPr bwMode="auto">
          <a:xfrm>
            <a:off x="1366982" y="2711897"/>
            <a:ext cx="4343400" cy="2057400"/>
          </a:xfrm>
          <a:prstGeom prst="ellipse">
            <a:avLst/>
          </a:prstGeom>
          <a:solidFill>
            <a:schemeClr val="accent1">
              <a:lumMod val="20000"/>
              <a:lumOff val="80000"/>
            </a:schemeClr>
          </a:solidFill>
          <a:ln>
            <a:headEnd/>
            <a:tailEnd/>
          </a:ln>
          <a:scene3d>
            <a:camera prst="orthographicFront">
              <a:rot lat="0" lon="0" rev="0"/>
            </a:camera>
            <a:lightRig rig="threePt" dir="t">
              <a:rot lat="0" lon="0" rev="1200000"/>
            </a:lightRig>
          </a:scene3d>
          <a:sp3d>
            <a:bevelT w="63500" h="25400" prst="convex"/>
          </a:sp3d>
        </p:spPr>
        <p:style>
          <a:lnRef idx="0">
            <a:schemeClr val="dk1"/>
          </a:lnRef>
          <a:fillRef idx="3">
            <a:schemeClr val="dk1"/>
          </a:fillRef>
          <a:effectRef idx="3">
            <a:schemeClr val="dk1"/>
          </a:effectRef>
          <a:fontRef idx="minor">
            <a:schemeClr val="lt1"/>
          </a:fontRef>
        </p:style>
        <p:txBody>
          <a:bodyPr wrap="none" anchor="ctr"/>
          <a:lstStyle/>
          <a:p>
            <a:pPr marL="342900" indent="-342900" algn="ctr">
              <a:defRPr/>
            </a:pPr>
            <a:r>
              <a:rPr lang="en-US" sz="2800"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4.1</a:t>
            </a:r>
            <a:r>
              <a:rPr lang="nl-NL" sz="2800"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Phạm trù </a:t>
            </a:r>
          </a:p>
          <a:p>
            <a:pPr marL="342900" indent="-342900" algn="ctr">
              <a:defRPr/>
            </a:pPr>
            <a:r>
              <a:rPr lang="nl-NL" sz="2800"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hình thái kinh tế - xã hội</a:t>
            </a:r>
            <a:endParaRPr lang="en-US" sz="280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58054" name="Oval 6"/>
          <p:cNvSpPr>
            <a:spLocks noChangeArrowheads="1"/>
          </p:cNvSpPr>
          <p:nvPr/>
        </p:nvSpPr>
        <p:spPr bwMode="auto">
          <a:xfrm>
            <a:off x="3276600" y="4886037"/>
            <a:ext cx="5334000" cy="1905000"/>
          </a:xfrm>
          <a:prstGeom prst="ellipse">
            <a:avLst/>
          </a:prstGeom>
          <a:solidFill>
            <a:schemeClr val="accent1">
              <a:lumMod val="20000"/>
              <a:lumOff val="80000"/>
            </a:schemeClr>
          </a:solidFill>
          <a:ln>
            <a:headEnd/>
            <a:tailEnd/>
          </a:ln>
          <a:scene3d>
            <a:camera prst="orthographicFront">
              <a:rot lat="0" lon="0" rev="0"/>
            </a:camera>
            <a:lightRig rig="threePt" dir="t">
              <a:rot lat="0" lon="0" rev="1200000"/>
            </a:lightRig>
          </a:scene3d>
          <a:sp3d>
            <a:bevelT w="63500" h="25400" prst="convex"/>
          </a:sp3d>
        </p:spPr>
        <p:style>
          <a:lnRef idx="0">
            <a:schemeClr val="dk1"/>
          </a:lnRef>
          <a:fillRef idx="3">
            <a:schemeClr val="dk1"/>
          </a:fillRef>
          <a:effectRef idx="3">
            <a:schemeClr val="dk1"/>
          </a:effectRef>
          <a:fontRef idx="minor">
            <a:schemeClr val="lt1"/>
          </a:fontRef>
        </p:style>
        <p:txBody>
          <a:bodyPr wrap="none" anchor="ctr"/>
          <a:lstStyle/>
          <a:p>
            <a:pPr algn="ctr">
              <a:defRPr/>
            </a:pPr>
            <a:r>
              <a:rPr lang="nl-NL" sz="2800" i="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4.3. Giá trị khoa học bền vững </a:t>
            </a:r>
          </a:p>
          <a:p>
            <a:pPr algn="ctr">
              <a:defRPr/>
            </a:pPr>
            <a:r>
              <a:rPr lang="nl-NL" sz="2800" i="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và ý nghĩa cách mạng</a:t>
            </a:r>
            <a:endParaRPr lang="en-US" sz="2800" i="1">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63496" name="Rectangle 9"/>
          <p:cNvSpPr>
            <a:spLocks noChangeArrowheads="1"/>
          </p:cNvSpPr>
          <p:nvPr/>
        </p:nvSpPr>
        <p:spPr bwMode="auto">
          <a:xfrm>
            <a:off x="1752599" y="228600"/>
            <a:ext cx="8361460" cy="1077218"/>
          </a:xfrm>
          <a:prstGeom prst="rect">
            <a:avLst/>
          </a:prstGeom>
          <a:solidFill>
            <a:schemeClr val="lt1"/>
          </a:solidFill>
          <a:ln/>
          <a:extLst/>
        </p:spPr>
        <p:style>
          <a:lnRef idx="2">
            <a:schemeClr val="accent2"/>
          </a:lnRef>
          <a:fillRef idx="1">
            <a:schemeClr val="lt1"/>
          </a:fillRef>
          <a:effectRef idx="0">
            <a:schemeClr val="accent2"/>
          </a:effectRef>
          <a:fontRef idx="minor">
            <a:schemeClr val="dk1"/>
          </a:fontRef>
        </p:style>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nl-NL" alt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Sự phát triển </a:t>
            </a:r>
            <a:r>
              <a:rPr lang="nl-NL" altLang="en-US"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 </a:t>
            </a:r>
            <a:r>
              <a:rPr lang="nl-NL" alt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các hình thái kinh tế - xã hội</a:t>
            </a:r>
          </a:p>
          <a:p>
            <a:pPr algn="just">
              <a:spcBef>
                <a:spcPct val="0"/>
              </a:spcBef>
              <a:buFontTx/>
              <a:buNone/>
            </a:pPr>
            <a:r>
              <a:rPr lang="nl-NL" altLang="en-US"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là </a:t>
            </a:r>
            <a:r>
              <a:rPr lang="nl-NL" alt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một quá trình lịch sử - tự nhiên</a:t>
            </a:r>
            <a:endParaRPr lang="en-US" alt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58062" name="Oval 14"/>
          <p:cNvSpPr>
            <a:spLocks noChangeArrowheads="1"/>
          </p:cNvSpPr>
          <p:nvPr/>
        </p:nvSpPr>
        <p:spPr bwMode="auto">
          <a:xfrm>
            <a:off x="5943600" y="2673797"/>
            <a:ext cx="4724400" cy="2133600"/>
          </a:xfrm>
          <a:prstGeom prst="ellipse">
            <a:avLst/>
          </a:prstGeom>
          <a:solidFill>
            <a:schemeClr val="accent1">
              <a:lumMod val="20000"/>
              <a:lumOff val="80000"/>
            </a:schemeClr>
          </a:solidFill>
          <a:ln>
            <a:headEnd/>
            <a:tailEnd/>
          </a:ln>
          <a:scene3d>
            <a:camera prst="orthographicFront">
              <a:rot lat="0" lon="0" rev="0"/>
            </a:camera>
            <a:lightRig rig="threePt" dir="t">
              <a:rot lat="0" lon="0" rev="1200000"/>
            </a:lightRig>
          </a:scene3d>
          <a:sp3d>
            <a:bevelT w="63500" h="25400" prst="convex"/>
          </a:sp3d>
        </p:spPr>
        <p:style>
          <a:lnRef idx="0">
            <a:schemeClr val="dk1"/>
          </a:lnRef>
          <a:fillRef idx="3">
            <a:schemeClr val="dk1"/>
          </a:fillRef>
          <a:effectRef idx="3">
            <a:schemeClr val="dk1"/>
          </a:effectRef>
          <a:fontRef idx="minor">
            <a:schemeClr val="lt1"/>
          </a:fontRef>
        </p:style>
        <p:txBody>
          <a:bodyPr wrap="none" anchor="ctr"/>
          <a:lstStyle/>
          <a:p>
            <a:pPr algn="ctr">
              <a:defRPr/>
            </a:pPr>
            <a:r>
              <a:rPr lang="nl-NL" sz="2800"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4.2. Tiến trình lịch sử </a:t>
            </a:r>
          </a:p>
          <a:p>
            <a:pPr marL="342900" indent="-342900" algn="ctr">
              <a:buFontTx/>
              <a:buChar char="-"/>
              <a:defRPr/>
            </a:pPr>
            <a:r>
              <a:rPr lang="nl-NL" sz="2800"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tự nhiên </a:t>
            </a:r>
          </a:p>
          <a:p>
            <a:pPr algn="ctr">
              <a:defRPr/>
            </a:pPr>
            <a:r>
              <a:rPr lang="nl-NL" sz="2800"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của xã hội loài ng</a:t>
            </a:r>
            <a:r>
              <a:rPr lang="vi-VN" sz="2800"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ười</a:t>
            </a:r>
            <a:endParaRPr lang="en-US" sz="2800"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258065" name="AutoShape 17"/>
          <p:cNvSpPr>
            <a:spLocks noChangeArrowheads="1"/>
          </p:cNvSpPr>
          <p:nvPr/>
        </p:nvSpPr>
        <p:spPr bwMode="auto">
          <a:xfrm>
            <a:off x="4417291" y="1518254"/>
            <a:ext cx="2819400" cy="1679575"/>
          </a:xfrm>
          <a:prstGeom prst="downArrow">
            <a:avLst>
              <a:gd name="adj1" fmla="val 50000"/>
              <a:gd name="adj2" fmla="val 40000"/>
            </a:avLst>
          </a:prstGeom>
          <a:solidFill>
            <a:srgbClr val="FF0000"/>
          </a:solidFill>
          <a:ln>
            <a:headEnd/>
            <a:tailEnd/>
          </a:ln>
          <a:scene3d>
            <a:camera prst="orthographicFront"/>
            <a:lightRig rig="threePt" dir="t"/>
          </a:scene3d>
          <a:sp3d>
            <a:bevelT prst="convex"/>
          </a:sp3d>
        </p:spPr>
        <p:style>
          <a:lnRef idx="3">
            <a:schemeClr val="lt1"/>
          </a:lnRef>
          <a:fillRef idx="1">
            <a:schemeClr val="dk1"/>
          </a:fillRef>
          <a:effectRef idx="1">
            <a:schemeClr val="dk1"/>
          </a:effectRef>
          <a:fontRef idx="minor">
            <a:schemeClr val="lt1"/>
          </a:fontRef>
        </p:style>
        <p:txBody>
          <a:bodyPr wrap="none" anchor="ctr"/>
          <a:lstStyle/>
          <a:p>
            <a:pPr>
              <a:defRPr/>
            </a:pPr>
            <a:endParaRPr lang="en-US" sz="28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1277308"/>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58065"/>
                                        </p:tgtEl>
                                        <p:attrNameLst>
                                          <p:attrName>style.visibility</p:attrName>
                                        </p:attrNameLst>
                                      </p:cBhvr>
                                      <p:to>
                                        <p:strVal val="visible"/>
                                      </p:to>
                                    </p:set>
                                    <p:animEffect transition="in" filter="slide(fromTop)">
                                      <p:cBhvr>
                                        <p:cTn id="7" dur="500"/>
                                        <p:tgtEl>
                                          <p:spTgt spid="25806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58053"/>
                                        </p:tgtEl>
                                        <p:attrNameLst>
                                          <p:attrName>style.visibility</p:attrName>
                                        </p:attrNameLst>
                                      </p:cBhvr>
                                      <p:to>
                                        <p:strVal val="visible"/>
                                      </p:to>
                                    </p:set>
                                    <p:animEffect transition="in" filter="blinds(horizontal)">
                                      <p:cBhvr>
                                        <p:cTn id="11" dur="500"/>
                                        <p:tgtEl>
                                          <p:spTgt spid="258053"/>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258054"/>
                                        </p:tgtEl>
                                        <p:attrNameLst>
                                          <p:attrName>style.visibility</p:attrName>
                                        </p:attrNameLst>
                                      </p:cBhvr>
                                      <p:to>
                                        <p:strVal val="visible"/>
                                      </p:to>
                                    </p:set>
                                    <p:animEffect transition="in" filter="blinds(horizontal)">
                                      <p:cBhvr>
                                        <p:cTn id="15" dur="500"/>
                                        <p:tgtEl>
                                          <p:spTgt spid="258054"/>
                                        </p:tgtEl>
                                      </p:cBhvr>
                                    </p:animEffect>
                                  </p:childTnLst>
                                </p:cTn>
                              </p:par>
                            </p:childTnLst>
                          </p:cTn>
                        </p:par>
                        <p:par>
                          <p:cTn id="16" fill="hold" nodeType="afterGroup">
                            <p:stCondLst>
                              <p:cond delay="1500"/>
                            </p:stCondLst>
                            <p:childTnLst>
                              <p:par>
                                <p:cTn id="17" presetID="24" presetClass="entr" presetSubtype="0" fill="hold" nodeType="afterEffect">
                                  <p:stCondLst>
                                    <p:cond delay="0"/>
                                  </p:stCondLst>
                                  <p:childTnLst>
                                    <p:set>
                                      <p:cBhvr>
                                        <p:cTn id="18" dur="1" fill="hold">
                                          <p:stCondLst>
                                            <p:cond delay="0"/>
                                          </p:stCondLst>
                                        </p:cTn>
                                        <p:tgtEl>
                                          <p:spTgt spid="258062"/>
                                        </p:tgtEl>
                                        <p:attrNameLst>
                                          <p:attrName>style.visibility</p:attrName>
                                        </p:attrNameLst>
                                      </p:cBhvr>
                                      <p:to>
                                        <p:strVal val="visible"/>
                                      </p:to>
                                    </p:set>
                                    <p:anim to="" calcmode="lin" valueType="num">
                                      <p:cBhvr>
                                        <p:cTn id="19" dur="1" fill="hold"/>
                                        <p:tgtEl>
                                          <p:spTgt spid="25806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6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6" name="Rectangle 4"/>
          <p:cNvSpPr>
            <a:spLocks noChangeArrowheads="1"/>
          </p:cNvSpPr>
          <p:nvPr/>
        </p:nvSpPr>
        <p:spPr bwMode="auto">
          <a:xfrm>
            <a:off x="1524000" y="304800"/>
            <a:ext cx="7620000" cy="584200"/>
          </a:xfrm>
          <a:prstGeom prst="rect">
            <a:avLst/>
          </a:prstGeom>
          <a:solidFill>
            <a:schemeClr val="tx2">
              <a:lumMod val="20000"/>
              <a:lumOff val="80000"/>
            </a:schemeClr>
          </a:solidFill>
          <a:ln/>
        </p:spPr>
        <p:style>
          <a:lnRef idx="1">
            <a:schemeClr val="accent6"/>
          </a:lnRef>
          <a:fillRef idx="2">
            <a:schemeClr val="accent6"/>
          </a:fillRef>
          <a:effectRef idx="1">
            <a:schemeClr val="accent6"/>
          </a:effectRef>
          <a:fontRef idx="minor">
            <a:schemeClr val="dk1"/>
          </a:fontRef>
        </p:style>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280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en-US" altLang="en-US">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Phạm trù hình thái kinh tế - xã hội</a:t>
            </a:r>
          </a:p>
        </p:txBody>
      </p:sp>
      <p:sp>
        <p:nvSpPr>
          <p:cNvPr id="253966" name="Oval 14"/>
          <p:cNvSpPr>
            <a:spLocks noChangeArrowheads="1"/>
          </p:cNvSpPr>
          <p:nvPr/>
        </p:nvSpPr>
        <p:spPr bwMode="auto">
          <a:xfrm>
            <a:off x="3962401" y="2133601"/>
            <a:ext cx="7398326" cy="4530725"/>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Hình thái kinh tế - xã hội </a:t>
            </a:r>
          </a:p>
          <a:p>
            <a:pPr algn="ctr">
              <a:spcBef>
                <a:spcPct val="0"/>
              </a:spcBef>
              <a:buFontTx/>
              <a:buNone/>
            </a:pP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là một phạm trù c</a:t>
            </a: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ơ</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 bản của </a:t>
            </a:r>
          </a:p>
          <a:p>
            <a:pPr algn="ctr">
              <a:spcBef>
                <a:spcPct val="0"/>
              </a:spcBef>
              <a:buFontTx/>
              <a:buNone/>
            </a:pP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CNDVLS dùng </a:t>
            </a: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đ</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ể chỉ xã hội</a:t>
            </a:r>
          </a:p>
          <a:p>
            <a:pPr algn="ctr">
              <a:spcBef>
                <a:spcPct val="0"/>
              </a:spcBef>
              <a:buFontTx/>
              <a:buNone/>
            </a:pP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 ở từng nấc thang lịch sử nhất </a:t>
            </a: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đ</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ịnh với </a:t>
            </a:r>
          </a:p>
          <a:p>
            <a:pPr algn="ctr">
              <a:spcBef>
                <a:spcPct val="0"/>
              </a:spcBef>
              <a:buFontTx/>
              <a:buNone/>
            </a:pP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một kiểu QHSX </a:t>
            </a: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đ</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ặc tr</a:t>
            </a: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ư</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ng cho xã hội</a:t>
            </a:r>
          </a:p>
          <a:p>
            <a:pPr algn="ctr">
              <a:spcBef>
                <a:spcPct val="0"/>
              </a:spcBef>
              <a:buFontTx/>
              <a:buNone/>
            </a:pP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 </a:t>
            </a: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đ</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ó, phù hợp với một trình </a:t>
            </a: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đ</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ộ nhất </a:t>
            </a: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đ</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ịnh</a:t>
            </a:r>
          </a:p>
          <a:p>
            <a:pPr algn="ctr">
              <a:spcBef>
                <a:spcPct val="0"/>
              </a:spcBef>
              <a:buFontTx/>
              <a:buNone/>
            </a:pP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 của LLSX và một KTTT t</a:t>
            </a: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ươ</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ng ứng </a:t>
            </a:r>
          </a:p>
          <a:p>
            <a:pPr algn="ctr">
              <a:spcBef>
                <a:spcPct val="0"/>
              </a:spcBef>
              <a:buFontTx/>
              <a:buNone/>
            </a:pPr>
            <a:r>
              <a:rPr lang="vi-VN"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đư</a:t>
            </a:r>
            <a:r>
              <a:rPr lang="en-US" altLang="en-US" sz="3000" i="1">
                <a:ln w="0"/>
                <a:effectLst>
                  <a:outerShdw blurRad="38100" dist="19050" dir="2700000" algn="tl" rotWithShape="0">
                    <a:schemeClr val="dk1">
                      <a:alpha val="40000"/>
                    </a:schemeClr>
                  </a:outerShdw>
                </a:effectLst>
                <a:latin typeface="Times New Roman" panose="02020603050405020304" pitchFamily="18" charset="0"/>
                <a:cs typeface="Arial" panose="020B0604020202020204" pitchFamily="34" charset="0"/>
              </a:rPr>
              <a:t>ợc xây dựng trên QHSX ấy </a:t>
            </a:r>
          </a:p>
        </p:txBody>
      </p:sp>
      <p:sp>
        <p:nvSpPr>
          <p:cNvPr id="253971" name="Text Box 19"/>
          <p:cNvSpPr txBox="1">
            <a:spLocks noChangeArrowheads="1"/>
          </p:cNvSpPr>
          <p:nvPr/>
        </p:nvSpPr>
        <p:spPr bwMode="auto">
          <a:xfrm>
            <a:off x="1524000" y="1981201"/>
            <a:ext cx="2743200" cy="1446213"/>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spAutoFit/>
          </a:bodyPr>
          <a:lstStyle/>
          <a:p>
            <a:pPr algn="ctr">
              <a:defRPr/>
            </a:pPr>
            <a:endParaRPr lang="en-US" sz="2800" dirty="0">
              <a:ln w="0"/>
              <a:solidFill>
                <a:schemeClr val="tx1"/>
              </a:solidFill>
              <a:effectLst>
                <a:outerShdw blurRad="38100" dist="19050" dir="2700000" algn="tl" rotWithShape="0">
                  <a:schemeClr val="dk1">
                    <a:alpha val="40000"/>
                  </a:schemeClr>
                </a:outerShdw>
              </a:effectLst>
              <a:latin typeface="Times New Roman"/>
              <a:cs typeface="Arial" charset="0"/>
            </a:endParaRPr>
          </a:p>
          <a:p>
            <a:pPr algn="ctr">
              <a:defRPr/>
            </a:pPr>
            <a:r>
              <a:rPr lang="en-US" sz="3200" dirty="0">
                <a:ln w="0"/>
                <a:solidFill>
                  <a:schemeClr val="tx1"/>
                </a:solidFill>
                <a:effectLst>
                  <a:outerShdw blurRad="38100" dist="19050" dir="2700000" algn="tl" rotWithShape="0">
                    <a:schemeClr val="dk1">
                      <a:alpha val="40000"/>
                    </a:schemeClr>
                  </a:outerShdw>
                </a:effectLst>
                <a:latin typeface="Times New Roman"/>
                <a:cs typeface="Arial" charset="0"/>
              </a:rPr>
              <a:t>Định nghĩa</a:t>
            </a:r>
          </a:p>
          <a:p>
            <a:pPr algn="ctr">
              <a:defRPr/>
            </a:pPr>
            <a:endParaRPr lang="en-US" sz="2800" dirty="0">
              <a:ln w="0"/>
              <a:solidFill>
                <a:schemeClr val="tx1"/>
              </a:solidFill>
              <a:effectLst>
                <a:outerShdw blurRad="38100" dist="19050" dir="2700000" algn="tl" rotWithShape="0">
                  <a:schemeClr val="dk1">
                    <a:alpha val="40000"/>
                  </a:schemeClr>
                </a:outerShdw>
              </a:effectLst>
              <a:latin typeface="Times New Roman"/>
              <a:cs typeface="Arial" charset="0"/>
            </a:endParaRPr>
          </a:p>
        </p:txBody>
      </p:sp>
    </p:spTree>
    <p:extLst>
      <p:ext uri="{BB962C8B-B14F-4D97-AF65-F5344CB8AC3E}">
        <p14:creationId xmlns:p14="http://schemas.microsoft.com/office/powerpoint/2010/main" val="4195974720"/>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253956"/>
                                        </p:tgtEl>
                                        <p:attrNameLst>
                                          <p:attrName>style.visibility</p:attrName>
                                        </p:attrNameLst>
                                      </p:cBhvr>
                                      <p:to>
                                        <p:strVal val="visible"/>
                                      </p:to>
                                    </p:set>
                                    <p:anim calcmode="lin" valueType="num">
                                      <p:cBhvr additive="base">
                                        <p:cTn id="7" dur="1000" fill="hold"/>
                                        <p:tgtEl>
                                          <p:spTgt spid="253956"/>
                                        </p:tgtEl>
                                        <p:attrNameLst>
                                          <p:attrName>ppt_x</p:attrName>
                                        </p:attrNameLst>
                                      </p:cBhvr>
                                      <p:tavLst>
                                        <p:tav tm="0">
                                          <p:val>
                                            <p:strVal val="#ppt_x"/>
                                          </p:val>
                                        </p:tav>
                                        <p:tav tm="100000">
                                          <p:val>
                                            <p:strVal val="#ppt_x"/>
                                          </p:val>
                                        </p:tav>
                                      </p:tavLst>
                                    </p:anim>
                                    <p:anim calcmode="lin" valueType="num">
                                      <p:cBhvr additive="base">
                                        <p:cTn id="8" dur="1000" fill="hold"/>
                                        <p:tgtEl>
                                          <p:spTgt spid="2539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1" presetClass="entr" presetSubtype="4" fill="hold" grpId="0" nodeType="clickEffect">
                                  <p:stCondLst>
                                    <p:cond delay="0"/>
                                  </p:stCondLst>
                                  <p:childTnLst>
                                    <p:set>
                                      <p:cBhvr>
                                        <p:cTn id="12" dur="1" fill="hold">
                                          <p:stCondLst>
                                            <p:cond delay="0"/>
                                          </p:stCondLst>
                                        </p:cTn>
                                        <p:tgtEl>
                                          <p:spTgt spid="253971"/>
                                        </p:tgtEl>
                                        <p:attrNameLst>
                                          <p:attrName>style.visibility</p:attrName>
                                        </p:attrNameLst>
                                      </p:cBhvr>
                                      <p:to>
                                        <p:strVal val="visible"/>
                                      </p:to>
                                    </p:set>
                                    <p:animEffect transition="in" filter="wheel(4)">
                                      <p:cBhvr>
                                        <p:cTn id="13" dur="1000"/>
                                        <p:tgtEl>
                                          <p:spTgt spid="253971"/>
                                        </p:tgtEl>
                                      </p:cBhvr>
                                    </p:animEffect>
                                  </p:childTnLst>
                                </p:cTn>
                              </p:par>
                            </p:childTnLst>
                          </p:cTn>
                        </p:par>
                        <p:par>
                          <p:cTn id="14" fill="hold" nodeType="afterGroup">
                            <p:stCondLst>
                              <p:cond delay="1000"/>
                            </p:stCondLst>
                            <p:childTnLst>
                              <p:par>
                                <p:cTn id="15" presetID="3" presetClass="entr" presetSubtype="5" fill="hold" grpId="0" nodeType="afterEffect">
                                  <p:stCondLst>
                                    <p:cond delay="0"/>
                                  </p:stCondLst>
                                  <p:childTnLst>
                                    <p:set>
                                      <p:cBhvr>
                                        <p:cTn id="16" dur="1" fill="hold">
                                          <p:stCondLst>
                                            <p:cond delay="0"/>
                                          </p:stCondLst>
                                        </p:cTn>
                                        <p:tgtEl>
                                          <p:spTgt spid="253966"/>
                                        </p:tgtEl>
                                        <p:attrNameLst>
                                          <p:attrName>style.visibility</p:attrName>
                                        </p:attrNameLst>
                                      </p:cBhvr>
                                      <p:to>
                                        <p:strVal val="visible"/>
                                      </p:to>
                                    </p:set>
                                    <p:animEffect transition="in" filter="blinds(vertical)">
                                      <p:cBhvr>
                                        <p:cTn id="17" dur="500"/>
                                        <p:tgtEl>
                                          <p:spTgt spid="253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animBg="1"/>
      <p:bldP spid="253966" grpId="0" animBg="1" autoUpdateAnimBg="0"/>
      <p:bldP spid="25397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9" name="Text Box 7"/>
          <p:cNvSpPr txBox="1">
            <a:spLocks noChangeArrowheads="1"/>
          </p:cNvSpPr>
          <p:nvPr/>
        </p:nvSpPr>
        <p:spPr bwMode="auto">
          <a:xfrm>
            <a:off x="1905000" y="2887663"/>
            <a:ext cx="2514600" cy="2862262"/>
          </a:xfrm>
          <a:prstGeom prst="rect">
            <a:avLst/>
          </a:prstGeom>
          <a:solidFill>
            <a:srgbClr val="000066"/>
          </a:solidFill>
          <a:ln w="9525">
            <a:solidFill>
              <a:srgbClr val="FF3300"/>
            </a:solidFill>
            <a:miter lim="800000"/>
            <a:headEnd/>
            <a:tailEnd/>
          </a:ln>
          <a:effectLst/>
        </p:spPr>
        <p:txBody>
          <a:bodyPr>
            <a:spAutoFit/>
          </a:bodyPr>
          <a:lstStyle/>
          <a:p>
            <a:pPr algn="ctr">
              <a:defRPr/>
            </a:pPr>
            <a:endParaRPr lang="en-US" sz="3600" b="1" dirty="0">
              <a:solidFill>
                <a:srgbClr val="FFFFFF"/>
              </a:solidFill>
              <a:effectLst>
                <a:outerShdw blurRad="38100" dist="38100" dir="2700000" algn="tl">
                  <a:srgbClr val="000000"/>
                </a:outerShdw>
              </a:effectLst>
              <a:latin typeface="Times New Roman"/>
              <a:cs typeface="Arial" charset="0"/>
            </a:endParaRPr>
          </a:p>
          <a:p>
            <a:pPr algn="ctr">
              <a:defRPr/>
            </a:pPr>
            <a:r>
              <a:rPr lang="en-US" sz="3600" b="1" dirty="0" err="1">
                <a:solidFill>
                  <a:srgbClr val="FFFFFF"/>
                </a:solidFill>
                <a:effectLst>
                  <a:outerShdw blurRad="38100" dist="38100" dir="2700000" algn="tl">
                    <a:srgbClr val="000000"/>
                  </a:outerShdw>
                </a:effectLst>
                <a:latin typeface="Times New Roman"/>
                <a:cs typeface="Arial" charset="0"/>
              </a:rPr>
              <a:t>Kết</a:t>
            </a:r>
            <a:r>
              <a:rPr lang="en-US" sz="3600" b="1" dirty="0">
                <a:solidFill>
                  <a:srgbClr val="FFFFFF"/>
                </a:solidFill>
                <a:effectLst>
                  <a:outerShdw blurRad="38100" dist="38100" dir="2700000" algn="tl">
                    <a:srgbClr val="000000"/>
                  </a:outerShdw>
                </a:effectLst>
                <a:latin typeface="Times New Roman"/>
                <a:cs typeface="Arial" charset="0"/>
              </a:rPr>
              <a:t> </a:t>
            </a:r>
            <a:r>
              <a:rPr lang="en-US" sz="3600" b="1" dirty="0" err="1">
                <a:solidFill>
                  <a:srgbClr val="FFFFFF"/>
                </a:solidFill>
                <a:effectLst>
                  <a:outerShdw blurRad="38100" dist="38100" dir="2700000" algn="tl">
                    <a:srgbClr val="000000"/>
                  </a:outerShdw>
                </a:effectLst>
                <a:latin typeface="Times New Roman"/>
                <a:cs typeface="Arial" charset="0"/>
              </a:rPr>
              <a:t>cấu</a:t>
            </a:r>
            <a:r>
              <a:rPr lang="en-US" sz="3600" b="1" dirty="0">
                <a:solidFill>
                  <a:srgbClr val="FFFFFF"/>
                </a:solidFill>
                <a:effectLst>
                  <a:outerShdw blurRad="38100" dist="38100" dir="2700000" algn="tl">
                    <a:srgbClr val="000000"/>
                  </a:outerShdw>
                </a:effectLst>
                <a:latin typeface="Times New Roman"/>
                <a:cs typeface="Arial" charset="0"/>
              </a:rPr>
              <a:t>, </a:t>
            </a:r>
            <a:r>
              <a:rPr lang="en-US" sz="3600" b="1" dirty="0" err="1">
                <a:solidFill>
                  <a:srgbClr val="FFFFFF"/>
                </a:solidFill>
                <a:effectLst>
                  <a:outerShdw blurRad="38100" dist="38100" dir="2700000" algn="tl">
                    <a:srgbClr val="000000"/>
                  </a:outerShdw>
                </a:effectLst>
                <a:latin typeface="Times New Roman"/>
                <a:cs typeface="Arial" charset="0"/>
              </a:rPr>
              <a:t>vai</a:t>
            </a:r>
            <a:r>
              <a:rPr lang="en-US" sz="3600" b="1" dirty="0">
                <a:solidFill>
                  <a:srgbClr val="FFFFFF"/>
                </a:solidFill>
                <a:effectLst>
                  <a:outerShdw blurRad="38100" dist="38100" dir="2700000" algn="tl">
                    <a:srgbClr val="000000"/>
                  </a:outerShdw>
                </a:effectLst>
                <a:latin typeface="Times New Roman"/>
                <a:cs typeface="Arial" charset="0"/>
              </a:rPr>
              <a:t> </a:t>
            </a:r>
            <a:r>
              <a:rPr lang="en-US" sz="3600" b="1" dirty="0" err="1">
                <a:solidFill>
                  <a:srgbClr val="FFFFFF"/>
                </a:solidFill>
                <a:effectLst>
                  <a:outerShdw blurRad="38100" dist="38100" dir="2700000" algn="tl">
                    <a:srgbClr val="000000"/>
                  </a:outerShdw>
                </a:effectLst>
                <a:latin typeface="Times New Roman"/>
                <a:cs typeface="Arial" charset="0"/>
              </a:rPr>
              <a:t>trò</a:t>
            </a:r>
            <a:r>
              <a:rPr lang="en-US" sz="3600" b="1" dirty="0">
                <a:solidFill>
                  <a:srgbClr val="FFFFFF"/>
                </a:solidFill>
                <a:effectLst>
                  <a:outerShdw blurRad="38100" dist="38100" dir="2700000" algn="tl">
                    <a:srgbClr val="000000"/>
                  </a:outerShdw>
                </a:effectLst>
                <a:latin typeface="Times New Roman"/>
                <a:cs typeface="Arial" charset="0"/>
              </a:rPr>
              <a:t> </a:t>
            </a:r>
            <a:r>
              <a:rPr lang="en-US" sz="3600" b="1" dirty="0" err="1">
                <a:solidFill>
                  <a:srgbClr val="FFFFFF"/>
                </a:solidFill>
                <a:effectLst>
                  <a:outerShdw blurRad="38100" dist="38100" dir="2700000" algn="tl">
                    <a:srgbClr val="000000"/>
                  </a:outerShdw>
                </a:effectLst>
                <a:latin typeface="Times New Roman"/>
                <a:cs typeface="Arial" charset="0"/>
              </a:rPr>
              <a:t>của</a:t>
            </a:r>
            <a:r>
              <a:rPr lang="en-US" sz="3600" b="1" dirty="0">
                <a:solidFill>
                  <a:srgbClr val="FFFFFF"/>
                </a:solidFill>
                <a:effectLst>
                  <a:outerShdw blurRad="38100" dist="38100" dir="2700000" algn="tl">
                    <a:srgbClr val="000000"/>
                  </a:outerShdw>
                </a:effectLst>
                <a:latin typeface="Times New Roman"/>
                <a:cs typeface="Arial" charset="0"/>
              </a:rPr>
              <a:t> </a:t>
            </a:r>
            <a:r>
              <a:rPr lang="en-US" sz="3600" b="1" dirty="0" err="1">
                <a:solidFill>
                  <a:srgbClr val="FFFFFF"/>
                </a:solidFill>
                <a:effectLst>
                  <a:outerShdw blurRad="38100" dist="38100" dir="2700000" algn="tl">
                    <a:srgbClr val="000000"/>
                  </a:outerShdw>
                </a:effectLst>
                <a:latin typeface="Times New Roman"/>
                <a:cs typeface="Arial" charset="0"/>
              </a:rPr>
              <a:t>các</a:t>
            </a:r>
            <a:r>
              <a:rPr lang="en-US" sz="3600" b="1" dirty="0">
                <a:solidFill>
                  <a:srgbClr val="FFFFFF"/>
                </a:solidFill>
                <a:effectLst>
                  <a:outerShdw blurRad="38100" dist="38100" dir="2700000" algn="tl">
                    <a:srgbClr val="000000"/>
                  </a:outerShdw>
                </a:effectLst>
                <a:latin typeface="Times New Roman"/>
                <a:cs typeface="Arial" charset="0"/>
              </a:rPr>
              <a:t> </a:t>
            </a:r>
            <a:r>
              <a:rPr lang="en-US" sz="3600" b="1" dirty="0" err="1">
                <a:solidFill>
                  <a:srgbClr val="FFFFFF"/>
                </a:solidFill>
                <a:effectLst>
                  <a:outerShdw blurRad="38100" dist="38100" dir="2700000" algn="tl">
                    <a:srgbClr val="000000"/>
                  </a:outerShdw>
                </a:effectLst>
                <a:latin typeface="Times New Roman"/>
                <a:cs typeface="Arial" charset="0"/>
              </a:rPr>
              <a:t>yếu</a:t>
            </a:r>
            <a:r>
              <a:rPr lang="en-US" sz="3600" b="1" dirty="0">
                <a:solidFill>
                  <a:srgbClr val="FFFFFF"/>
                </a:solidFill>
                <a:effectLst>
                  <a:outerShdw blurRad="38100" dist="38100" dir="2700000" algn="tl">
                    <a:srgbClr val="000000"/>
                  </a:outerShdw>
                </a:effectLst>
                <a:latin typeface="Times New Roman"/>
                <a:cs typeface="Arial" charset="0"/>
              </a:rPr>
              <a:t> </a:t>
            </a:r>
            <a:r>
              <a:rPr lang="en-US" sz="3600" b="1" dirty="0" err="1">
                <a:solidFill>
                  <a:srgbClr val="FFFFFF"/>
                </a:solidFill>
                <a:effectLst>
                  <a:outerShdw blurRad="38100" dist="38100" dir="2700000" algn="tl">
                    <a:srgbClr val="000000"/>
                  </a:outerShdw>
                </a:effectLst>
                <a:latin typeface="Times New Roman"/>
                <a:cs typeface="Arial" charset="0"/>
              </a:rPr>
              <a:t>tố</a:t>
            </a:r>
            <a:r>
              <a:rPr lang="en-US" sz="3600" b="1" dirty="0">
                <a:solidFill>
                  <a:srgbClr val="FFFFFF"/>
                </a:solidFill>
                <a:effectLst>
                  <a:outerShdw blurRad="38100" dist="38100" dir="2700000" algn="tl">
                    <a:srgbClr val="000000"/>
                  </a:outerShdw>
                </a:effectLst>
                <a:latin typeface="Times New Roman"/>
                <a:cs typeface="Arial" charset="0"/>
              </a:rPr>
              <a:t> </a:t>
            </a:r>
          </a:p>
          <a:p>
            <a:pPr algn="ctr">
              <a:defRPr/>
            </a:pPr>
            <a:endParaRPr lang="en-US" sz="3600" b="1" dirty="0">
              <a:solidFill>
                <a:srgbClr val="FFFFFF"/>
              </a:solidFill>
              <a:effectLst>
                <a:outerShdw blurRad="38100" dist="38100" dir="2700000" algn="tl">
                  <a:srgbClr val="000000"/>
                </a:outerShdw>
              </a:effectLst>
              <a:latin typeface="Times New Roman"/>
              <a:cs typeface="Arial" charset="0"/>
            </a:endParaRPr>
          </a:p>
        </p:txBody>
      </p:sp>
      <p:sp>
        <p:nvSpPr>
          <p:cNvPr id="259081" name="Text Box 9"/>
          <p:cNvSpPr txBox="1">
            <a:spLocks noChangeArrowheads="1"/>
          </p:cNvSpPr>
          <p:nvPr/>
        </p:nvSpPr>
        <p:spPr bwMode="auto">
          <a:xfrm>
            <a:off x="5410200" y="2195513"/>
            <a:ext cx="4648200" cy="634020"/>
          </a:xfrm>
          <a:prstGeom prst="rect">
            <a:avLst/>
          </a:prstGeom>
          <a:solidFill>
            <a:srgbClr val="000066"/>
          </a:solidFill>
          <a:ln w="9525">
            <a:solidFill>
              <a:srgbClr val="FF3300"/>
            </a:solidFill>
            <a:miter lim="800000"/>
            <a:headEnd/>
            <a:tailEnd/>
          </a:ln>
        </p:spPr>
        <p:txBody>
          <a:bodyPr>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lgn="ctr">
              <a:lnSpc>
                <a:spcPct val="110000"/>
              </a:lnSpc>
              <a:spcBef>
                <a:spcPct val="50000"/>
              </a:spcBef>
              <a:buClrTx/>
              <a:buSzTx/>
              <a:buFontTx/>
              <a:buNone/>
            </a:pPr>
            <a:r>
              <a:rPr lang="en-US" altLang="en-US" b="1">
                <a:solidFill>
                  <a:srgbClr val="FFFFFF"/>
                </a:solidFill>
                <a:latin typeface="Times New Roman" panose="02020603050405020304" pitchFamily="18" charset="0"/>
              </a:rPr>
              <a:t>Lực l</a:t>
            </a:r>
            <a:r>
              <a:rPr lang="vi-VN" altLang="en-US" b="1">
                <a:solidFill>
                  <a:srgbClr val="FFFFFF"/>
                </a:solidFill>
                <a:latin typeface="Times New Roman" panose="02020603050405020304" pitchFamily="18" charset="0"/>
              </a:rPr>
              <a:t>ư</a:t>
            </a:r>
            <a:r>
              <a:rPr lang="en-US" altLang="en-US" b="1">
                <a:solidFill>
                  <a:srgbClr val="FFFFFF"/>
                </a:solidFill>
                <a:latin typeface="Times New Roman" panose="02020603050405020304" pitchFamily="18" charset="0"/>
              </a:rPr>
              <a:t>ợng sản xuất </a:t>
            </a:r>
          </a:p>
        </p:txBody>
      </p:sp>
      <p:sp>
        <p:nvSpPr>
          <p:cNvPr id="259082" name="Line 10"/>
          <p:cNvSpPr>
            <a:spLocks noChangeShapeType="1"/>
          </p:cNvSpPr>
          <p:nvPr/>
        </p:nvSpPr>
        <p:spPr bwMode="auto">
          <a:xfrm flipV="1">
            <a:off x="4419600" y="2493964"/>
            <a:ext cx="990600" cy="1468437"/>
          </a:xfrm>
          <a:prstGeom prst="line">
            <a:avLst/>
          </a:prstGeom>
          <a:noFill/>
          <a:ln w="19050">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259086" name="Line 14"/>
          <p:cNvSpPr>
            <a:spLocks noChangeShapeType="1"/>
          </p:cNvSpPr>
          <p:nvPr/>
        </p:nvSpPr>
        <p:spPr bwMode="auto">
          <a:xfrm flipV="1">
            <a:off x="4419600" y="3760788"/>
            <a:ext cx="1066800" cy="201612"/>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259087" name="Text Box 15"/>
          <p:cNvSpPr txBox="1">
            <a:spLocks noChangeArrowheads="1"/>
          </p:cNvSpPr>
          <p:nvPr/>
        </p:nvSpPr>
        <p:spPr bwMode="auto">
          <a:xfrm>
            <a:off x="5486400" y="3468688"/>
            <a:ext cx="4648200" cy="584200"/>
          </a:xfrm>
          <a:prstGeom prst="rect">
            <a:avLst/>
          </a:prstGeom>
          <a:solidFill>
            <a:srgbClr val="000066"/>
          </a:solidFill>
          <a:ln w="9525">
            <a:solidFill>
              <a:srgbClr val="FF3300"/>
            </a:solidFill>
            <a:miter lim="800000"/>
            <a:headEnd/>
            <a:tailEnd/>
          </a:ln>
        </p:spPr>
        <p:txBody>
          <a:bodyPr>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lgn="ctr">
              <a:spcBef>
                <a:spcPct val="0"/>
              </a:spcBef>
              <a:buClrTx/>
              <a:buSzTx/>
              <a:buFontTx/>
              <a:buNone/>
            </a:pPr>
            <a:r>
              <a:rPr lang="en-US" altLang="en-US" b="1">
                <a:solidFill>
                  <a:srgbClr val="FFFFFF"/>
                </a:solidFill>
                <a:latin typeface="Times New Roman" panose="02020603050405020304" pitchFamily="18" charset="0"/>
              </a:rPr>
              <a:t>Quan hệ sản xuất (CSHT</a:t>
            </a:r>
            <a:r>
              <a:rPr lang="en-US" altLang="en-US" sz="2000" b="1">
                <a:solidFill>
                  <a:srgbClr val="FFFFFF"/>
                </a:solidFill>
                <a:latin typeface="Times New Roman" panose="02020603050405020304" pitchFamily="18" charset="0"/>
              </a:rPr>
              <a:t>) </a:t>
            </a:r>
          </a:p>
        </p:txBody>
      </p:sp>
      <p:sp>
        <p:nvSpPr>
          <p:cNvPr id="259090" name="Line 18"/>
          <p:cNvSpPr>
            <a:spLocks noChangeShapeType="1"/>
          </p:cNvSpPr>
          <p:nvPr/>
        </p:nvSpPr>
        <p:spPr bwMode="auto">
          <a:xfrm>
            <a:off x="4419600" y="3962400"/>
            <a:ext cx="990600" cy="1028700"/>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259091" name="Text Box 19"/>
          <p:cNvSpPr txBox="1">
            <a:spLocks noChangeArrowheads="1"/>
          </p:cNvSpPr>
          <p:nvPr/>
        </p:nvSpPr>
        <p:spPr bwMode="auto">
          <a:xfrm>
            <a:off x="5486401" y="4876801"/>
            <a:ext cx="4633913" cy="633413"/>
          </a:xfrm>
          <a:prstGeom prst="rect">
            <a:avLst/>
          </a:prstGeom>
          <a:solidFill>
            <a:srgbClr val="000066"/>
          </a:solidFill>
          <a:ln w="9525">
            <a:solidFill>
              <a:srgbClr val="FF3300"/>
            </a:solidFill>
            <a:miter lim="800000"/>
            <a:headEnd/>
            <a:tailEnd/>
          </a:ln>
        </p:spPr>
        <p:txBody>
          <a:bodyPr>
            <a:spAutoFit/>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lgn="ctr">
              <a:lnSpc>
                <a:spcPct val="110000"/>
              </a:lnSpc>
              <a:spcBef>
                <a:spcPct val="50000"/>
              </a:spcBef>
              <a:buClrTx/>
              <a:buSzTx/>
              <a:buFontTx/>
              <a:buNone/>
            </a:pPr>
            <a:r>
              <a:rPr lang="en-US" altLang="en-US" b="1">
                <a:solidFill>
                  <a:srgbClr val="FFFFFF"/>
                </a:solidFill>
                <a:latin typeface="Times New Roman" panose="02020603050405020304" pitchFamily="18" charset="0"/>
              </a:rPr>
              <a:t>Kiến trúc th</a:t>
            </a:r>
            <a:r>
              <a:rPr lang="vi-VN" altLang="en-US" b="1">
                <a:solidFill>
                  <a:srgbClr val="FFFFFF"/>
                </a:solidFill>
                <a:latin typeface="Times New Roman" panose="02020603050405020304" pitchFamily="18" charset="0"/>
              </a:rPr>
              <a:t>ư</a:t>
            </a:r>
            <a:r>
              <a:rPr lang="en-US" altLang="en-US" b="1">
                <a:solidFill>
                  <a:srgbClr val="FFFFFF"/>
                </a:solidFill>
                <a:latin typeface="Times New Roman" panose="02020603050405020304" pitchFamily="18" charset="0"/>
              </a:rPr>
              <a:t>ợng tầng </a:t>
            </a:r>
          </a:p>
        </p:txBody>
      </p:sp>
      <p:sp>
        <p:nvSpPr>
          <p:cNvPr id="259089" name="Rectangle 17"/>
          <p:cNvSpPr>
            <a:spLocks noChangeArrowheads="1"/>
          </p:cNvSpPr>
          <p:nvPr/>
        </p:nvSpPr>
        <p:spPr bwMode="auto">
          <a:xfrm>
            <a:off x="1484312" y="1"/>
            <a:ext cx="9223376" cy="71215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spcBef>
                <a:spcPct val="0"/>
              </a:spcBef>
              <a:buClrTx/>
              <a:buSzTx/>
              <a:buFontTx/>
              <a:buNone/>
            </a:pPr>
            <a:endParaRPr lang="en-US" altLang="en-US" sz="1800" b="1">
              <a:solidFill>
                <a:srgbClr val="FFFFFF"/>
              </a:solidFill>
              <a:latin typeface=".VnTimeH" panose="020B7200000000000000" pitchFamily="34" charset="0"/>
            </a:endParaRPr>
          </a:p>
        </p:txBody>
      </p:sp>
      <p:sp>
        <p:nvSpPr>
          <p:cNvPr id="259098" name="AutoShape 26"/>
          <p:cNvSpPr>
            <a:spLocks noChangeArrowheads="1"/>
          </p:cNvSpPr>
          <p:nvPr/>
        </p:nvSpPr>
        <p:spPr bwMode="auto">
          <a:xfrm>
            <a:off x="3142313" y="4271501"/>
            <a:ext cx="5715000" cy="2478638"/>
          </a:xfrm>
          <a:prstGeom prst="wedgeRoundRectCallout">
            <a:avLst>
              <a:gd name="adj1" fmla="val 23115"/>
              <a:gd name="adj2" fmla="val 49597"/>
              <a:gd name="adj3" fmla="val 16667"/>
            </a:avLst>
          </a:prstGeom>
          <a:ln>
            <a:headEnd/>
            <a:tailEnd/>
          </a:ln>
        </p:spPr>
        <p:style>
          <a:lnRef idx="2">
            <a:schemeClr val="accent3"/>
          </a:lnRef>
          <a:fillRef idx="1">
            <a:schemeClr val="lt1"/>
          </a:fillRef>
          <a:effectRef idx="0">
            <a:schemeClr val="accent3"/>
          </a:effectRef>
          <a:fontRef idx="minor">
            <a:schemeClr val="dk1"/>
          </a:fontRef>
        </p:style>
        <p:txBody>
          <a:bodyPr/>
          <a:lstStyle/>
          <a:p>
            <a:pPr algn="ctr">
              <a:defRPr/>
            </a:pPr>
            <a:endParaRPr lang="en-US" sz="2400" i="1" dirty="0">
              <a:ln w="0"/>
              <a:solidFill>
                <a:schemeClr val="tx1"/>
              </a:solidFill>
              <a:effectLst>
                <a:outerShdw blurRad="38100" dist="19050" dir="2700000" algn="tl" rotWithShape="0">
                  <a:schemeClr val="dk1">
                    <a:alpha val="40000"/>
                  </a:schemeClr>
                </a:outerShdw>
              </a:effectLst>
              <a:latin typeface="Times New Roman" pitchFamily="18" charset="0"/>
            </a:endParaRPr>
          </a:p>
          <a:p>
            <a:pPr algn="ctr">
              <a:defRPr/>
            </a:pPr>
            <a:r>
              <a:rPr lang="vi-VN" sz="3600" dirty="0">
                <a:ln w="0"/>
                <a:solidFill>
                  <a:schemeClr val="tx1"/>
                </a:solidFill>
                <a:effectLst>
                  <a:outerShdw blurRad="38100" dist="19050" dir="2700000" algn="tl" rotWithShape="0">
                    <a:schemeClr val="dk1">
                      <a:alpha val="40000"/>
                    </a:schemeClr>
                  </a:outerShdw>
                </a:effectLst>
                <a:latin typeface="Times New Roman" pitchFamily="18" charset="0"/>
              </a:rPr>
              <a:t>Quan hệ giữa các yếu tố                                                                     và cơ chế vận hành các HTKTXH</a:t>
            </a:r>
            <a:endParaRPr lang="en-US" sz="3600" dirty="0">
              <a:ln w="0"/>
              <a:solidFill>
                <a:schemeClr val="tx1"/>
              </a:solidFill>
              <a:effectLst>
                <a:outerShdw blurRad="38100" dist="19050" dir="2700000" algn="tl" rotWithShape="0">
                  <a:schemeClr val="dk1">
                    <a:alpha val="40000"/>
                  </a:schemeClr>
                </a:outerShdw>
              </a:effectLst>
              <a:latin typeface="Times New Roman" pitchFamily="18" charset="0"/>
            </a:endParaRPr>
          </a:p>
          <a:p>
            <a:pPr algn="ctr">
              <a:defRPr/>
            </a:pPr>
            <a:endParaRPr lang="en-US" sz="3600" dirty="0">
              <a:ln w="0"/>
              <a:solidFill>
                <a:schemeClr val="tx1"/>
              </a:solidFill>
              <a:effectLst>
                <a:outerShdw blurRad="38100" dist="19050" dir="2700000" algn="tl" rotWithShape="0">
                  <a:schemeClr val="dk1">
                    <a:alpha val="40000"/>
                  </a:schemeClr>
                </a:outerShdw>
              </a:effectLst>
              <a:latin typeface="Times New Roman" pitchFamily="18" charset="0"/>
            </a:endParaRPr>
          </a:p>
          <a:p>
            <a:pPr algn="ctr">
              <a:defRPr/>
            </a:pPr>
            <a:endParaRPr lang="en-US" sz="3600" dirty="0">
              <a:ln w="0"/>
              <a:solidFill>
                <a:schemeClr val="tx1"/>
              </a:solidFill>
              <a:effectLst>
                <a:outerShdw blurRad="38100" dist="19050" dir="2700000" algn="tl" rotWithShape="0">
                  <a:schemeClr val="dk1">
                    <a:alpha val="40000"/>
                  </a:schemeClr>
                </a:outerShdw>
              </a:effectLst>
              <a:latin typeface="Times New Roman" pitchFamily="18" charset="0"/>
            </a:endParaRPr>
          </a:p>
          <a:p>
            <a:pPr algn="ctr">
              <a:defRPr/>
            </a:pPr>
            <a:endParaRPr lang="vi-VN" sz="3600" dirty="0">
              <a:ln w="0"/>
              <a:solidFill>
                <a:schemeClr val="tx1"/>
              </a:solidFill>
              <a:effectLst>
                <a:outerShdw blurRad="38100" dist="19050" dir="2700000" algn="tl" rotWithShape="0">
                  <a:schemeClr val="dk1">
                    <a:alpha val="40000"/>
                  </a:schemeClr>
                </a:outerShdw>
              </a:effectLst>
              <a:latin typeface="Times New Roman" pitchFamily="18" charset="0"/>
            </a:endParaRPr>
          </a:p>
        </p:txBody>
      </p:sp>
      <p:sp>
        <p:nvSpPr>
          <p:cNvPr id="259099" name="AutoShape 27"/>
          <p:cNvSpPr>
            <a:spLocks noChangeArrowheads="1"/>
          </p:cNvSpPr>
          <p:nvPr/>
        </p:nvSpPr>
        <p:spPr bwMode="auto">
          <a:xfrm>
            <a:off x="6105525" y="609600"/>
            <a:ext cx="4191000" cy="3048000"/>
          </a:xfrm>
          <a:prstGeom prst="wedgeRoundRectCallout">
            <a:avLst>
              <a:gd name="adj1" fmla="val -53875"/>
              <a:gd name="adj2" fmla="val 71102"/>
              <a:gd name="adj3" fmla="val 16667"/>
            </a:avLst>
          </a:prstGeom>
          <a:blipFill>
            <a:blip r:embed="rId2"/>
            <a:tile tx="0" ty="0" sx="100000" sy="100000" flip="none" algn="tl"/>
          </a:blipFill>
          <a:ln w="9525">
            <a:solidFill>
              <a:schemeClr val="tx1"/>
            </a:solidFill>
            <a:miter lim="800000"/>
            <a:headEnd/>
            <a:tailEnd/>
          </a:ln>
        </p:spPr>
        <p:txBody>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lgn="ctr">
              <a:spcBef>
                <a:spcPct val="0"/>
              </a:spcBef>
              <a:buClrTx/>
              <a:buSzTx/>
              <a:buFontTx/>
              <a:buNone/>
            </a:pPr>
            <a:r>
              <a:rPr lang="en-US" altLang="en-US" sz="2400" i="1">
                <a:ln w="0"/>
                <a:effectLst>
                  <a:outerShdw blurRad="38100" dist="19050" dir="2700000" algn="tl" rotWithShape="0">
                    <a:schemeClr val="dk1">
                      <a:alpha val="40000"/>
                    </a:schemeClr>
                  </a:outerShdw>
                </a:effectLst>
                <a:latin typeface="Times New Roman" panose="02020603050405020304" pitchFamily="18" charset="0"/>
              </a:rPr>
              <a:t>Sự vận </a:t>
            </a:r>
            <a:r>
              <a:rPr lang="vi-VN" altLang="en-US" sz="2400"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i="1">
                <a:ln w="0"/>
                <a:effectLst>
                  <a:outerShdw blurRad="38100" dist="19050" dir="2700000" algn="tl" rotWithShape="0">
                    <a:schemeClr val="dk1">
                      <a:alpha val="40000"/>
                    </a:schemeClr>
                  </a:outerShdw>
                </a:effectLst>
                <a:latin typeface="Times New Roman" panose="02020603050405020304" pitchFamily="18" charset="0"/>
              </a:rPr>
              <a:t>ộng phát triển của xa hội bắt </a:t>
            </a:r>
            <a:r>
              <a:rPr lang="vi-VN" altLang="en-US" sz="2400"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i="1">
                <a:ln w="0"/>
                <a:effectLst>
                  <a:outerShdw blurRad="38100" dist="19050" dir="2700000" algn="tl" rotWithShape="0">
                    <a:schemeClr val="dk1">
                      <a:alpha val="40000"/>
                    </a:schemeClr>
                  </a:outerShdw>
                </a:effectLst>
                <a:latin typeface="Times New Roman" panose="02020603050405020304" pitchFamily="18" charset="0"/>
              </a:rPr>
              <a:t>ầu từ sự phát triển của LLSX… là sự nối tiếp nhau từ thấp </a:t>
            </a:r>
            <a:r>
              <a:rPr lang="vi-VN" altLang="en-US" sz="2400"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i="1">
                <a:ln w="0"/>
                <a:effectLst>
                  <a:outerShdw blurRad="38100" dist="19050" dir="2700000" algn="tl" rotWithShape="0">
                    <a:schemeClr val="dk1">
                      <a:alpha val="40000"/>
                    </a:schemeClr>
                  </a:outerShdw>
                </a:effectLst>
                <a:latin typeface="Times New Roman" panose="02020603050405020304" pitchFamily="18" charset="0"/>
              </a:rPr>
              <a:t>ến cao của các HTKTXH: CSNT </a:t>
            </a:r>
            <a:r>
              <a:rPr lang="en-US" altLang="en-US" sz="2400" i="1">
                <a:ln w="0"/>
                <a:effectLst>
                  <a:outerShdw blurRad="38100" dist="19050" dir="2700000" algn="tl" rotWithShape="0">
                    <a:schemeClr val="dk1">
                      <a:alpha val="40000"/>
                    </a:schemeClr>
                  </a:outerShdw>
                </a:effectLst>
                <a:latin typeface="Times New Roman" panose="02020603050405020304" pitchFamily="18" charset="0"/>
                <a:sym typeface="Wingdings" panose="05000000000000000000" pitchFamily="2" charset="2"/>
              </a:rPr>
              <a:t> CHNL  Phong kiến  TBCN  XHCN</a:t>
            </a:r>
            <a:endParaRPr lang="vi-VN" altLang="en-US" sz="2400" i="1">
              <a:ln w="0"/>
              <a:effectLst>
                <a:outerShdw blurRad="38100" dist="19050" dir="2700000" algn="tl" rotWithShape="0">
                  <a:schemeClr val="dk1">
                    <a:alpha val="40000"/>
                  </a:schemeClr>
                </a:outerShdw>
              </a:effectLst>
              <a:latin typeface="Times New Roman" panose="02020603050405020304" pitchFamily="18" charset="0"/>
              <a:sym typeface="Wingdings" panose="05000000000000000000" pitchFamily="2" charset="2"/>
            </a:endParaRPr>
          </a:p>
        </p:txBody>
      </p:sp>
      <p:sp>
        <p:nvSpPr>
          <p:cNvPr id="13" name="AutoShape 26"/>
          <p:cNvSpPr>
            <a:spLocks noChangeArrowheads="1"/>
          </p:cNvSpPr>
          <p:nvPr/>
        </p:nvSpPr>
        <p:spPr bwMode="auto">
          <a:xfrm>
            <a:off x="1933575" y="1104900"/>
            <a:ext cx="4038600" cy="2057400"/>
          </a:xfrm>
          <a:prstGeom prst="wedgeRoundRectCallout">
            <a:avLst>
              <a:gd name="adj1" fmla="val 36477"/>
              <a:gd name="adj2" fmla="val 102056"/>
              <a:gd name="adj3" fmla="val 16667"/>
            </a:avLst>
          </a:prstGeom>
          <a:blipFill>
            <a:blip r:embed="rId3"/>
            <a:tile tx="0" ty="0" sx="100000" sy="100000" flip="none" algn="tl"/>
          </a:blipFill>
          <a:ln>
            <a:headEnd/>
            <a:tailEnd/>
          </a:ln>
        </p:spPr>
        <p:style>
          <a:lnRef idx="2">
            <a:schemeClr val="accent6">
              <a:shade val="50000"/>
            </a:schemeClr>
          </a:lnRef>
          <a:fillRef idx="1">
            <a:schemeClr val="accent6"/>
          </a:fillRef>
          <a:effectRef idx="0">
            <a:schemeClr val="accent6"/>
          </a:effectRef>
          <a:fontRef idx="minor">
            <a:schemeClr val="lt1"/>
          </a:fontRef>
        </p:style>
        <p:txBody>
          <a:bodyPr/>
          <a:lstStyle>
            <a:lvl1pPr>
              <a:spcBef>
                <a:spcPct val="20000"/>
              </a:spcBef>
              <a:buClr>
                <a:schemeClr val="hlink"/>
              </a:buClr>
              <a:buSzPct val="8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tx1"/>
              </a:buClr>
              <a:buChar char="–"/>
              <a:defRPr sz="2800">
                <a:solidFill>
                  <a:schemeClr val="tx1"/>
                </a:solidFill>
                <a:latin typeface="Tahoma" panose="020B0604030504040204" pitchFamily="34" charset="0"/>
              </a:defRPr>
            </a:lvl2pPr>
            <a:lvl3pPr marL="1143000" indent="-228600">
              <a:spcBef>
                <a:spcPct val="20000"/>
              </a:spcBef>
              <a:buClr>
                <a:schemeClr val="hlink"/>
              </a:buClr>
              <a:buFont typeface="Wingdings" panose="05000000000000000000" pitchFamily="2" charset="2"/>
              <a:buChar char="§"/>
              <a:defRPr sz="2400">
                <a:solidFill>
                  <a:schemeClr val="tx1"/>
                </a:solidFill>
                <a:latin typeface="Tahoma" panose="020B0604030504040204" pitchFamily="34" charset="0"/>
              </a:defRPr>
            </a:lvl3pPr>
            <a:lvl4pPr marL="1600200" indent="-228600">
              <a:spcBef>
                <a:spcPct val="20000"/>
              </a:spcBef>
              <a:buChar char="–"/>
              <a:defRPr sz="2000">
                <a:solidFill>
                  <a:schemeClr val="tx1"/>
                </a:solidFill>
                <a:latin typeface="Tahoma" panose="020B0604030504040204" pitchFamily="34" charset="0"/>
              </a:defRPr>
            </a:lvl4pPr>
            <a:lvl5pPr marL="2057400" indent="-228600">
              <a:spcBef>
                <a:spcPct val="20000"/>
              </a:spcBef>
              <a:buClr>
                <a:schemeClr val="hlink"/>
              </a:buClr>
              <a:buFont typeface="Wingdings" panose="05000000000000000000" pitchFamily="2" charset="2"/>
              <a:buChar char="§"/>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Font typeface="Wingdings" panose="05000000000000000000" pitchFamily="2" charset="2"/>
              <a:buChar char="§"/>
              <a:defRPr sz="2000">
                <a:solidFill>
                  <a:schemeClr val="tx1"/>
                </a:solidFill>
                <a:latin typeface="Tahoma" panose="020B0604030504040204" pitchFamily="34" charset="0"/>
              </a:defRPr>
            </a:lvl9pPr>
          </a:lstStyle>
          <a:p>
            <a:pPr algn="ctr">
              <a:spcBef>
                <a:spcPct val="0"/>
              </a:spcBef>
              <a:buClrTx/>
              <a:buSzTx/>
              <a:buFontTx/>
              <a:buNone/>
            </a:pPr>
            <a:r>
              <a:rPr lang="en-US" altLang="en-US" sz="2400" i="1">
                <a:ln w="0"/>
                <a:effectLst>
                  <a:outerShdw blurRad="38100" dist="19050" dir="2700000" algn="tl" rotWithShape="0">
                    <a:schemeClr val="dk1">
                      <a:alpha val="40000"/>
                    </a:schemeClr>
                  </a:outerShdw>
                </a:effectLst>
                <a:latin typeface="Times New Roman" panose="02020603050405020304" pitchFamily="18" charset="0"/>
              </a:rPr>
              <a:t>Ba yếu tố tác </a:t>
            </a:r>
            <a:r>
              <a:rPr lang="vi-VN" altLang="en-US" sz="2400"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i="1">
                <a:ln w="0"/>
                <a:effectLst>
                  <a:outerShdw blurRad="38100" dist="19050" dir="2700000" algn="tl" rotWithShape="0">
                    <a:schemeClr val="dk1">
                      <a:alpha val="40000"/>
                    </a:schemeClr>
                  </a:outerShdw>
                </a:effectLst>
                <a:latin typeface="Times New Roman" panose="02020603050405020304" pitchFamily="18" charset="0"/>
              </a:rPr>
              <a:t>ộng biện chứng, hình thành sự vận </a:t>
            </a:r>
            <a:r>
              <a:rPr lang="vi-VN" altLang="en-US" sz="2400" i="1">
                <a:ln w="0"/>
                <a:effectLst>
                  <a:outerShdw blurRad="38100" dist="19050" dir="2700000" algn="tl" rotWithShape="0">
                    <a:schemeClr val="dk1">
                      <a:alpha val="40000"/>
                    </a:schemeClr>
                  </a:outerShdw>
                </a:effectLst>
                <a:latin typeface="Times New Roman" panose="02020603050405020304" pitchFamily="18" charset="0"/>
              </a:rPr>
              <a:t>đ</a:t>
            </a:r>
            <a:r>
              <a:rPr lang="en-US" altLang="en-US" sz="2400" i="1">
                <a:ln w="0"/>
                <a:effectLst>
                  <a:outerShdw blurRad="38100" dist="19050" dir="2700000" algn="tl" rotWithShape="0">
                    <a:schemeClr val="dk1">
                      <a:alpha val="40000"/>
                    </a:schemeClr>
                  </a:outerShdw>
                </a:effectLst>
                <a:latin typeface="Times New Roman" panose="02020603050405020304" pitchFamily="18" charset="0"/>
              </a:rPr>
              <a:t>ộng tổng hợp của hai quy luật c</a:t>
            </a:r>
            <a:r>
              <a:rPr lang="vi-VN" altLang="en-US" sz="2400" i="1">
                <a:ln w="0"/>
                <a:effectLst>
                  <a:outerShdw blurRad="38100" dist="19050" dir="2700000" algn="tl" rotWithShape="0">
                    <a:schemeClr val="dk1">
                      <a:alpha val="40000"/>
                    </a:schemeClr>
                  </a:outerShdw>
                </a:effectLst>
                <a:latin typeface="Times New Roman" panose="02020603050405020304" pitchFamily="18" charset="0"/>
              </a:rPr>
              <a:t>ơ</a:t>
            </a:r>
            <a:r>
              <a:rPr lang="en-US" altLang="en-US" sz="2400" i="1">
                <a:ln w="0"/>
                <a:effectLst>
                  <a:outerShdw blurRad="38100" dist="19050" dir="2700000" algn="tl" rotWithShape="0">
                    <a:schemeClr val="dk1">
                      <a:alpha val="40000"/>
                    </a:schemeClr>
                  </a:outerShdw>
                </a:effectLst>
                <a:latin typeface="Times New Roman" panose="02020603050405020304" pitchFamily="18" charset="0"/>
              </a:rPr>
              <a:t> bản</a:t>
            </a:r>
            <a:endParaRPr lang="vi-VN" altLang="en-US" sz="2400" i="1">
              <a:ln w="0"/>
              <a:effectLst>
                <a:outerShdw blurRad="38100" dist="19050" dir="2700000" algn="tl" rotWithShape="0">
                  <a:schemeClr val="dk1">
                    <a:alpha val="40000"/>
                  </a:schemeClr>
                </a:outerShdw>
              </a:effectLst>
              <a:latin typeface="Times New Roman" panose="02020603050405020304" pitchFamily="18" charset="0"/>
            </a:endParaRPr>
          </a:p>
        </p:txBody>
      </p:sp>
    </p:spTree>
    <p:extLst>
      <p:ext uri="{BB962C8B-B14F-4D97-AF65-F5344CB8AC3E}">
        <p14:creationId xmlns:p14="http://schemas.microsoft.com/office/powerpoint/2010/main" val="2832569596"/>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59079"/>
                                        </p:tgtEl>
                                        <p:attrNameLst>
                                          <p:attrName>style.visibility</p:attrName>
                                        </p:attrNameLst>
                                      </p:cBhvr>
                                      <p:to>
                                        <p:strVal val="visible"/>
                                      </p:to>
                                    </p:set>
                                    <p:animEffect transition="in" filter="blinds(vertical)">
                                      <p:cBhvr>
                                        <p:cTn id="7" dur="500"/>
                                        <p:tgtEl>
                                          <p:spTgt spid="2590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3" fill="hold" nodeType="clickEffect">
                                  <p:stCondLst>
                                    <p:cond delay="0"/>
                                  </p:stCondLst>
                                  <p:childTnLst>
                                    <p:set>
                                      <p:cBhvr>
                                        <p:cTn id="11" dur="1" fill="hold">
                                          <p:stCondLst>
                                            <p:cond delay="0"/>
                                          </p:stCondLst>
                                        </p:cTn>
                                        <p:tgtEl>
                                          <p:spTgt spid="259082"/>
                                        </p:tgtEl>
                                        <p:attrNameLst>
                                          <p:attrName>style.visibility</p:attrName>
                                        </p:attrNameLst>
                                      </p:cBhvr>
                                      <p:to>
                                        <p:strVal val="visible"/>
                                      </p:to>
                                    </p:set>
                                    <p:animEffect transition="in" filter="strips(upRight)">
                                      <p:cBhvr>
                                        <p:cTn id="12" dur="500"/>
                                        <p:tgtEl>
                                          <p:spTgt spid="259082"/>
                                        </p:tgtEl>
                                      </p:cBhvr>
                                    </p:animEffect>
                                  </p:childTnLst>
                                </p:cTn>
                              </p:par>
                            </p:childTnLst>
                          </p:cTn>
                        </p:par>
                        <p:par>
                          <p:cTn id="13" fill="hold" nodeType="afterGroup">
                            <p:stCondLst>
                              <p:cond delay="500"/>
                            </p:stCondLst>
                            <p:childTnLst>
                              <p:par>
                                <p:cTn id="14" presetID="3" presetClass="entr" presetSubtype="5" fill="hold" grpId="0" nodeType="afterEffect">
                                  <p:stCondLst>
                                    <p:cond delay="0"/>
                                  </p:stCondLst>
                                  <p:childTnLst>
                                    <p:set>
                                      <p:cBhvr>
                                        <p:cTn id="15" dur="1" fill="hold">
                                          <p:stCondLst>
                                            <p:cond delay="0"/>
                                          </p:stCondLst>
                                        </p:cTn>
                                        <p:tgtEl>
                                          <p:spTgt spid="259081"/>
                                        </p:tgtEl>
                                        <p:attrNameLst>
                                          <p:attrName>style.visibility</p:attrName>
                                        </p:attrNameLst>
                                      </p:cBhvr>
                                      <p:to>
                                        <p:strVal val="visible"/>
                                      </p:to>
                                    </p:set>
                                    <p:animEffect transition="in" filter="blinds(vertical)">
                                      <p:cBhvr>
                                        <p:cTn id="16" dur="500"/>
                                        <p:tgtEl>
                                          <p:spTgt spid="25908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nodeType="clickEffect">
                                  <p:stCondLst>
                                    <p:cond delay="0"/>
                                  </p:stCondLst>
                                  <p:childTnLst>
                                    <p:set>
                                      <p:cBhvr>
                                        <p:cTn id="20" dur="1" fill="hold">
                                          <p:stCondLst>
                                            <p:cond delay="0"/>
                                          </p:stCondLst>
                                        </p:cTn>
                                        <p:tgtEl>
                                          <p:spTgt spid="259086"/>
                                        </p:tgtEl>
                                        <p:attrNameLst>
                                          <p:attrName>style.visibility</p:attrName>
                                        </p:attrNameLst>
                                      </p:cBhvr>
                                      <p:to>
                                        <p:strVal val="visible"/>
                                      </p:to>
                                    </p:set>
                                    <p:animEffect transition="in" filter="blinds(vertical)">
                                      <p:cBhvr>
                                        <p:cTn id="21" dur="500"/>
                                        <p:tgtEl>
                                          <p:spTgt spid="259086"/>
                                        </p:tgtEl>
                                      </p:cBhvr>
                                    </p:animEffect>
                                  </p:childTnLst>
                                </p:cTn>
                              </p:par>
                            </p:childTnLst>
                          </p:cTn>
                        </p:par>
                        <p:par>
                          <p:cTn id="22" fill="hold" nodeType="afterGroup">
                            <p:stCondLst>
                              <p:cond delay="500"/>
                            </p:stCondLst>
                            <p:childTnLst>
                              <p:par>
                                <p:cTn id="23" presetID="3" presetClass="entr" presetSubtype="5" fill="hold" grpId="0" nodeType="afterEffect">
                                  <p:stCondLst>
                                    <p:cond delay="0"/>
                                  </p:stCondLst>
                                  <p:childTnLst>
                                    <p:set>
                                      <p:cBhvr>
                                        <p:cTn id="24" dur="1" fill="hold">
                                          <p:stCondLst>
                                            <p:cond delay="0"/>
                                          </p:stCondLst>
                                        </p:cTn>
                                        <p:tgtEl>
                                          <p:spTgt spid="259087"/>
                                        </p:tgtEl>
                                        <p:attrNameLst>
                                          <p:attrName>style.visibility</p:attrName>
                                        </p:attrNameLst>
                                      </p:cBhvr>
                                      <p:to>
                                        <p:strVal val="visible"/>
                                      </p:to>
                                    </p:set>
                                    <p:animEffect transition="in" filter="blinds(vertical)">
                                      <p:cBhvr>
                                        <p:cTn id="25" dur="500"/>
                                        <p:tgtEl>
                                          <p:spTgt spid="25908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5" fill="hold" nodeType="clickEffect">
                                  <p:stCondLst>
                                    <p:cond delay="0"/>
                                  </p:stCondLst>
                                  <p:childTnLst>
                                    <p:set>
                                      <p:cBhvr>
                                        <p:cTn id="29" dur="1" fill="hold">
                                          <p:stCondLst>
                                            <p:cond delay="0"/>
                                          </p:stCondLst>
                                        </p:cTn>
                                        <p:tgtEl>
                                          <p:spTgt spid="259090"/>
                                        </p:tgtEl>
                                        <p:attrNameLst>
                                          <p:attrName>style.visibility</p:attrName>
                                        </p:attrNameLst>
                                      </p:cBhvr>
                                      <p:to>
                                        <p:strVal val="visible"/>
                                      </p:to>
                                    </p:set>
                                    <p:animEffect transition="in" filter="blinds(vertical)">
                                      <p:cBhvr>
                                        <p:cTn id="30" dur="500"/>
                                        <p:tgtEl>
                                          <p:spTgt spid="259090"/>
                                        </p:tgtEl>
                                      </p:cBhvr>
                                    </p:animEffect>
                                  </p:childTnLst>
                                </p:cTn>
                              </p:par>
                            </p:childTnLst>
                          </p:cTn>
                        </p:par>
                        <p:par>
                          <p:cTn id="31" fill="hold" nodeType="afterGroup">
                            <p:stCondLst>
                              <p:cond delay="500"/>
                            </p:stCondLst>
                            <p:childTnLst>
                              <p:par>
                                <p:cTn id="32" presetID="3" presetClass="entr" presetSubtype="5" fill="hold" grpId="0" nodeType="afterEffect">
                                  <p:stCondLst>
                                    <p:cond delay="0"/>
                                  </p:stCondLst>
                                  <p:iterate type="lt">
                                    <p:tmPct val="100000"/>
                                  </p:iterate>
                                  <p:childTnLst>
                                    <p:set>
                                      <p:cBhvr>
                                        <p:cTn id="33" dur="1" fill="hold">
                                          <p:stCondLst>
                                            <p:cond delay="0"/>
                                          </p:stCondLst>
                                        </p:cTn>
                                        <p:tgtEl>
                                          <p:spTgt spid="259091"/>
                                        </p:tgtEl>
                                        <p:attrNameLst>
                                          <p:attrName>style.visibility</p:attrName>
                                        </p:attrNameLst>
                                      </p:cBhvr>
                                      <p:to>
                                        <p:strVal val="visible"/>
                                      </p:to>
                                    </p:set>
                                    <p:animEffect transition="in" filter="blinds(vertical)">
                                      <p:cBhvr>
                                        <p:cTn id="34" dur="75"/>
                                        <p:tgtEl>
                                          <p:spTgt spid="259091"/>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908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8" presetClass="entr" presetSubtype="9" fill="hold" nodeType="clickEffect">
                                  <p:stCondLst>
                                    <p:cond delay="0"/>
                                  </p:stCondLst>
                                  <p:childTnLst>
                                    <p:set>
                                      <p:cBhvr>
                                        <p:cTn id="42" dur="1" fill="hold">
                                          <p:stCondLst>
                                            <p:cond delay="0"/>
                                          </p:stCondLst>
                                        </p:cTn>
                                        <p:tgtEl>
                                          <p:spTgt spid="259098"/>
                                        </p:tgtEl>
                                        <p:attrNameLst>
                                          <p:attrName>style.visibility</p:attrName>
                                        </p:attrNameLst>
                                      </p:cBhvr>
                                      <p:to>
                                        <p:strVal val="visible"/>
                                      </p:to>
                                    </p:set>
                                    <p:animEffect transition="in" filter="strips(upLeft)">
                                      <p:cBhvr>
                                        <p:cTn id="43" dur="1000"/>
                                        <p:tgtEl>
                                          <p:spTgt spid="25909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8" presetClass="entr" presetSubtype="3" fill="hold" grpId="0" nodeType="clickEffect">
                                  <p:stCondLst>
                                    <p:cond delay="0"/>
                                  </p:stCondLst>
                                  <p:childTnLst>
                                    <p:set>
                                      <p:cBhvr>
                                        <p:cTn id="47" dur="1" fill="hold">
                                          <p:stCondLst>
                                            <p:cond delay="0"/>
                                          </p:stCondLst>
                                        </p:cTn>
                                        <p:tgtEl>
                                          <p:spTgt spid="259099"/>
                                        </p:tgtEl>
                                        <p:attrNameLst>
                                          <p:attrName>style.visibility</p:attrName>
                                        </p:attrNameLst>
                                      </p:cBhvr>
                                      <p:to>
                                        <p:strVal val="visible"/>
                                      </p:to>
                                    </p:set>
                                    <p:animEffect transition="in" filter="strips(upRight)">
                                      <p:cBhvr>
                                        <p:cTn id="48" dur="1000"/>
                                        <p:tgtEl>
                                          <p:spTgt spid="25909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8" presetClass="entr" presetSubtype="9"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strips(upLeft)">
                                      <p:cBhvr>
                                        <p:cTn id="5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9" grpId="0" animBg="1" autoUpdateAnimBg="0"/>
      <p:bldP spid="259081" grpId="0" animBg="1" autoUpdateAnimBg="0"/>
      <p:bldP spid="259087" grpId="0" animBg="1" autoUpdateAnimBg="0"/>
      <p:bldP spid="259091" grpId="0" animBg="1" autoUpdateAnimBg="0"/>
      <p:bldP spid="259089" grpId="0" animBg="1"/>
      <p:bldP spid="259099"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3" name="Oval 5"/>
          <p:cNvSpPr>
            <a:spLocks noChangeArrowheads="1"/>
          </p:cNvSpPr>
          <p:nvPr/>
        </p:nvSpPr>
        <p:spPr bwMode="auto">
          <a:xfrm>
            <a:off x="1485900" y="2297113"/>
            <a:ext cx="3810000" cy="21717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marL="342900" indent="-342900" algn="ctr">
              <a:defRPr/>
            </a:pPr>
            <a:endParaRPr lang="en-US" sz="2800" b="1" i="1" dirty="0">
              <a:solidFill>
                <a:srgbClr val="FFFFFF"/>
              </a:solidFill>
              <a:latin typeface="Times New Roman" panose="02020603050405020304" pitchFamily="18" charset="0"/>
              <a:cs typeface="Times New Roman" panose="02020603050405020304" pitchFamily="18" charset="0"/>
            </a:endParaRPr>
          </a:p>
          <a:p>
            <a:pPr marL="342900" indent="-342900" algn="ctr">
              <a:defRPr/>
            </a:pPr>
            <a:r>
              <a:rPr lang="nl-NL" sz="2800" b="1" dirty="0">
                <a:solidFill>
                  <a:srgbClr val="FFFFCC">
                    <a:lumMod val="75000"/>
                  </a:srgbClr>
                </a:solidFill>
                <a:latin typeface="Times New Roman" panose="02020603050405020304" pitchFamily="18" charset="0"/>
                <a:cs typeface="Times New Roman" panose="02020603050405020304" pitchFamily="18" charset="0"/>
              </a:rPr>
              <a:t>1.</a:t>
            </a:r>
            <a:r>
              <a:rPr lang="nl-NL" sz="2800" b="1" dirty="0">
                <a:solidFill>
                  <a:srgbClr val="FFFFFF"/>
                </a:solidFill>
                <a:latin typeface="Times New Roman" panose="02020603050405020304" pitchFamily="18" charset="0"/>
                <a:cs typeface="Times New Roman" panose="02020603050405020304" pitchFamily="18" charset="0"/>
              </a:rPr>
              <a:t> </a:t>
            </a:r>
            <a:r>
              <a:rPr lang="nl-NL" sz="2800" b="1" dirty="0">
                <a:solidFill>
                  <a:schemeClr val="tx2">
                    <a:lumMod val="90000"/>
                  </a:schemeClr>
                </a:solidFill>
                <a:latin typeface="Times New Roman" panose="02020603050405020304" pitchFamily="18" charset="0"/>
                <a:cs typeface="Times New Roman" panose="02020603050405020304" pitchFamily="18" charset="0"/>
              </a:rPr>
              <a:t>Sản xuất vật chất </a:t>
            </a:r>
          </a:p>
          <a:p>
            <a:pPr marL="342900" indent="-342900" algn="ctr">
              <a:defRPr/>
            </a:pPr>
            <a:r>
              <a:rPr lang="nl-NL" sz="2800" b="1" dirty="0">
                <a:solidFill>
                  <a:schemeClr val="tx2">
                    <a:lumMod val="90000"/>
                  </a:schemeClr>
                </a:solidFill>
                <a:latin typeface="Times New Roman" panose="02020603050405020304" pitchFamily="18" charset="0"/>
                <a:cs typeface="Times New Roman" panose="02020603050405020304" pitchFamily="18" charset="0"/>
              </a:rPr>
              <a:t>là cơ sở của sự tồn tại</a:t>
            </a:r>
          </a:p>
          <a:p>
            <a:pPr marL="342900" indent="-342900" algn="ctr">
              <a:defRPr/>
            </a:pPr>
            <a:r>
              <a:rPr lang="nl-NL" sz="2800" b="1" dirty="0">
                <a:solidFill>
                  <a:schemeClr val="tx2">
                    <a:lumMod val="90000"/>
                  </a:schemeClr>
                </a:solidFill>
                <a:latin typeface="Times New Roman" panose="02020603050405020304" pitchFamily="18" charset="0"/>
                <a:cs typeface="Times New Roman" panose="02020603050405020304" pitchFamily="18" charset="0"/>
              </a:rPr>
              <a:t> và phát triển</a:t>
            </a:r>
          </a:p>
          <a:p>
            <a:pPr marL="342900" indent="-342900" algn="ctr">
              <a:defRPr/>
            </a:pPr>
            <a:r>
              <a:rPr lang="nl-NL" sz="2800" b="1" dirty="0">
                <a:solidFill>
                  <a:schemeClr val="tx2">
                    <a:lumMod val="90000"/>
                  </a:schemeClr>
                </a:solidFill>
                <a:latin typeface="Times New Roman" panose="02020603050405020304" pitchFamily="18" charset="0"/>
                <a:cs typeface="Times New Roman" panose="02020603050405020304" pitchFamily="18" charset="0"/>
              </a:rPr>
              <a:t> xã hội</a:t>
            </a:r>
            <a:endParaRPr lang="en-US" sz="2800" b="1" dirty="0">
              <a:solidFill>
                <a:schemeClr val="tx2">
                  <a:lumMod val="90000"/>
                </a:schemeClr>
              </a:solidFill>
              <a:latin typeface="Times New Roman" panose="02020603050405020304" pitchFamily="18" charset="0"/>
              <a:cs typeface="Times New Roman" panose="02020603050405020304" pitchFamily="18" charset="0"/>
            </a:endParaRPr>
          </a:p>
        </p:txBody>
      </p:sp>
      <p:sp>
        <p:nvSpPr>
          <p:cNvPr id="258054" name="Oval 6"/>
          <p:cNvSpPr>
            <a:spLocks noChangeArrowheads="1"/>
          </p:cNvSpPr>
          <p:nvPr/>
        </p:nvSpPr>
        <p:spPr bwMode="auto">
          <a:xfrm>
            <a:off x="5295900" y="2590800"/>
            <a:ext cx="5334000" cy="19050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nl-NL" sz="2800" b="1" dirty="0">
                <a:solidFill>
                  <a:srgbClr val="FFFF59"/>
                </a:solidFill>
                <a:latin typeface="Times New Roman" panose="02020603050405020304" pitchFamily="18" charset="0"/>
                <a:cs typeface="Times New Roman" panose="02020603050405020304" pitchFamily="18" charset="0"/>
              </a:rPr>
              <a:t>2. </a:t>
            </a:r>
            <a:r>
              <a:rPr lang="nl-NL" sz="2800" b="1" dirty="0">
                <a:solidFill>
                  <a:schemeClr val="tx2">
                    <a:lumMod val="90000"/>
                  </a:schemeClr>
                </a:solidFill>
                <a:latin typeface="Times New Roman" panose="02020603050405020304" pitchFamily="18" charset="0"/>
                <a:cs typeface="Times New Roman" panose="02020603050405020304" pitchFamily="18" charset="0"/>
              </a:rPr>
              <a:t>Biện chứng </a:t>
            </a:r>
          </a:p>
          <a:p>
            <a:pPr algn="ctr">
              <a:defRPr/>
            </a:pPr>
            <a:r>
              <a:rPr lang="en-US" sz="2800" b="1" dirty="0" err="1">
                <a:solidFill>
                  <a:schemeClr val="tx2">
                    <a:lumMod val="90000"/>
                  </a:schemeClr>
                </a:solidFill>
                <a:latin typeface="Times New Roman" panose="02020603050405020304" pitchFamily="18" charset="0"/>
                <a:cs typeface="Times New Roman" panose="02020603050405020304" pitchFamily="18" charset="0"/>
              </a:rPr>
              <a:t>giữa</a:t>
            </a:r>
            <a:r>
              <a:rPr lang="en-US" sz="2800" b="1" dirty="0">
                <a:solidFill>
                  <a:schemeClr val="tx2">
                    <a:lumMod val="90000"/>
                  </a:schemeClr>
                </a:solidFill>
                <a:latin typeface="Times New Roman" panose="02020603050405020304" pitchFamily="18" charset="0"/>
                <a:cs typeface="Times New Roman" panose="02020603050405020304" pitchFamily="18" charset="0"/>
              </a:rPr>
              <a:t> </a:t>
            </a:r>
            <a:r>
              <a:rPr lang="en-US" sz="2800" b="1" dirty="0" err="1">
                <a:solidFill>
                  <a:schemeClr val="tx2">
                    <a:lumMod val="90000"/>
                  </a:schemeClr>
                </a:solidFill>
                <a:latin typeface="Times New Roman" panose="02020603050405020304" pitchFamily="18" charset="0"/>
                <a:cs typeface="Times New Roman" panose="02020603050405020304" pitchFamily="18" charset="0"/>
              </a:rPr>
              <a:t>lực</a:t>
            </a:r>
            <a:r>
              <a:rPr lang="en-US" sz="2800" b="1" dirty="0">
                <a:solidFill>
                  <a:schemeClr val="tx2">
                    <a:lumMod val="90000"/>
                  </a:schemeClr>
                </a:solidFill>
                <a:latin typeface="Times New Roman" panose="02020603050405020304" pitchFamily="18" charset="0"/>
                <a:cs typeface="Times New Roman" panose="02020603050405020304" pitchFamily="18" charset="0"/>
              </a:rPr>
              <a:t> </a:t>
            </a:r>
            <a:r>
              <a:rPr lang="en-US" sz="2800" b="1" dirty="0" err="1">
                <a:solidFill>
                  <a:schemeClr val="tx2">
                    <a:lumMod val="90000"/>
                  </a:schemeClr>
                </a:solidFill>
                <a:latin typeface="Times New Roman" panose="02020603050405020304" pitchFamily="18" charset="0"/>
                <a:cs typeface="Times New Roman" panose="02020603050405020304" pitchFamily="18" charset="0"/>
              </a:rPr>
              <a:t>lượng</a:t>
            </a:r>
            <a:r>
              <a:rPr lang="en-US" sz="2800" b="1" dirty="0">
                <a:solidFill>
                  <a:schemeClr val="tx2">
                    <a:lumMod val="90000"/>
                  </a:schemeClr>
                </a:solidFill>
                <a:latin typeface="Times New Roman" panose="02020603050405020304" pitchFamily="18" charset="0"/>
                <a:cs typeface="Times New Roman" panose="02020603050405020304" pitchFamily="18" charset="0"/>
              </a:rPr>
              <a:t> </a:t>
            </a:r>
            <a:r>
              <a:rPr lang="en-US" sz="2800" b="1" dirty="0" err="1">
                <a:solidFill>
                  <a:schemeClr val="tx2">
                    <a:lumMod val="90000"/>
                  </a:schemeClr>
                </a:solidFill>
                <a:latin typeface="Times New Roman" panose="02020603050405020304" pitchFamily="18" charset="0"/>
                <a:cs typeface="Times New Roman" panose="02020603050405020304" pitchFamily="18" charset="0"/>
              </a:rPr>
              <a:t>sản</a:t>
            </a:r>
            <a:r>
              <a:rPr lang="en-US" sz="2800" b="1" dirty="0">
                <a:solidFill>
                  <a:schemeClr val="tx2">
                    <a:lumMod val="90000"/>
                  </a:schemeClr>
                </a:solidFill>
                <a:latin typeface="Times New Roman" panose="02020603050405020304" pitchFamily="18" charset="0"/>
                <a:cs typeface="Times New Roman" panose="02020603050405020304" pitchFamily="18" charset="0"/>
              </a:rPr>
              <a:t> </a:t>
            </a:r>
            <a:r>
              <a:rPr lang="en-US" sz="2800" b="1" dirty="0" err="1">
                <a:solidFill>
                  <a:schemeClr val="tx2">
                    <a:lumMod val="90000"/>
                  </a:schemeClr>
                </a:solidFill>
                <a:latin typeface="Times New Roman" panose="02020603050405020304" pitchFamily="18" charset="0"/>
                <a:cs typeface="Times New Roman" panose="02020603050405020304" pitchFamily="18" charset="0"/>
              </a:rPr>
              <a:t>xuất</a:t>
            </a:r>
            <a:r>
              <a:rPr lang="en-US" sz="2800" b="1" dirty="0">
                <a:solidFill>
                  <a:schemeClr val="tx2">
                    <a:lumMod val="90000"/>
                  </a:schemeClr>
                </a:solidFill>
                <a:latin typeface="Times New Roman" panose="02020603050405020304" pitchFamily="18" charset="0"/>
                <a:cs typeface="Times New Roman" panose="02020603050405020304" pitchFamily="18" charset="0"/>
              </a:rPr>
              <a:t> </a:t>
            </a:r>
          </a:p>
          <a:p>
            <a:pPr algn="ctr">
              <a:defRPr/>
            </a:pPr>
            <a:r>
              <a:rPr lang="en-US" sz="2800" b="1" dirty="0" err="1">
                <a:solidFill>
                  <a:schemeClr val="tx2">
                    <a:lumMod val="90000"/>
                  </a:schemeClr>
                </a:solidFill>
                <a:latin typeface="Times New Roman" panose="02020603050405020304" pitchFamily="18" charset="0"/>
                <a:cs typeface="Times New Roman" panose="02020603050405020304" pitchFamily="18" charset="0"/>
              </a:rPr>
              <a:t>và</a:t>
            </a:r>
            <a:r>
              <a:rPr lang="en-US" sz="2800" b="1" dirty="0">
                <a:solidFill>
                  <a:schemeClr val="tx2">
                    <a:lumMod val="90000"/>
                  </a:schemeClr>
                </a:solidFill>
                <a:latin typeface="Times New Roman" panose="02020603050405020304" pitchFamily="18" charset="0"/>
                <a:cs typeface="Times New Roman" panose="02020603050405020304" pitchFamily="18" charset="0"/>
              </a:rPr>
              <a:t> </a:t>
            </a:r>
            <a:r>
              <a:rPr lang="en-US" sz="2800" b="1" dirty="0" err="1">
                <a:solidFill>
                  <a:schemeClr val="tx2">
                    <a:lumMod val="90000"/>
                  </a:schemeClr>
                </a:solidFill>
                <a:latin typeface="Times New Roman" panose="02020603050405020304" pitchFamily="18" charset="0"/>
                <a:cs typeface="Times New Roman" panose="02020603050405020304" pitchFamily="18" charset="0"/>
              </a:rPr>
              <a:t>quan</a:t>
            </a:r>
            <a:r>
              <a:rPr lang="en-US" sz="2800" b="1" dirty="0">
                <a:solidFill>
                  <a:schemeClr val="tx2">
                    <a:lumMod val="90000"/>
                  </a:schemeClr>
                </a:solidFill>
                <a:latin typeface="Times New Roman" panose="02020603050405020304" pitchFamily="18" charset="0"/>
                <a:cs typeface="Times New Roman" panose="02020603050405020304" pitchFamily="18" charset="0"/>
              </a:rPr>
              <a:t> </a:t>
            </a:r>
            <a:r>
              <a:rPr lang="en-US" sz="2800" b="1" dirty="0" err="1">
                <a:solidFill>
                  <a:schemeClr val="tx2">
                    <a:lumMod val="90000"/>
                  </a:schemeClr>
                </a:solidFill>
                <a:latin typeface="Times New Roman" panose="02020603050405020304" pitchFamily="18" charset="0"/>
                <a:cs typeface="Times New Roman" panose="02020603050405020304" pitchFamily="18" charset="0"/>
              </a:rPr>
              <a:t>hệ</a:t>
            </a:r>
            <a:r>
              <a:rPr lang="en-US" sz="2800" b="1" dirty="0">
                <a:solidFill>
                  <a:schemeClr val="tx2">
                    <a:lumMod val="90000"/>
                  </a:schemeClr>
                </a:solidFill>
                <a:latin typeface="Times New Roman" panose="02020603050405020304" pitchFamily="18" charset="0"/>
                <a:cs typeface="Times New Roman" panose="02020603050405020304" pitchFamily="18" charset="0"/>
              </a:rPr>
              <a:t> </a:t>
            </a:r>
            <a:r>
              <a:rPr lang="en-US" sz="2800" b="1" dirty="0" err="1">
                <a:solidFill>
                  <a:schemeClr val="tx2">
                    <a:lumMod val="90000"/>
                  </a:schemeClr>
                </a:solidFill>
                <a:latin typeface="Times New Roman" panose="02020603050405020304" pitchFamily="18" charset="0"/>
                <a:cs typeface="Times New Roman" panose="02020603050405020304" pitchFamily="18" charset="0"/>
              </a:rPr>
              <a:t>sản</a:t>
            </a:r>
            <a:r>
              <a:rPr lang="en-US" sz="2800" b="1" dirty="0">
                <a:solidFill>
                  <a:schemeClr val="tx2">
                    <a:lumMod val="90000"/>
                  </a:schemeClr>
                </a:solidFill>
                <a:latin typeface="Times New Roman" panose="02020603050405020304" pitchFamily="18" charset="0"/>
                <a:cs typeface="Times New Roman" panose="02020603050405020304" pitchFamily="18" charset="0"/>
              </a:rPr>
              <a:t> </a:t>
            </a:r>
            <a:r>
              <a:rPr lang="en-US" sz="2800" b="1" dirty="0" err="1">
                <a:solidFill>
                  <a:schemeClr val="tx2">
                    <a:lumMod val="90000"/>
                  </a:schemeClr>
                </a:solidFill>
                <a:latin typeface="Times New Roman" panose="02020603050405020304" pitchFamily="18" charset="0"/>
                <a:cs typeface="Times New Roman" panose="02020603050405020304" pitchFamily="18" charset="0"/>
              </a:rPr>
              <a:t>xuất</a:t>
            </a:r>
            <a:endParaRPr lang="en-US" sz="2800" b="1" dirty="0">
              <a:solidFill>
                <a:schemeClr val="tx2">
                  <a:lumMod val="90000"/>
                </a:schemeClr>
              </a:solidFill>
              <a:latin typeface="Times New Roman" panose="02020603050405020304" pitchFamily="18" charset="0"/>
              <a:cs typeface="Times New Roman" panose="02020603050405020304" pitchFamily="18" charset="0"/>
            </a:endParaRPr>
          </a:p>
        </p:txBody>
      </p:sp>
      <p:sp>
        <p:nvSpPr>
          <p:cNvPr id="13316" name="Rectangle 9"/>
          <p:cNvSpPr>
            <a:spLocks noChangeArrowheads="1"/>
          </p:cNvSpPr>
          <p:nvPr/>
        </p:nvSpPr>
        <p:spPr bwMode="auto">
          <a:xfrm>
            <a:off x="1752600" y="228601"/>
            <a:ext cx="7086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sz="3200" dirty="0">
                <a:ln w="0"/>
                <a:effectLst>
                  <a:outerShdw blurRad="38100" dist="19050" dir="2700000" algn="tl" rotWithShape="0">
                    <a:schemeClr val="dk1">
                      <a:alpha val="40000"/>
                    </a:schemeClr>
                  </a:outerShdw>
                </a:effectLst>
                <a:latin typeface="Times New Roman" pitchFamily="18" charset="0"/>
              </a:rPr>
              <a:t>I. HỌC THUYẾT</a:t>
            </a:r>
          </a:p>
          <a:p>
            <a:pPr marL="571500" indent="-571500" algn="ctr">
              <a:defRPr/>
            </a:pPr>
            <a:r>
              <a:rPr lang="en-US" sz="3200" dirty="0">
                <a:ln w="0"/>
                <a:effectLst>
                  <a:outerShdw blurRad="38100" dist="19050" dir="2700000" algn="tl" rotWithShape="0">
                    <a:schemeClr val="dk1">
                      <a:alpha val="40000"/>
                    </a:schemeClr>
                  </a:outerShdw>
                </a:effectLst>
                <a:latin typeface="Times New Roman" pitchFamily="18" charset="0"/>
              </a:rPr>
              <a:t> HÌNH THÁI KINH TẾ - XÃ HỘI</a:t>
            </a:r>
          </a:p>
        </p:txBody>
      </p:sp>
      <p:sp>
        <p:nvSpPr>
          <p:cNvPr id="258062" name="Oval 14"/>
          <p:cNvSpPr>
            <a:spLocks noChangeArrowheads="1"/>
          </p:cNvSpPr>
          <p:nvPr/>
        </p:nvSpPr>
        <p:spPr bwMode="auto">
          <a:xfrm>
            <a:off x="1524000" y="4495800"/>
            <a:ext cx="4191000" cy="21336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nl-NL" sz="2800" b="1" dirty="0">
                <a:solidFill>
                  <a:srgbClr val="FFFFCC">
                    <a:lumMod val="75000"/>
                  </a:srgbClr>
                </a:solidFill>
                <a:latin typeface="Times New Roman" panose="02020603050405020304" pitchFamily="18" charset="0"/>
                <a:cs typeface="Times New Roman" panose="02020603050405020304" pitchFamily="18" charset="0"/>
              </a:rPr>
              <a:t>3.</a:t>
            </a:r>
            <a:r>
              <a:rPr lang="nl-NL" sz="2800" b="1" dirty="0">
                <a:solidFill>
                  <a:srgbClr val="FFFFFF"/>
                </a:solidFill>
                <a:latin typeface="Times New Roman" panose="02020603050405020304" pitchFamily="18" charset="0"/>
                <a:cs typeface="Times New Roman" panose="02020603050405020304" pitchFamily="18" charset="0"/>
              </a:rPr>
              <a:t> </a:t>
            </a:r>
            <a:r>
              <a:rPr lang="nl-NL" sz="2800" b="1" dirty="0">
                <a:solidFill>
                  <a:schemeClr val="tx2">
                    <a:lumMod val="90000"/>
                  </a:schemeClr>
                </a:solidFill>
                <a:latin typeface="Times New Roman" panose="02020603050405020304" pitchFamily="18" charset="0"/>
                <a:cs typeface="Times New Roman" panose="02020603050405020304" pitchFamily="18" charset="0"/>
              </a:rPr>
              <a:t>Biện chứng </a:t>
            </a:r>
          </a:p>
          <a:p>
            <a:pPr algn="ctr">
              <a:defRPr/>
            </a:pPr>
            <a:r>
              <a:rPr lang="nl-NL" sz="2800" b="1" dirty="0">
                <a:solidFill>
                  <a:schemeClr val="tx2">
                    <a:lumMod val="90000"/>
                  </a:schemeClr>
                </a:solidFill>
                <a:latin typeface="Times New Roman" panose="02020603050405020304" pitchFamily="18" charset="0"/>
                <a:cs typeface="Times New Roman" panose="02020603050405020304" pitchFamily="18" charset="0"/>
              </a:rPr>
              <a:t>giữa cơ sở hạ tầng </a:t>
            </a:r>
          </a:p>
          <a:p>
            <a:pPr algn="ctr">
              <a:defRPr/>
            </a:pPr>
            <a:r>
              <a:rPr lang="nl-NL" sz="2800" b="1" dirty="0">
                <a:solidFill>
                  <a:schemeClr val="tx2">
                    <a:lumMod val="90000"/>
                  </a:schemeClr>
                </a:solidFill>
                <a:latin typeface="Times New Roman" panose="02020603050405020304" pitchFamily="18" charset="0"/>
                <a:cs typeface="Times New Roman" panose="02020603050405020304" pitchFamily="18" charset="0"/>
              </a:rPr>
              <a:t>và kiến trúc thượng tầng </a:t>
            </a:r>
          </a:p>
          <a:p>
            <a:pPr algn="ctr">
              <a:defRPr/>
            </a:pPr>
            <a:r>
              <a:rPr lang="nl-NL" sz="2800" b="1" dirty="0">
                <a:solidFill>
                  <a:schemeClr val="tx2">
                    <a:lumMod val="90000"/>
                  </a:schemeClr>
                </a:solidFill>
                <a:latin typeface="Times New Roman" panose="02020603050405020304" pitchFamily="18" charset="0"/>
                <a:cs typeface="Times New Roman" panose="02020603050405020304" pitchFamily="18" charset="0"/>
              </a:rPr>
              <a:t>của xã hội</a:t>
            </a:r>
            <a:r>
              <a:rPr lang="nl-NL" sz="2800" b="1" i="1" dirty="0">
                <a:solidFill>
                  <a:schemeClr val="tx2">
                    <a:lumMod val="90000"/>
                  </a:schemeClr>
                </a:solidFill>
                <a:latin typeface="Times New Roman" panose="02020603050405020304" pitchFamily="18" charset="0"/>
                <a:cs typeface="Times New Roman" panose="02020603050405020304" pitchFamily="18" charset="0"/>
              </a:rPr>
              <a:t> </a:t>
            </a:r>
            <a:endParaRPr lang="en-US" sz="2800" b="1" dirty="0">
              <a:solidFill>
                <a:schemeClr val="tx2">
                  <a:lumMod val="90000"/>
                </a:schemeClr>
              </a:solidFill>
              <a:latin typeface="Times New Roman" panose="02020603050405020304" pitchFamily="18" charset="0"/>
              <a:cs typeface="Times New Roman" panose="02020603050405020304" pitchFamily="18" charset="0"/>
            </a:endParaRPr>
          </a:p>
        </p:txBody>
      </p:sp>
      <p:sp>
        <p:nvSpPr>
          <p:cNvPr id="258065" name="AutoShape 17"/>
          <p:cNvSpPr>
            <a:spLocks noChangeArrowheads="1"/>
          </p:cNvSpPr>
          <p:nvPr/>
        </p:nvSpPr>
        <p:spPr bwMode="auto">
          <a:xfrm>
            <a:off x="4489522" y="1600201"/>
            <a:ext cx="2315585" cy="1228436"/>
          </a:xfrm>
          <a:prstGeom prst="downArrow">
            <a:avLst>
              <a:gd name="adj1" fmla="val 50000"/>
              <a:gd name="adj2" fmla="val 40000"/>
            </a:avLst>
          </a:prstGeom>
          <a:solidFill>
            <a:schemeClr val="accent1"/>
          </a:solidFill>
          <a:ln w="9525">
            <a:solidFill>
              <a:schemeClr val="tx1"/>
            </a:solidFill>
            <a:miter lim="800000"/>
            <a:headEnd/>
            <a:tailEnd/>
          </a:ln>
        </p:spPr>
        <p:txBody>
          <a:bodyPr wrap="none" anchor="ctr"/>
          <a:lstStyle/>
          <a:p>
            <a:pPr>
              <a:defRPr/>
            </a:pPr>
            <a:endParaRPr lang="en-US" b="1">
              <a:solidFill>
                <a:srgbClr val="FFFFFF"/>
              </a:solidFill>
              <a:latin typeface=".VnTimeH" pitchFamily="34" charset="0"/>
            </a:endParaRPr>
          </a:p>
        </p:txBody>
      </p:sp>
      <p:sp>
        <p:nvSpPr>
          <p:cNvPr id="7" name="Oval 14"/>
          <p:cNvSpPr>
            <a:spLocks noChangeArrowheads="1"/>
          </p:cNvSpPr>
          <p:nvPr/>
        </p:nvSpPr>
        <p:spPr bwMode="auto">
          <a:xfrm>
            <a:off x="5715000" y="4495800"/>
            <a:ext cx="4953000" cy="213360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ctr">
              <a:defRPr/>
            </a:pPr>
            <a:r>
              <a:rPr lang="nl-NL" sz="2800" b="1" dirty="0">
                <a:solidFill>
                  <a:srgbClr val="FFFFCC">
                    <a:lumMod val="75000"/>
                  </a:srgbClr>
                </a:solidFill>
                <a:latin typeface="Times New Roman" panose="02020603050405020304" pitchFamily="18" charset="0"/>
                <a:cs typeface="Times New Roman" panose="02020603050405020304" pitchFamily="18" charset="0"/>
              </a:rPr>
              <a:t>4.</a:t>
            </a:r>
            <a:r>
              <a:rPr lang="nl-NL" sz="2800" b="1" dirty="0">
                <a:solidFill>
                  <a:srgbClr val="FFFFFF"/>
                </a:solidFill>
                <a:latin typeface="Times New Roman" panose="02020603050405020304" pitchFamily="18" charset="0"/>
                <a:cs typeface="Times New Roman" panose="02020603050405020304" pitchFamily="18" charset="0"/>
              </a:rPr>
              <a:t> </a:t>
            </a:r>
            <a:r>
              <a:rPr lang="nl-NL" sz="2800" b="1" dirty="0">
                <a:solidFill>
                  <a:schemeClr val="tx2">
                    <a:lumMod val="90000"/>
                  </a:schemeClr>
                </a:solidFill>
                <a:latin typeface="Times New Roman" panose="02020603050405020304" pitchFamily="18" charset="0"/>
                <a:cs typeface="Times New Roman" panose="02020603050405020304" pitchFamily="18" charset="0"/>
              </a:rPr>
              <a:t>Sự phát triển </a:t>
            </a:r>
          </a:p>
          <a:p>
            <a:pPr algn="ctr">
              <a:defRPr/>
            </a:pPr>
            <a:r>
              <a:rPr lang="nl-NL" sz="2800" b="1" dirty="0">
                <a:solidFill>
                  <a:schemeClr val="tx2">
                    <a:lumMod val="90000"/>
                  </a:schemeClr>
                </a:solidFill>
                <a:latin typeface="Times New Roman" panose="02020603050405020304" pitchFamily="18" charset="0"/>
                <a:cs typeface="Times New Roman" panose="02020603050405020304" pitchFamily="18" charset="0"/>
              </a:rPr>
              <a:t> các hình thái kinh tế - xã hội</a:t>
            </a:r>
          </a:p>
          <a:p>
            <a:pPr algn="ctr">
              <a:defRPr/>
            </a:pPr>
            <a:r>
              <a:rPr lang="nl-NL" sz="2800" b="1" dirty="0">
                <a:solidFill>
                  <a:schemeClr val="tx2">
                    <a:lumMod val="90000"/>
                  </a:schemeClr>
                </a:solidFill>
                <a:latin typeface="Times New Roman" panose="02020603050405020304" pitchFamily="18" charset="0"/>
                <a:cs typeface="Times New Roman" panose="02020603050405020304" pitchFamily="18" charset="0"/>
              </a:rPr>
              <a:t> là một quá trình </a:t>
            </a:r>
          </a:p>
          <a:p>
            <a:pPr algn="ctr">
              <a:defRPr/>
            </a:pPr>
            <a:r>
              <a:rPr lang="nl-NL" sz="2800" b="1" dirty="0">
                <a:solidFill>
                  <a:schemeClr val="tx2">
                    <a:lumMod val="90000"/>
                  </a:schemeClr>
                </a:solidFill>
                <a:latin typeface="Times New Roman" panose="02020603050405020304" pitchFamily="18" charset="0"/>
                <a:cs typeface="Times New Roman" panose="02020603050405020304" pitchFamily="18" charset="0"/>
              </a:rPr>
              <a:t>lịch sử - tự nhiên</a:t>
            </a:r>
            <a:r>
              <a:rPr lang="nl-NL" sz="2800" b="1" i="1" dirty="0">
                <a:solidFill>
                  <a:schemeClr val="tx2">
                    <a:lumMod val="90000"/>
                  </a:schemeClr>
                </a:solidFill>
                <a:latin typeface="Times New Roman" panose="02020603050405020304" pitchFamily="18" charset="0"/>
                <a:cs typeface="Times New Roman" panose="02020603050405020304" pitchFamily="18" charset="0"/>
              </a:rPr>
              <a:t> </a:t>
            </a:r>
            <a:endParaRPr lang="en-US" sz="2800" b="1" dirty="0">
              <a:solidFill>
                <a:schemeClr val="tx2">
                  <a:lumMod val="9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3785519"/>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58065"/>
                                        </p:tgtEl>
                                        <p:attrNameLst>
                                          <p:attrName>style.visibility</p:attrName>
                                        </p:attrNameLst>
                                      </p:cBhvr>
                                      <p:to>
                                        <p:strVal val="visible"/>
                                      </p:to>
                                    </p:set>
                                    <p:animEffect transition="in" filter="slide(fromTop)">
                                      <p:cBhvr>
                                        <p:cTn id="7" dur="500"/>
                                        <p:tgtEl>
                                          <p:spTgt spid="258065"/>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58053"/>
                                        </p:tgtEl>
                                        <p:attrNameLst>
                                          <p:attrName>style.visibility</p:attrName>
                                        </p:attrNameLst>
                                      </p:cBhvr>
                                      <p:to>
                                        <p:strVal val="visible"/>
                                      </p:to>
                                    </p:set>
                                    <p:animEffect transition="in" filter="blinds(horizontal)">
                                      <p:cBhvr>
                                        <p:cTn id="11" dur="500"/>
                                        <p:tgtEl>
                                          <p:spTgt spid="258053"/>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8054"/>
                                        </p:tgtEl>
                                        <p:attrNameLst>
                                          <p:attrName>style.visibility</p:attrName>
                                        </p:attrNameLst>
                                      </p:cBhvr>
                                      <p:to>
                                        <p:strVal val="visible"/>
                                      </p:to>
                                    </p:set>
                                    <p:animEffect transition="in" filter="blinds(horizontal)">
                                      <p:cBhvr>
                                        <p:cTn id="15" dur="500"/>
                                        <p:tgtEl>
                                          <p:spTgt spid="258054"/>
                                        </p:tgtEl>
                                      </p:cBhvr>
                                    </p:animEffect>
                                  </p:childTnLst>
                                </p:cTn>
                              </p:par>
                            </p:childTnLst>
                          </p:cTn>
                        </p:par>
                        <p:par>
                          <p:cTn id="16" fill="hold" nodeType="afterGroup">
                            <p:stCondLst>
                              <p:cond delay="1500"/>
                            </p:stCondLst>
                            <p:childTnLst>
                              <p:par>
                                <p:cTn id="17" presetID="24" presetClass="entr" presetSubtype="0" fill="hold" grpId="0" nodeType="afterEffect">
                                  <p:stCondLst>
                                    <p:cond delay="0"/>
                                  </p:stCondLst>
                                  <p:childTnLst>
                                    <p:set>
                                      <p:cBhvr>
                                        <p:cTn id="18" dur="1" fill="hold">
                                          <p:stCondLst>
                                            <p:cond delay="0"/>
                                          </p:stCondLst>
                                        </p:cTn>
                                        <p:tgtEl>
                                          <p:spTgt spid="258062"/>
                                        </p:tgtEl>
                                        <p:attrNameLst>
                                          <p:attrName>style.visibility</p:attrName>
                                        </p:attrNameLst>
                                      </p:cBhvr>
                                      <p:to>
                                        <p:strVal val="visible"/>
                                      </p:to>
                                    </p:set>
                                    <p:anim to="" calcmode="lin" valueType="num">
                                      <p:cBhvr>
                                        <p:cTn id="19" dur="1" fill="hold"/>
                                        <p:tgtEl>
                                          <p:spTgt spid="258062"/>
                                        </p:tgtEl>
                                        <p:attrNameLst>
                                          <p:attrName/>
                                        </p:attrNameLst>
                                      </p:cBhvr>
                                    </p:anim>
                                  </p:childTnLst>
                                </p:cTn>
                              </p:par>
                            </p:childTnLst>
                          </p:cTn>
                        </p:par>
                        <p:par>
                          <p:cTn id="20" fill="hold" nodeType="afterGroup">
                            <p:stCondLst>
                              <p:cond delay="1500"/>
                            </p:stCondLst>
                            <p:childTnLst>
                              <p:par>
                                <p:cTn id="21" presetID="24"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to="" calcmode="lin" valueType="num">
                                      <p:cBhvr>
                                        <p:cTn id="23" dur="1" fill="hold"/>
                                        <p:tgtEl>
                                          <p:spTgt spid="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3" grpId="0" animBg="1"/>
      <p:bldP spid="258054" grpId="0" animBg="1"/>
      <p:bldP spid="258062" grpId="0" animBg="1"/>
      <p:bldP spid="258065"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600220" y="71439"/>
            <a:ext cx="8910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sz="2800" dirty="0">
                <a:ln w="0"/>
                <a:effectLst>
                  <a:outerShdw blurRad="38100" dist="19050" dir="2700000" algn="tl" rotWithShape="0">
                    <a:schemeClr val="dk1">
                      <a:alpha val="40000"/>
                    </a:schemeClr>
                  </a:outerShdw>
                </a:effectLst>
                <a:latin typeface="Times New Roman" pitchFamily="18" charset="0"/>
              </a:rPr>
              <a:t>TIẾN TRÌNH LỊCH SỬ - TỰ NHIÊN</a:t>
            </a:r>
          </a:p>
        </p:txBody>
      </p:sp>
      <p:sp>
        <p:nvSpPr>
          <p:cNvPr id="254981" name="Text Box 5"/>
          <p:cNvSpPr txBox="1">
            <a:spLocks noChangeArrowheads="1"/>
          </p:cNvSpPr>
          <p:nvPr/>
        </p:nvSpPr>
        <p:spPr bwMode="auto">
          <a:xfrm>
            <a:off x="1524000" y="1752601"/>
            <a:ext cx="7848600" cy="830263"/>
          </a:xfrm>
          <a:prstGeom prst="rect">
            <a:avLst/>
          </a:prstGeom>
          <a:solidFill>
            <a:srgbClr val="003300"/>
          </a:solidFill>
          <a:ln w="28575">
            <a:solidFill>
              <a:srgbClr val="FF3300"/>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defRPr/>
            </a:pPr>
            <a:r>
              <a:rPr lang="en-US" sz="2400">
                <a:solidFill>
                  <a:srgbClr val="FFFFFF"/>
                </a:solidFill>
                <a:latin typeface="Times New Roman" pitchFamily="18" charset="0"/>
              </a:rPr>
              <a:t>BIỆN CHỨNG LÔGÍC - LỊCH SỬ </a:t>
            </a:r>
          </a:p>
          <a:p>
            <a:pPr algn="ctr">
              <a:defRPr/>
            </a:pPr>
            <a:r>
              <a:rPr lang="en-US" sz="2400">
                <a:solidFill>
                  <a:srgbClr val="FFFFFF"/>
                </a:solidFill>
                <a:latin typeface="Times New Roman" pitchFamily="18" charset="0"/>
              </a:rPr>
              <a:t>TRONG SỰ PHÁT </a:t>
            </a:r>
            <a:r>
              <a:rPr lang="en-US" sz="2400" smtClean="0">
                <a:solidFill>
                  <a:srgbClr val="FFFFFF"/>
                </a:solidFill>
                <a:latin typeface="Times New Roman" pitchFamily="18" charset="0"/>
              </a:rPr>
              <a:t>TRIỂN XÃ </a:t>
            </a:r>
            <a:r>
              <a:rPr lang="en-US" sz="2400">
                <a:solidFill>
                  <a:srgbClr val="FFFFFF"/>
                </a:solidFill>
                <a:latin typeface="Times New Roman" pitchFamily="18" charset="0"/>
              </a:rPr>
              <a:t>HỘI LOÀI NGU</a:t>
            </a:r>
            <a:r>
              <a:rPr lang="vi-VN" sz="2400">
                <a:solidFill>
                  <a:srgbClr val="FFFFFF"/>
                </a:solidFill>
                <a:latin typeface="Times New Roman" pitchFamily="18" charset="0"/>
              </a:rPr>
              <a:t>Ư</a:t>
            </a:r>
            <a:r>
              <a:rPr lang="en-US" sz="2400">
                <a:solidFill>
                  <a:srgbClr val="FFFFFF"/>
                </a:solidFill>
                <a:latin typeface="Times New Roman" pitchFamily="18" charset="0"/>
              </a:rPr>
              <a:t>ỜI</a:t>
            </a:r>
          </a:p>
        </p:txBody>
      </p:sp>
      <p:sp>
        <p:nvSpPr>
          <p:cNvPr id="254984" name="Text Box 8"/>
          <p:cNvSpPr txBox="1">
            <a:spLocks noChangeArrowheads="1"/>
          </p:cNvSpPr>
          <p:nvPr/>
        </p:nvSpPr>
        <p:spPr bwMode="auto">
          <a:xfrm>
            <a:off x="1524000" y="2667000"/>
            <a:ext cx="2800350" cy="1384300"/>
          </a:xfrm>
          <a:prstGeom prst="rect">
            <a:avLst/>
          </a:prstGeom>
          <a:solidFill>
            <a:schemeClr val="bg1"/>
          </a:solidFill>
          <a:ln w="9525">
            <a:solidFill>
              <a:srgbClr val="FF3300"/>
            </a:solidFill>
            <a:miter lim="800000"/>
            <a:headEnd/>
            <a:tailEnd/>
          </a:ln>
          <a:effectLst/>
        </p:spPr>
        <p:txBody>
          <a:bodyPr>
            <a:spAutoFit/>
          </a:bodyPr>
          <a:lstStyle/>
          <a:p>
            <a:pPr algn="ctr">
              <a:defRPr/>
            </a:pPr>
            <a:r>
              <a:rPr lang="en-US" sz="2800" dirty="0" err="1">
                <a:ln w="0"/>
                <a:effectLst>
                  <a:outerShdw blurRad="38100" dist="19050" dir="2700000" algn="tl" rotWithShape="0">
                    <a:schemeClr val="dk1">
                      <a:alpha val="40000"/>
                    </a:schemeClr>
                  </a:outerShdw>
                </a:effectLst>
                <a:latin typeface="Times New Roman"/>
              </a:rPr>
              <a:t>Lô</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gíc</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của</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toàn</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bộ</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tiến</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trình</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lịch</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sử</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loài</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nguời</a:t>
            </a:r>
            <a:r>
              <a:rPr lang="en-US" sz="2800" dirty="0">
                <a:ln w="0"/>
                <a:effectLst>
                  <a:outerShdw blurRad="38100" dist="19050" dir="2700000" algn="tl" rotWithShape="0">
                    <a:schemeClr val="dk1">
                      <a:alpha val="40000"/>
                    </a:schemeClr>
                  </a:outerShdw>
                </a:effectLst>
                <a:latin typeface="Times New Roman"/>
              </a:rPr>
              <a:t> </a:t>
            </a:r>
          </a:p>
        </p:txBody>
      </p:sp>
      <p:sp>
        <p:nvSpPr>
          <p:cNvPr id="254985" name="Text Box 9"/>
          <p:cNvSpPr txBox="1">
            <a:spLocks noChangeArrowheads="1"/>
          </p:cNvSpPr>
          <p:nvPr/>
        </p:nvSpPr>
        <p:spPr bwMode="auto">
          <a:xfrm>
            <a:off x="5175250" y="2768600"/>
            <a:ext cx="5181600" cy="1385888"/>
          </a:xfrm>
          <a:prstGeom prst="rect">
            <a:avLst/>
          </a:prstGeom>
          <a:blipFill>
            <a:blip r:embed="rId2"/>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sz="2800" i="1">
                <a:ln w="0"/>
                <a:effectLst>
                  <a:outerShdw blurRad="38100" dist="19050" dir="2700000" algn="tl" rotWithShape="0">
                    <a:schemeClr val="dk1">
                      <a:alpha val="40000"/>
                    </a:schemeClr>
                  </a:outerShdw>
                </a:effectLst>
                <a:latin typeface="Times New Roman"/>
              </a:rPr>
              <a:t>Do sự chi phối của các </a:t>
            </a:r>
            <a:r>
              <a:rPr lang="en-US" sz="2800" i="1" err="1">
                <a:ln w="0"/>
                <a:effectLst>
                  <a:outerShdw blurRad="38100" dist="19050" dir="2700000" algn="tl" rotWithShape="0">
                    <a:schemeClr val="dk1">
                      <a:alpha val="40000"/>
                    </a:schemeClr>
                  </a:outerShdw>
                </a:effectLst>
                <a:latin typeface="Times New Roman"/>
              </a:rPr>
              <a:t>quy</a:t>
            </a:r>
            <a:r>
              <a:rPr lang="en-US" sz="2800" i="1">
                <a:ln w="0"/>
                <a:effectLst>
                  <a:outerShdw blurRad="38100" dist="19050" dir="2700000" algn="tl" rotWithShape="0">
                    <a:schemeClr val="dk1">
                      <a:alpha val="40000"/>
                    </a:schemeClr>
                  </a:outerShdw>
                </a:effectLst>
                <a:latin typeface="Times New Roman"/>
              </a:rPr>
              <a:t> luật khách </a:t>
            </a:r>
            <a:r>
              <a:rPr lang="en-US" sz="2800" i="1" dirty="0" err="1">
                <a:ln w="0"/>
                <a:effectLst>
                  <a:outerShdw blurRad="38100" dist="19050" dir="2700000" algn="tl" rotWithShape="0">
                    <a:schemeClr val="dk1">
                      <a:alpha val="40000"/>
                    </a:schemeClr>
                  </a:outerShdw>
                </a:effectLst>
                <a:latin typeface="Times New Roman"/>
              </a:rPr>
              <a:t>quan</a:t>
            </a:r>
            <a:r>
              <a:rPr lang="en-US" sz="2800" i="1">
                <a:ln w="0"/>
                <a:effectLst>
                  <a:outerShdw blurRad="38100" dist="19050" dir="2700000" algn="tl" rotWithShape="0">
                    <a:schemeClr val="dk1">
                      <a:alpha val="40000"/>
                    </a:schemeClr>
                  </a:outerShdw>
                </a:effectLst>
                <a:latin typeface="Times New Roman"/>
              </a:rPr>
              <a:t>, xét </a:t>
            </a:r>
            <a:r>
              <a:rPr lang="vi-VN" sz="2800" i="1">
                <a:ln w="0"/>
                <a:effectLst>
                  <a:outerShdw blurRad="38100" dist="19050" dir="2700000" algn="tl" rotWithShape="0">
                    <a:schemeClr val="dk1">
                      <a:alpha val="40000"/>
                    </a:schemeClr>
                  </a:outerShdw>
                </a:effectLst>
                <a:latin typeface="Times New Roman"/>
              </a:rPr>
              <a:t>đ</a:t>
            </a:r>
            <a:r>
              <a:rPr lang="en-US" sz="2800" i="1">
                <a:ln w="0"/>
                <a:effectLst>
                  <a:outerShdw blurRad="38100" dist="19050" dir="2700000" algn="tl" rotWithShape="0">
                    <a:schemeClr val="dk1">
                      <a:alpha val="40000"/>
                    </a:schemeClr>
                  </a:outerShdw>
                </a:effectLst>
                <a:latin typeface="Times New Roman"/>
              </a:rPr>
              <a:t>ến cùng là sự phát triển của </a:t>
            </a:r>
            <a:r>
              <a:rPr lang="en-US" sz="2800" i="1" dirty="0">
                <a:ln w="0"/>
                <a:effectLst>
                  <a:outerShdw blurRad="38100" dist="19050" dir="2700000" algn="tl" rotWithShape="0">
                    <a:schemeClr val="dk1">
                      <a:alpha val="40000"/>
                    </a:schemeClr>
                  </a:outerShdw>
                </a:effectLst>
                <a:latin typeface="Times New Roman"/>
              </a:rPr>
              <a:t>LLSX</a:t>
            </a:r>
          </a:p>
        </p:txBody>
      </p:sp>
      <p:sp>
        <p:nvSpPr>
          <p:cNvPr id="254986" name="AutoShape 10"/>
          <p:cNvSpPr>
            <a:spLocks noChangeArrowheads="1"/>
          </p:cNvSpPr>
          <p:nvPr/>
        </p:nvSpPr>
        <p:spPr bwMode="auto">
          <a:xfrm>
            <a:off x="4495800" y="2667001"/>
            <a:ext cx="514350" cy="1357313"/>
          </a:xfrm>
          <a:prstGeom prst="rightArrow">
            <a:avLst>
              <a:gd name="adj1" fmla="val 50000"/>
              <a:gd name="adj2" fmla="val 25000"/>
            </a:avLst>
          </a:prstGeom>
          <a:ln>
            <a:headEnd/>
            <a:tailEnd/>
          </a:ln>
        </p:spPr>
        <p:style>
          <a:lnRef idx="3">
            <a:schemeClr val="lt1"/>
          </a:lnRef>
          <a:fillRef idx="1">
            <a:schemeClr val="accent1"/>
          </a:fillRef>
          <a:effectRef idx="1">
            <a:schemeClr val="accent1"/>
          </a:effectRef>
          <a:fontRef idx="minor">
            <a:schemeClr val="lt1"/>
          </a:fontRef>
        </p:style>
        <p:txBody>
          <a:bodyPr wrap="none" lIns="0" tIns="0" rIns="0" bIns="0" anchor="ctr"/>
          <a:lstStyle/>
          <a:p>
            <a:pPr>
              <a:defRPr/>
            </a:pPr>
            <a:endParaRPr lang="en-US" b="1">
              <a:solidFill>
                <a:srgbClr val="FFFFFF"/>
              </a:solidFill>
              <a:latin typeface=".VnTimeH" pitchFamily="34" charset="0"/>
            </a:endParaRPr>
          </a:p>
        </p:txBody>
      </p:sp>
      <p:sp>
        <p:nvSpPr>
          <p:cNvPr id="254987" name="Text Box 11"/>
          <p:cNvSpPr txBox="1">
            <a:spLocks noChangeArrowheads="1"/>
          </p:cNvSpPr>
          <p:nvPr/>
        </p:nvSpPr>
        <p:spPr bwMode="auto">
          <a:xfrm>
            <a:off x="2687638" y="4264026"/>
            <a:ext cx="7620000" cy="523875"/>
          </a:xfrm>
          <a:prstGeom prst="rect">
            <a:avLst/>
          </a:prstGeom>
          <a:blipFill>
            <a:blip r:embed="rId2"/>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800" b="0" i="1">
                <a:ln w="0"/>
                <a:effectLst>
                  <a:outerShdw blurRad="38100" dist="19050" dir="2700000" algn="tl" rotWithShape="0">
                    <a:schemeClr val="dk1">
                      <a:alpha val="40000"/>
                    </a:schemeClr>
                  </a:outerShdw>
                </a:effectLst>
                <a:latin typeface="Times New Roman" pitchFamily="18" charset="0"/>
              </a:rPr>
              <a:t>Xã hội vận </a:t>
            </a:r>
            <a:r>
              <a:rPr lang="vi-VN" sz="2800" b="0" i="1">
                <a:ln w="0"/>
                <a:effectLst>
                  <a:outerShdw blurRad="38100" dist="19050" dir="2700000" algn="tl" rotWithShape="0">
                    <a:schemeClr val="dk1">
                      <a:alpha val="40000"/>
                    </a:schemeClr>
                  </a:outerShdw>
                </a:effectLst>
                <a:latin typeface="Times New Roman" pitchFamily="18" charset="0"/>
              </a:rPr>
              <a:t>đ</a:t>
            </a:r>
            <a:r>
              <a:rPr lang="en-US" sz="2800" b="0" i="1">
                <a:ln w="0"/>
                <a:effectLst>
                  <a:outerShdw blurRad="38100" dist="19050" dir="2700000" algn="tl" rotWithShape="0">
                    <a:schemeClr val="dk1">
                      <a:alpha val="40000"/>
                    </a:schemeClr>
                  </a:outerShdw>
                </a:effectLst>
                <a:latin typeface="Times New Roman" pitchFamily="18" charset="0"/>
              </a:rPr>
              <a:t>ộng theo những quy luật khách quan</a:t>
            </a:r>
          </a:p>
        </p:txBody>
      </p:sp>
      <p:sp>
        <p:nvSpPr>
          <p:cNvPr id="254988" name="Text Box 12"/>
          <p:cNvSpPr txBox="1">
            <a:spLocks noChangeArrowheads="1"/>
          </p:cNvSpPr>
          <p:nvPr/>
        </p:nvSpPr>
        <p:spPr bwMode="auto">
          <a:xfrm>
            <a:off x="1638300" y="4873626"/>
            <a:ext cx="9029700" cy="523875"/>
          </a:xfrm>
          <a:prstGeom prst="rect">
            <a:avLst/>
          </a:prstGeom>
          <a:blipFill>
            <a:blip r:embed="rId2"/>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800" b="0" i="1">
                <a:ln w="0"/>
                <a:effectLst>
                  <a:outerShdw blurRad="38100" dist="19050" dir="2700000" algn="tl" rotWithShape="0">
                    <a:schemeClr val="dk1">
                      <a:alpha val="40000"/>
                    </a:schemeClr>
                  </a:outerShdw>
                </a:effectLst>
                <a:latin typeface="Times New Roman" pitchFamily="18" charset="0"/>
              </a:rPr>
              <a:t>Quy luật xã hội phải thông qua hoạt </a:t>
            </a:r>
            <a:r>
              <a:rPr lang="vi-VN" sz="2800" b="0" i="1">
                <a:ln w="0"/>
                <a:effectLst>
                  <a:outerShdw blurRad="38100" dist="19050" dir="2700000" algn="tl" rotWithShape="0">
                    <a:schemeClr val="dk1">
                      <a:alpha val="40000"/>
                    </a:schemeClr>
                  </a:outerShdw>
                </a:effectLst>
                <a:latin typeface="Times New Roman" pitchFamily="18" charset="0"/>
              </a:rPr>
              <a:t>đ</a:t>
            </a:r>
            <a:r>
              <a:rPr lang="en-US" sz="2800" b="0" i="1">
                <a:ln w="0"/>
                <a:effectLst>
                  <a:outerShdw blurRad="38100" dist="19050" dir="2700000" algn="tl" rotWithShape="0">
                    <a:schemeClr val="dk1">
                      <a:alpha val="40000"/>
                    </a:schemeClr>
                  </a:outerShdw>
                </a:effectLst>
                <a:latin typeface="Times New Roman" pitchFamily="18" charset="0"/>
              </a:rPr>
              <a:t>ộng của con ng</a:t>
            </a:r>
            <a:r>
              <a:rPr lang="vi-VN" sz="2800" b="0" i="1">
                <a:ln w="0"/>
                <a:effectLst>
                  <a:outerShdw blurRad="38100" dist="19050" dir="2700000" algn="tl" rotWithShape="0">
                    <a:schemeClr val="dk1">
                      <a:alpha val="40000"/>
                    </a:schemeClr>
                  </a:outerShdw>
                </a:effectLst>
                <a:latin typeface="Times New Roman" pitchFamily="18" charset="0"/>
              </a:rPr>
              <a:t>ư</a:t>
            </a:r>
            <a:r>
              <a:rPr lang="en-US" sz="2800" b="0" i="1">
                <a:ln w="0"/>
                <a:effectLst>
                  <a:outerShdw blurRad="38100" dist="19050" dir="2700000" algn="tl" rotWithShape="0">
                    <a:schemeClr val="dk1">
                      <a:alpha val="40000"/>
                    </a:schemeClr>
                  </a:outerShdw>
                </a:effectLst>
                <a:latin typeface="Times New Roman" pitchFamily="18" charset="0"/>
              </a:rPr>
              <a:t>ời. </a:t>
            </a:r>
          </a:p>
        </p:txBody>
      </p:sp>
      <p:sp>
        <p:nvSpPr>
          <p:cNvPr id="254989" name="Text Box 13"/>
          <p:cNvSpPr txBox="1">
            <a:spLocks noChangeArrowheads="1"/>
          </p:cNvSpPr>
          <p:nvPr/>
        </p:nvSpPr>
        <p:spPr bwMode="auto">
          <a:xfrm>
            <a:off x="2343150" y="5422901"/>
            <a:ext cx="7620000" cy="523875"/>
          </a:xfrm>
          <a:prstGeom prst="rect">
            <a:avLst/>
          </a:prstGeom>
          <a:blipFill>
            <a:blip r:embed="rId2"/>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800" b="0" i="1">
                <a:ln w="0"/>
                <a:effectLst>
                  <a:outerShdw blurRad="38100" dist="19050" dir="2700000" algn="tl" rotWithShape="0">
                    <a:schemeClr val="dk1">
                      <a:alpha val="40000"/>
                    </a:schemeClr>
                  </a:outerShdw>
                </a:effectLst>
                <a:latin typeface="Times New Roman" pitchFamily="18" charset="0"/>
              </a:rPr>
              <a:t>Quy luật xã hội thể hiện tính xu h</a:t>
            </a:r>
            <a:r>
              <a:rPr lang="vi-VN" sz="2800" b="0" i="1">
                <a:ln w="0"/>
                <a:effectLst>
                  <a:outerShdw blurRad="38100" dist="19050" dir="2700000" algn="tl" rotWithShape="0">
                    <a:schemeClr val="dk1">
                      <a:alpha val="40000"/>
                    </a:schemeClr>
                  </a:outerShdw>
                </a:effectLst>
                <a:latin typeface="Times New Roman" pitchFamily="18" charset="0"/>
              </a:rPr>
              <a:t>ư</a:t>
            </a:r>
            <a:r>
              <a:rPr lang="en-US" sz="2800" b="0" i="1">
                <a:ln w="0"/>
                <a:effectLst>
                  <a:outerShdw blurRad="38100" dist="19050" dir="2700000" algn="tl" rotWithShape="0">
                    <a:schemeClr val="dk1">
                      <a:alpha val="40000"/>
                    </a:schemeClr>
                  </a:outerShdw>
                </a:effectLst>
                <a:latin typeface="Times New Roman" pitchFamily="18" charset="0"/>
              </a:rPr>
              <a:t>ớng</a:t>
            </a:r>
          </a:p>
        </p:txBody>
      </p:sp>
      <p:sp>
        <p:nvSpPr>
          <p:cNvPr id="254990" name="Text Box 14"/>
          <p:cNvSpPr txBox="1">
            <a:spLocks noChangeArrowheads="1"/>
          </p:cNvSpPr>
          <p:nvPr/>
        </p:nvSpPr>
        <p:spPr bwMode="auto">
          <a:xfrm>
            <a:off x="2514600" y="5983289"/>
            <a:ext cx="7620000" cy="954087"/>
          </a:xfrm>
          <a:prstGeom prst="rect">
            <a:avLst/>
          </a:prstGeom>
          <a:blipFill>
            <a:blip r:embed="rId2"/>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800" b="0" i="1">
                <a:ln w="0"/>
                <a:effectLst>
                  <a:outerShdw blurRad="38100" dist="19050" dir="2700000" algn="tl" rotWithShape="0">
                    <a:schemeClr val="dk1">
                      <a:alpha val="40000"/>
                    </a:schemeClr>
                  </a:outerShdw>
                </a:effectLst>
                <a:latin typeface="Times New Roman" pitchFamily="18" charset="0"/>
              </a:rPr>
              <a:t>Cho </a:t>
            </a:r>
            <a:r>
              <a:rPr lang="vi-VN" sz="2800" b="0" i="1">
                <a:ln w="0"/>
                <a:effectLst>
                  <a:outerShdw blurRad="38100" dist="19050" dir="2700000" algn="tl" rotWithShape="0">
                    <a:schemeClr val="dk1">
                      <a:alpha val="40000"/>
                    </a:schemeClr>
                  </a:outerShdw>
                </a:effectLst>
                <a:latin typeface="Times New Roman" pitchFamily="18" charset="0"/>
              </a:rPr>
              <a:t>đ</a:t>
            </a:r>
            <a:r>
              <a:rPr lang="en-US" sz="2800" b="0" i="1">
                <a:ln w="0"/>
                <a:effectLst>
                  <a:outerShdw blurRad="38100" dist="19050" dir="2700000" algn="tl" rotWithShape="0">
                    <a:schemeClr val="dk1">
                      <a:alpha val="40000"/>
                    </a:schemeClr>
                  </a:outerShdw>
                </a:effectLst>
                <a:latin typeface="Times New Roman" pitchFamily="18" charset="0"/>
              </a:rPr>
              <a:t>ến nay, lịch sử xã hội </a:t>
            </a:r>
            <a:r>
              <a:rPr lang="vi-VN" sz="2800" b="0" i="1">
                <a:ln w="0"/>
                <a:effectLst>
                  <a:outerShdw blurRad="38100" dist="19050" dir="2700000" algn="tl" rotWithShape="0">
                    <a:schemeClr val="dk1">
                      <a:alpha val="40000"/>
                    </a:schemeClr>
                  </a:outerShdw>
                </a:effectLst>
                <a:latin typeface="Times New Roman" pitchFamily="18" charset="0"/>
              </a:rPr>
              <a:t>đ</a:t>
            </a:r>
            <a:r>
              <a:rPr lang="en-US" sz="2800" b="0" i="1">
                <a:ln w="0"/>
                <a:effectLst>
                  <a:outerShdw blurRad="38100" dist="19050" dir="2700000" algn="tl" rotWithShape="0">
                    <a:schemeClr val="dk1">
                      <a:alpha val="40000"/>
                    </a:schemeClr>
                  </a:outerShdw>
                </a:effectLst>
                <a:latin typeface="Times New Roman" pitchFamily="18" charset="0"/>
              </a:rPr>
              <a:t>ã trải qua các HTKTXH kế tiếp nhau</a:t>
            </a:r>
            <a:r>
              <a:rPr lang="en-US" sz="2000" b="0" i="1">
                <a:ln w="0"/>
                <a:effectLst>
                  <a:outerShdw blurRad="38100" dist="19050" dir="2700000" algn="tl" rotWithShape="0">
                    <a:schemeClr val="dk1">
                      <a:alpha val="40000"/>
                    </a:schemeClr>
                  </a:outerShdw>
                </a:effectLst>
                <a:latin typeface="Times New Roman" pitchFamily="18" charset="0"/>
              </a:rPr>
              <a:t>.</a:t>
            </a:r>
          </a:p>
        </p:txBody>
      </p:sp>
      <p:sp>
        <p:nvSpPr>
          <p:cNvPr id="254991" name="Oval 15"/>
          <p:cNvSpPr>
            <a:spLocks noChangeArrowheads="1"/>
          </p:cNvSpPr>
          <p:nvPr/>
        </p:nvSpPr>
        <p:spPr bwMode="auto">
          <a:xfrm>
            <a:off x="9105900" y="-118268"/>
            <a:ext cx="3124200" cy="2286000"/>
          </a:xfrm>
          <a:prstGeom prst="ellipse">
            <a:avLst/>
          </a:prstGeom>
          <a:solidFill>
            <a:srgbClr val="0000FF"/>
          </a:solidFill>
          <a:ln w="9525">
            <a:solidFill>
              <a:schemeClr val="tx1"/>
            </a:solidFill>
            <a:round/>
            <a:headEnd/>
            <a:tailEnd/>
          </a:ln>
          <a:effectLst/>
        </p:spPr>
        <p:txBody>
          <a:bodyPr wrap="none" anchor="ctr"/>
          <a:lstStyle/>
          <a:p>
            <a:pPr algn="ctr">
              <a:defRPr/>
            </a:pPr>
            <a:r>
              <a:rPr lang="en-US" sz="2400" b="1" i="1">
                <a:solidFill>
                  <a:srgbClr val="FFFFFF"/>
                </a:solidFill>
                <a:effectLst>
                  <a:outerShdw blurRad="38100" dist="38100" dir="2700000" algn="tl">
                    <a:srgbClr val="000000"/>
                  </a:outerShdw>
                </a:effectLst>
                <a:latin typeface="Times New Roman"/>
              </a:rPr>
              <a:t>Mác viết</a:t>
            </a:r>
            <a:r>
              <a:rPr lang="en-US" sz="2400" b="1" i="1" dirty="0">
                <a:solidFill>
                  <a:srgbClr val="FFFFFF"/>
                </a:solidFill>
                <a:effectLst>
                  <a:outerShdw blurRad="38100" dist="38100" dir="2700000" algn="tl">
                    <a:srgbClr val="000000"/>
                  </a:outerShdw>
                </a:effectLst>
                <a:latin typeface="Times New Roman"/>
              </a:rPr>
              <a:t>: </a:t>
            </a:r>
          </a:p>
          <a:p>
            <a:pPr algn="ctr">
              <a:defRPr/>
            </a:pPr>
            <a:r>
              <a:rPr lang="en-US" sz="2400" b="1" i="1">
                <a:solidFill>
                  <a:srgbClr val="FFFFFF"/>
                </a:solidFill>
                <a:effectLst>
                  <a:outerShdw blurRad="38100" dist="38100" dir="2700000" algn="tl">
                    <a:srgbClr val="000000"/>
                  </a:outerShdw>
                </a:effectLst>
                <a:latin typeface="Times New Roman"/>
              </a:rPr>
              <a:t>"Tôi </a:t>
            </a:r>
            <a:r>
              <a:rPr lang="en-US" sz="2400" b="1" i="1" err="1">
                <a:solidFill>
                  <a:srgbClr val="FFFFFF"/>
                </a:solidFill>
                <a:effectLst>
                  <a:outerShdw blurRad="38100" dist="38100" dir="2700000" algn="tl">
                    <a:srgbClr val="000000"/>
                  </a:outerShdw>
                </a:effectLst>
                <a:latin typeface="Times New Roman"/>
              </a:rPr>
              <a:t>coi</a:t>
            </a:r>
            <a:r>
              <a:rPr lang="en-US" sz="2400" b="1" i="1">
                <a:solidFill>
                  <a:srgbClr val="FFFFFF"/>
                </a:solidFill>
                <a:effectLst>
                  <a:outerShdw blurRad="38100" dist="38100" dir="2700000" algn="tl">
                    <a:srgbClr val="000000"/>
                  </a:outerShdw>
                </a:effectLst>
                <a:latin typeface="Times New Roman"/>
              </a:rPr>
              <a:t> sự phát </a:t>
            </a:r>
            <a:endParaRPr lang="en-US" sz="2400" b="1" i="1" dirty="0">
              <a:solidFill>
                <a:srgbClr val="FFFFFF"/>
              </a:solidFill>
              <a:effectLst>
                <a:outerShdw blurRad="38100" dist="38100" dir="2700000" algn="tl">
                  <a:srgbClr val="000000"/>
                </a:outerShdw>
              </a:effectLst>
              <a:latin typeface="Times New Roman"/>
            </a:endParaRPr>
          </a:p>
          <a:p>
            <a:pPr algn="ctr">
              <a:defRPr/>
            </a:pPr>
            <a:r>
              <a:rPr lang="en-US" sz="2400" b="1" i="1">
                <a:solidFill>
                  <a:srgbClr val="FFFFFF"/>
                </a:solidFill>
                <a:effectLst>
                  <a:outerShdw blurRad="38100" dist="38100" dir="2700000" algn="tl">
                    <a:srgbClr val="000000"/>
                  </a:outerShdw>
                </a:effectLst>
                <a:latin typeface="Times New Roman"/>
              </a:rPr>
              <a:t>triển của các </a:t>
            </a:r>
            <a:r>
              <a:rPr lang="en-US" sz="2400" b="1" i="1" dirty="0">
                <a:solidFill>
                  <a:srgbClr val="FFFFFF"/>
                </a:solidFill>
                <a:effectLst>
                  <a:outerShdw blurRad="38100" dist="38100" dir="2700000" algn="tl">
                    <a:srgbClr val="000000"/>
                  </a:outerShdw>
                </a:effectLst>
                <a:latin typeface="Times New Roman"/>
              </a:rPr>
              <a:t>HTKTXH </a:t>
            </a:r>
          </a:p>
          <a:p>
            <a:pPr algn="ctr">
              <a:defRPr/>
            </a:pPr>
            <a:r>
              <a:rPr lang="en-US" sz="2400" b="1" i="1">
                <a:solidFill>
                  <a:srgbClr val="FFFFFF"/>
                </a:solidFill>
                <a:effectLst>
                  <a:outerShdw blurRad="38100" dist="38100" dir="2700000" algn="tl">
                    <a:srgbClr val="000000"/>
                  </a:outerShdw>
                </a:effectLst>
                <a:latin typeface="Times New Roman"/>
              </a:rPr>
              <a:t>là một quá trình lịch</a:t>
            </a:r>
            <a:endParaRPr lang="en-US" sz="2400" b="1" i="1" dirty="0">
              <a:solidFill>
                <a:srgbClr val="FFFFFF"/>
              </a:solidFill>
              <a:effectLst>
                <a:outerShdw blurRad="38100" dist="38100" dir="2700000" algn="tl">
                  <a:srgbClr val="000000"/>
                </a:outerShdw>
              </a:effectLst>
              <a:latin typeface="Times New Roman"/>
            </a:endParaRPr>
          </a:p>
          <a:p>
            <a:pPr algn="ctr">
              <a:defRPr/>
            </a:pPr>
            <a:r>
              <a:rPr lang="en-US" sz="2400" b="1" i="1">
                <a:solidFill>
                  <a:srgbClr val="FFFFFF"/>
                </a:solidFill>
                <a:effectLst>
                  <a:outerShdw blurRad="38100" dist="38100" dir="2700000" algn="tl">
                    <a:srgbClr val="000000"/>
                  </a:outerShdw>
                </a:effectLst>
                <a:latin typeface="Times New Roman"/>
              </a:rPr>
              <a:t>sử - tự nhiên</a:t>
            </a:r>
            <a:r>
              <a:rPr lang="en-US" sz="2400" b="1" i="1" dirty="0">
                <a:solidFill>
                  <a:srgbClr val="FFFFFF"/>
                </a:solidFill>
                <a:effectLst>
                  <a:outerShdw blurRad="38100" dist="38100" dir="2700000" algn="tl">
                    <a:srgbClr val="000000"/>
                  </a:outerShdw>
                </a:effectLst>
                <a:latin typeface="Times New Roman"/>
              </a:rPr>
              <a:t>" </a:t>
            </a:r>
          </a:p>
        </p:txBody>
      </p:sp>
    </p:spTree>
    <p:extLst>
      <p:ext uri="{BB962C8B-B14F-4D97-AF65-F5344CB8AC3E}">
        <p14:creationId xmlns:p14="http://schemas.microsoft.com/office/powerpoint/2010/main" val="1990499269"/>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54981"/>
                                        </p:tgtEl>
                                        <p:attrNameLst>
                                          <p:attrName>style.visibility</p:attrName>
                                        </p:attrNameLst>
                                      </p:cBhvr>
                                      <p:to>
                                        <p:strVal val="visible"/>
                                      </p:to>
                                    </p:set>
                                    <p:animEffect transition="in" filter="blinds(vertical)">
                                      <p:cBhvr>
                                        <p:cTn id="7" dur="500"/>
                                        <p:tgtEl>
                                          <p:spTgt spid="254981"/>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254984"/>
                                        </p:tgtEl>
                                        <p:attrNameLst>
                                          <p:attrName>style.visibility</p:attrName>
                                        </p:attrNameLst>
                                      </p:cBhvr>
                                      <p:to>
                                        <p:strVal val="visible"/>
                                      </p:to>
                                    </p:set>
                                    <p:animEffect transition="in" filter="blinds(vertical)">
                                      <p:cBhvr>
                                        <p:cTn id="11" dur="500"/>
                                        <p:tgtEl>
                                          <p:spTgt spid="254984"/>
                                        </p:tgtEl>
                                      </p:cBhvr>
                                    </p:animEffect>
                                  </p:childTnLst>
                                </p:cTn>
                              </p:par>
                            </p:childTnLst>
                          </p:cTn>
                        </p:par>
                        <p:par>
                          <p:cTn id="12" fill="hold" nodeType="afterGroup">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54986"/>
                                        </p:tgtEl>
                                        <p:attrNameLst>
                                          <p:attrName>style.visibility</p:attrName>
                                        </p:attrNameLst>
                                      </p:cBhvr>
                                      <p:to>
                                        <p:strVal val="visible"/>
                                      </p:to>
                                    </p:set>
                                    <p:animEffect transition="in" filter="blinds(horizontal)">
                                      <p:cBhvr>
                                        <p:cTn id="15" dur="500"/>
                                        <p:tgtEl>
                                          <p:spTgt spid="254986"/>
                                        </p:tgtEl>
                                      </p:cBhvr>
                                    </p:animEffect>
                                  </p:childTnLst>
                                </p:cTn>
                              </p:par>
                            </p:childTnLst>
                          </p:cTn>
                        </p:par>
                        <p:par>
                          <p:cTn id="16" fill="hold" nodeType="afterGroup">
                            <p:stCondLst>
                              <p:cond delay="1500"/>
                            </p:stCondLst>
                            <p:childTnLst>
                              <p:par>
                                <p:cTn id="17" presetID="3" presetClass="entr" presetSubtype="5" fill="hold" grpId="0" nodeType="afterEffect">
                                  <p:stCondLst>
                                    <p:cond delay="0"/>
                                  </p:stCondLst>
                                  <p:childTnLst>
                                    <p:set>
                                      <p:cBhvr>
                                        <p:cTn id="18" dur="1" fill="hold">
                                          <p:stCondLst>
                                            <p:cond delay="0"/>
                                          </p:stCondLst>
                                        </p:cTn>
                                        <p:tgtEl>
                                          <p:spTgt spid="254985"/>
                                        </p:tgtEl>
                                        <p:attrNameLst>
                                          <p:attrName>style.visibility</p:attrName>
                                        </p:attrNameLst>
                                      </p:cBhvr>
                                      <p:to>
                                        <p:strVal val="visible"/>
                                      </p:to>
                                    </p:set>
                                    <p:animEffect transition="in" filter="blinds(vertical)">
                                      <p:cBhvr>
                                        <p:cTn id="19" dur="500"/>
                                        <p:tgtEl>
                                          <p:spTgt spid="25498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54987"/>
                                        </p:tgtEl>
                                        <p:attrNameLst>
                                          <p:attrName>style.visibility</p:attrName>
                                        </p:attrNameLst>
                                      </p:cBhvr>
                                      <p:to>
                                        <p:strVal val="visible"/>
                                      </p:to>
                                    </p:set>
                                    <p:animEffect transition="in" filter="wipe(left)">
                                      <p:cBhvr>
                                        <p:cTn id="24" dur="500"/>
                                        <p:tgtEl>
                                          <p:spTgt spid="25498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54988"/>
                                        </p:tgtEl>
                                        <p:attrNameLst>
                                          <p:attrName>style.visibility</p:attrName>
                                        </p:attrNameLst>
                                      </p:cBhvr>
                                      <p:to>
                                        <p:strVal val="visible"/>
                                      </p:to>
                                    </p:set>
                                    <p:animEffect transition="in" filter="wipe(left)">
                                      <p:cBhvr>
                                        <p:cTn id="29" dur="500"/>
                                        <p:tgtEl>
                                          <p:spTgt spid="25498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4989"/>
                                        </p:tgtEl>
                                        <p:attrNameLst>
                                          <p:attrName>style.visibility</p:attrName>
                                        </p:attrNameLst>
                                      </p:cBhvr>
                                      <p:to>
                                        <p:strVal val="visible"/>
                                      </p:to>
                                    </p:set>
                                    <p:animEffect transition="in" filter="wipe(left)">
                                      <p:cBhvr>
                                        <p:cTn id="34" dur="500"/>
                                        <p:tgtEl>
                                          <p:spTgt spid="25498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54990"/>
                                        </p:tgtEl>
                                        <p:attrNameLst>
                                          <p:attrName>style.visibility</p:attrName>
                                        </p:attrNameLst>
                                      </p:cBhvr>
                                      <p:to>
                                        <p:strVal val="visible"/>
                                      </p:to>
                                    </p:set>
                                    <p:animEffect transition="in" filter="wipe(left)">
                                      <p:cBhvr>
                                        <p:cTn id="39" dur="500"/>
                                        <p:tgtEl>
                                          <p:spTgt spid="254990"/>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7" presetClass="entr" presetSubtype="4" fill="hold" grpId="1" nodeType="clickEffect">
                                  <p:stCondLst>
                                    <p:cond delay="0"/>
                                  </p:stCondLst>
                                  <p:childTnLst>
                                    <p:set>
                                      <p:cBhvr>
                                        <p:cTn id="43" dur="1" fill="hold">
                                          <p:stCondLst>
                                            <p:cond delay="0"/>
                                          </p:stCondLst>
                                        </p:cTn>
                                        <p:tgtEl>
                                          <p:spTgt spid="254991"/>
                                        </p:tgtEl>
                                        <p:attrNameLst>
                                          <p:attrName>style.visibility</p:attrName>
                                        </p:attrNameLst>
                                      </p:cBhvr>
                                      <p:to>
                                        <p:strVal val="visible"/>
                                      </p:to>
                                    </p:set>
                                    <p:anim calcmode="lin" valueType="num">
                                      <p:cBhvr additive="base">
                                        <p:cTn id="44" dur="2000" fill="hold"/>
                                        <p:tgtEl>
                                          <p:spTgt spid="254991"/>
                                        </p:tgtEl>
                                        <p:attrNameLst>
                                          <p:attrName>ppt_x</p:attrName>
                                        </p:attrNameLst>
                                      </p:cBhvr>
                                      <p:tavLst>
                                        <p:tav tm="0">
                                          <p:val>
                                            <p:strVal val="#ppt_x"/>
                                          </p:val>
                                        </p:tav>
                                        <p:tav tm="100000">
                                          <p:val>
                                            <p:strVal val="#ppt_x"/>
                                          </p:val>
                                        </p:tav>
                                      </p:tavLst>
                                    </p:anim>
                                    <p:anim calcmode="lin" valueType="num">
                                      <p:cBhvr additive="base">
                                        <p:cTn id="45" dur="2000" fill="hold"/>
                                        <p:tgtEl>
                                          <p:spTgt spid="254991"/>
                                        </p:tgtEl>
                                        <p:attrNameLst>
                                          <p:attrName>ppt_y</p:attrName>
                                        </p:attrNameLst>
                                      </p:cBhvr>
                                      <p:tavLst>
                                        <p:tav tm="0">
                                          <p:val>
                                            <p:strVal val="1+#ppt_h/2"/>
                                          </p:val>
                                        </p:tav>
                                        <p:tav tm="100000">
                                          <p:val>
                                            <p:strVal val="#ppt_y"/>
                                          </p:val>
                                        </p:tav>
                                      </p:tavLst>
                                    </p:anim>
                                  </p:childTnLst>
                                </p:cTn>
                              </p:par>
                            </p:childTnLst>
                          </p:cTn>
                        </p:par>
                        <p:par>
                          <p:cTn id="46" fill="hold" nodeType="afterGroup">
                            <p:stCondLst>
                              <p:cond delay="2000"/>
                            </p:stCondLst>
                            <p:childTnLst>
                              <p:par>
                                <p:cTn id="47" presetID="21" presetClass="entr" presetSubtype="4" fill="hold" grpId="0" nodeType="afterEffect">
                                  <p:stCondLst>
                                    <p:cond delay="0"/>
                                  </p:stCondLst>
                                  <p:childTnLst>
                                    <p:set>
                                      <p:cBhvr>
                                        <p:cTn id="48" dur="1" fill="hold">
                                          <p:stCondLst>
                                            <p:cond delay="0"/>
                                          </p:stCondLst>
                                        </p:cTn>
                                        <p:tgtEl>
                                          <p:spTgt spid="254991"/>
                                        </p:tgtEl>
                                        <p:attrNameLst>
                                          <p:attrName>style.visibility</p:attrName>
                                        </p:attrNameLst>
                                      </p:cBhvr>
                                      <p:to>
                                        <p:strVal val="visible"/>
                                      </p:to>
                                    </p:set>
                                    <p:animEffect transition="in" filter="wheel(4)">
                                      <p:cBhvr>
                                        <p:cTn id="49" dur="2000"/>
                                        <p:tgtEl>
                                          <p:spTgt spid="254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1" grpId="0" animBg="1" autoUpdateAnimBg="0"/>
      <p:bldP spid="254984" grpId="0" animBg="1" autoUpdateAnimBg="0"/>
      <p:bldP spid="254985" grpId="0" animBg="1" autoUpdateAnimBg="0"/>
      <p:bldP spid="254986" grpId="0" animBg="1"/>
      <p:bldP spid="254987" grpId="0" animBg="1" autoUpdateAnimBg="0"/>
      <p:bldP spid="254988" grpId="0" animBg="1" autoUpdateAnimBg="0"/>
      <p:bldP spid="254989" grpId="0" animBg="1" autoUpdateAnimBg="0"/>
      <p:bldP spid="254990" grpId="0" animBg="1" autoUpdateAnimBg="0"/>
      <p:bldP spid="254991" grpId="0" animBg="1"/>
      <p:bldP spid="25499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Text Box 3"/>
          <p:cNvSpPr txBox="1">
            <a:spLocks noChangeArrowheads="1"/>
          </p:cNvSpPr>
          <p:nvPr/>
        </p:nvSpPr>
        <p:spPr bwMode="auto">
          <a:xfrm>
            <a:off x="2286000" y="381001"/>
            <a:ext cx="8001000" cy="830263"/>
          </a:xfrm>
          <a:prstGeom prst="rect">
            <a:avLst/>
          </a:prstGeom>
          <a:solidFill>
            <a:srgbClr val="003300"/>
          </a:solidFill>
          <a:ln w="28575">
            <a:solidFill>
              <a:srgbClr val="FF3300"/>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defRPr/>
            </a:pPr>
            <a:r>
              <a:rPr lang="en-US" sz="2400">
                <a:solidFill>
                  <a:srgbClr val="FFFFFF"/>
                </a:solidFill>
                <a:latin typeface="Times New Roman" pitchFamily="18" charset="0"/>
              </a:rPr>
              <a:t>TÍNH QUY LUẬT CỦA VIỆC "BỎ QUA" </a:t>
            </a:r>
          </a:p>
          <a:p>
            <a:pPr algn="ctr">
              <a:defRPr/>
            </a:pPr>
            <a:r>
              <a:rPr lang="en-US" sz="2400">
                <a:solidFill>
                  <a:srgbClr val="FFFFFF"/>
                </a:solidFill>
                <a:latin typeface="Times New Roman" pitchFamily="18" charset="0"/>
              </a:rPr>
              <a:t>MỘT HAY VÀI HTKTXH TRONG SỰ PHÁT TRIỂN</a:t>
            </a:r>
          </a:p>
        </p:txBody>
      </p:sp>
      <p:sp>
        <p:nvSpPr>
          <p:cNvPr id="256012" name="Text Box 12"/>
          <p:cNvSpPr txBox="1">
            <a:spLocks noChangeArrowheads="1"/>
          </p:cNvSpPr>
          <p:nvPr/>
        </p:nvSpPr>
        <p:spPr bwMode="auto">
          <a:xfrm>
            <a:off x="1752600" y="1752600"/>
            <a:ext cx="8610600" cy="1015663"/>
          </a:xfrm>
          <a:prstGeom prst="rect">
            <a:avLst/>
          </a:prstGeom>
          <a:blipFill>
            <a:blip r:embed="rId3"/>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sz="3000" u="sng" dirty="0">
                <a:ln w="0"/>
                <a:effectLst>
                  <a:outerShdw blurRad="38100" dist="19050" dir="2700000" algn="tl" rotWithShape="0">
                    <a:schemeClr val="dk1">
                      <a:alpha val="40000"/>
                    </a:schemeClr>
                  </a:outerShdw>
                </a:effectLst>
                <a:latin typeface="Times New Roman"/>
              </a:rPr>
              <a:t>Xu h</a:t>
            </a:r>
            <a:r>
              <a:rPr lang="vi-VN" sz="3000" u="sng" dirty="0">
                <a:ln w="0"/>
                <a:effectLst>
                  <a:outerShdw blurRad="38100" dist="19050" dir="2700000" algn="tl" rotWithShape="0">
                    <a:schemeClr val="dk1">
                      <a:alpha val="40000"/>
                    </a:schemeClr>
                  </a:outerShdw>
                </a:effectLst>
                <a:latin typeface="Times New Roman"/>
              </a:rPr>
              <a:t>ư</a:t>
            </a:r>
            <a:r>
              <a:rPr lang="en-US" sz="3000" u="sng" dirty="0">
                <a:ln w="0"/>
                <a:effectLst>
                  <a:outerShdw blurRad="38100" dist="19050" dir="2700000" algn="tl" rotWithShape="0">
                    <a:schemeClr val="dk1">
                      <a:alpha val="40000"/>
                    </a:schemeClr>
                  </a:outerShdw>
                </a:effectLst>
                <a:latin typeface="Times New Roman"/>
              </a:rPr>
              <a:t>ớng chung</a:t>
            </a:r>
            <a:r>
              <a:rPr lang="en-US" sz="3000" dirty="0">
                <a:ln w="0"/>
                <a:effectLst>
                  <a:outerShdw blurRad="38100" dist="19050" dir="2700000" algn="tl" rotWithShape="0">
                    <a:schemeClr val="dk1">
                      <a:alpha val="40000"/>
                    </a:schemeClr>
                  </a:outerShdw>
                </a:effectLst>
                <a:latin typeface="Times New Roman"/>
              </a:rPr>
              <a:t>, c</a:t>
            </a:r>
            <a:r>
              <a:rPr lang="vi-VN" sz="3000" dirty="0">
                <a:ln w="0"/>
                <a:effectLst>
                  <a:outerShdw blurRad="38100" dist="19050" dir="2700000" algn="tl" rotWithShape="0">
                    <a:schemeClr val="dk1">
                      <a:alpha val="40000"/>
                    </a:schemeClr>
                  </a:outerShdw>
                </a:effectLst>
                <a:latin typeface="Times New Roman"/>
              </a:rPr>
              <a:t>ơ</a:t>
            </a:r>
            <a:r>
              <a:rPr lang="en-US" sz="3000" dirty="0">
                <a:ln w="0"/>
                <a:effectLst>
                  <a:outerShdw blurRad="38100" dist="19050" dir="2700000" algn="tl" rotWithShape="0">
                    <a:schemeClr val="dk1">
                      <a:alpha val="40000"/>
                    </a:schemeClr>
                  </a:outerShdw>
                </a:effectLst>
                <a:latin typeface="Times New Roman"/>
              </a:rPr>
              <a:t> bản của toàn bộ lịch sử xã hội loài ng</a:t>
            </a:r>
            <a:r>
              <a:rPr lang="vi-VN" sz="3000" dirty="0">
                <a:ln w="0"/>
                <a:effectLst>
                  <a:outerShdw blurRad="38100" dist="19050" dir="2700000" algn="tl" rotWithShape="0">
                    <a:schemeClr val="dk1">
                      <a:alpha val="40000"/>
                    </a:schemeClr>
                  </a:outerShdw>
                </a:effectLst>
                <a:latin typeface="Times New Roman"/>
              </a:rPr>
              <a:t>ư</a:t>
            </a:r>
            <a:r>
              <a:rPr lang="en-US" sz="3000" dirty="0">
                <a:ln w="0"/>
                <a:effectLst>
                  <a:outerShdw blurRad="38100" dist="19050" dir="2700000" algn="tl" rotWithShape="0">
                    <a:schemeClr val="dk1">
                      <a:alpha val="40000"/>
                    </a:schemeClr>
                  </a:outerShdw>
                </a:effectLst>
                <a:latin typeface="Times New Roman"/>
              </a:rPr>
              <a:t>ời là phát triển </a:t>
            </a:r>
            <a:r>
              <a:rPr lang="en-US" sz="3000" i="1" dirty="0">
                <a:ln w="0"/>
                <a:effectLst>
                  <a:outerShdw blurRad="38100" dist="19050" dir="2700000" algn="tl" rotWithShape="0">
                    <a:schemeClr val="dk1">
                      <a:alpha val="40000"/>
                    </a:schemeClr>
                  </a:outerShdw>
                </a:effectLst>
                <a:latin typeface="Times New Roman"/>
              </a:rPr>
              <a:t>tuần tự </a:t>
            </a:r>
            <a:r>
              <a:rPr lang="en-US" sz="3000" dirty="0">
                <a:ln w="0"/>
                <a:effectLst>
                  <a:outerShdw blurRad="38100" dist="19050" dir="2700000" algn="tl" rotWithShape="0">
                    <a:schemeClr val="dk1">
                      <a:alpha val="40000"/>
                    </a:schemeClr>
                  </a:outerShdw>
                </a:effectLst>
                <a:latin typeface="Times New Roman"/>
              </a:rPr>
              <a:t>qua các HTKTXH...</a:t>
            </a:r>
          </a:p>
        </p:txBody>
      </p:sp>
      <p:sp>
        <p:nvSpPr>
          <p:cNvPr id="256013" name="Text Box 13"/>
          <p:cNvSpPr txBox="1">
            <a:spLocks noChangeArrowheads="1"/>
          </p:cNvSpPr>
          <p:nvPr/>
        </p:nvSpPr>
        <p:spPr bwMode="auto">
          <a:xfrm>
            <a:off x="2209800" y="2895600"/>
            <a:ext cx="8077200" cy="2400657"/>
          </a:xfrm>
          <a:prstGeom prst="rect">
            <a:avLst/>
          </a:prstGeom>
          <a:blipFill>
            <a:blip r:embed="rId3"/>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sz="3000" u="sng" dirty="0">
                <a:ln w="0"/>
                <a:effectLst>
                  <a:outerShdw blurRad="38100" dist="19050" dir="2700000" algn="tl" rotWithShape="0">
                    <a:schemeClr val="dk1">
                      <a:alpha val="40000"/>
                    </a:schemeClr>
                  </a:outerShdw>
                </a:effectLst>
                <a:latin typeface="Times New Roman"/>
              </a:rPr>
              <a:t>Tính </a:t>
            </a:r>
            <a:r>
              <a:rPr lang="vi-VN" sz="3000" u="sng" dirty="0">
                <a:ln w="0"/>
                <a:effectLst>
                  <a:outerShdw blurRad="38100" dist="19050" dir="2700000" algn="tl" rotWithShape="0">
                    <a:schemeClr val="dk1">
                      <a:alpha val="40000"/>
                    </a:schemeClr>
                  </a:outerShdw>
                </a:effectLst>
                <a:latin typeface="Times New Roman"/>
              </a:rPr>
              <a:t>đ</a:t>
            </a:r>
            <a:r>
              <a:rPr lang="en-US" sz="3000" u="sng" dirty="0">
                <a:ln w="0"/>
                <a:effectLst>
                  <a:outerShdw blurRad="38100" dist="19050" dir="2700000" algn="tl" rotWithShape="0">
                    <a:schemeClr val="dk1">
                      <a:alpha val="40000"/>
                    </a:schemeClr>
                  </a:outerShdw>
                </a:effectLst>
                <a:latin typeface="Times New Roman"/>
              </a:rPr>
              <a:t>ặc thù </a:t>
            </a:r>
            <a:r>
              <a:rPr lang="en-US" sz="3000" dirty="0">
                <a:ln w="0"/>
                <a:effectLst>
                  <a:outerShdw blurRad="38100" dist="19050" dir="2700000" algn="tl" rotWithShape="0">
                    <a:schemeClr val="dk1">
                      <a:alpha val="40000"/>
                    </a:schemeClr>
                  </a:outerShdw>
                </a:effectLst>
                <a:latin typeface="Times New Roman"/>
              </a:rPr>
              <a:t>của sự phát triển bỏ qua một hay vài HTKTXH: Do </a:t>
            </a:r>
            <a:r>
              <a:rPr lang="vi-VN" sz="3000" dirty="0">
                <a:ln w="0"/>
                <a:effectLst>
                  <a:outerShdw blurRad="38100" dist="19050" dir="2700000" algn="tl" rotWithShape="0">
                    <a:schemeClr val="dk1">
                      <a:alpha val="40000"/>
                    </a:schemeClr>
                  </a:outerShdw>
                </a:effectLst>
                <a:latin typeface="Times New Roman"/>
              </a:rPr>
              <a:t>đ</a:t>
            </a:r>
            <a:r>
              <a:rPr lang="en-US" sz="3000" dirty="0">
                <a:ln w="0"/>
                <a:effectLst>
                  <a:outerShdw blurRad="38100" dist="19050" dir="2700000" algn="tl" rotWithShape="0">
                    <a:schemeClr val="dk1">
                      <a:alpha val="40000"/>
                    </a:schemeClr>
                  </a:outerShdw>
                </a:effectLst>
                <a:latin typeface="Times New Roman"/>
              </a:rPr>
              <a:t>ặc </a:t>
            </a:r>
            <a:r>
              <a:rPr lang="vi-VN" sz="3000" dirty="0">
                <a:ln w="0"/>
                <a:effectLst>
                  <a:outerShdw blurRad="38100" dist="19050" dir="2700000" algn="tl" rotWithShape="0">
                    <a:schemeClr val="dk1">
                      <a:alpha val="40000"/>
                    </a:schemeClr>
                  </a:outerShdw>
                </a:effectLst>
                <a:latin typeface="Times New Roman"/>
              </a:rPr>
              <a:t>đ</a:t>
            </a:r>
            <a:r>
              <a:rPr lang="en-US" sz="3000" dirty="0">
                <a:ln w="0"/>
                <a:effectLst>
                  <a:outerShdw blurRad="38100" dist="19050" dir="2700000" algn="tl" rotWithShape="0">
                    <a:schemeClr val="dk1">
                      <a:alpha val="40000"/>
                    </a:schemeClr>
                  </a:outerShdw>
                </a:effectLst>
                <a:latin typeface="Times New Roman"/>
              </a:rPr>
              <a:t>iểm về lịch sử, về không gian, thời gian có quốc gia phát triển </a:t>
            </a:r>
            <a:r>
              <a:rPr lang="en-US" sz="3000" i="1" dirty="0">
                <a:ln w="0"/>
                <a:effectLst>
                  <a:outerShdw blurRad="38100" dist="19050" dir="2700000" algn="tl" rotWithShape="0">
                    <a:schemeClr val="dk1">
                      <a:alpha val="40000"/>
                    </a:schemeClr>
                  </a:outerShdw>
                </a:effectLst>
                <a:latin typeface="Times New Roman"/>
              </a:rPr>
              <a:t>bỏ qua </a:t>
            </a:r>
            <a:r>
              <a:rPr lang="en-US" sz="3000" dirty="0">
                <a:ln w="0"/>
                <a:effectLst>
                  <a:outerShdw blurRad="38100" dist="19050" dir="2700000" algn="tl" rotWithShape="0">
                    <a:schemeClr val="dk1">
                      <a:alpha val="40000"/>
                    </a:schemeClr>
                  </a:outerShdw>
                </a:effectLst>
                <a:latin typeface="Times New Roman"/>
              </a:rPr>
              <a:t>một hay vài HTKTXH</a:t>
            </a:r>
          </a:p>
          <a:p>
            <a:pPr algn="ctr">
              <a:defRPr/>
            </a:pPr>
            <a:endParaRPr lang="en-US" sz="3000" dirty="0">
              <a:ln w="0"/>
              <a:effectLst>
                <a:outerShdw blurRad="38100" dist="19050" dir="2700000" algn="tl" rotWithShape="0">
                  <a:schemeClr val="dk1">
                    <a:alpha val="40000"/>
                  </a:schemeClr>
                </a:outerShdw>
              </a:effectLst>
              <a:latin typeface="Times New Roman"/>
            </a:endParaRPr>
          </a:p>
        </p:txBody>
      </p:sp>
      <p:sp>
        <p:nvSpPr>
          <p:cNvPr id="256014" name="Text Box 14"/>
          <p:cNvSpPr txBox="1">
            <a:spLocks noChangeArrowheads="1"/>
          </p:cNvSpPr>
          <p:nvPr/>
        </p:nvSpPr>
        <p:spPr bwMode="auto">
          <a:xfrm>
            <a:off x="2895600" y="5257801"/>
            <a:ext cx="6743700" cy="553998"/>
          </a:xfrm>
          <a:prstGeom prst="rect">
            <a:avLst/>
          </a:prstGeom>
          <a:blipFill>
            <a:blip r:embed="rId3"/>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sz="3000" dirty="0">
                <a:ln w="0"/>
                <a:solidFill>
                  <a:schemeClr val="tx1"/>
                </a:solidFill>
                <a:effectLst>
                  <a:outerShdw blurRad="38100" dist="19050" dir="2700000" algn="tl" rotWithShape="0">
                    <a:schemeClr val="dk1">
                      <a:alpha val="40000"/>
                    </a:schemeClr>
                  </a:outerShdw>
                </a:effectLst>
                <a:latin typeface="Times New Roman"/>
              </a:rPr>
              <a:t>* Do quy luật phát triển không </a:t>
            </a:r>
            <a:r>
              <a:rPr lang="vi-VN" sz="3000" dirty="0">
                <a:ln w="0"/>
                <a:solidFill>
                  <a:schemeClr val="tx1"/>
                </a:solidFill>
                <a:effectLst>
                  <a:outerShdw blurRad="38100" dist="19050" dir="2700000" algn="tl" rotWithShape="0">
                    <a:schemeClr val="dk1">
                      <a:alpha val="40000"/>
                    </a:schemeClr>
                  </a:outerShdw>
                </a:effectLst>
                <a:latin typeface="Times New Roman"/>
              </a:rPr>
              <a:t>đ</a:t>
            </a:r>
            <a:r>
              <a:rPr lang="en-US" sz="3000" dirty="0">
                <a:ln w="0"/>
                <a:solidFill>
                  <a:schemeClr val="tx1"/>
                </a:solidFill>
                <a:effectLst>
                  <a:outerShdw blurRad="38100" dist="19050" dir="2700000" algn="tl" rotWithShape="0">
                    <a:schemeClr val="dk1">
                      <a:alpha val="40000"/>
                    </a:schemeClr>
                  </a:outerShdw>
                </a:effectLst>
                <a:latin typeface="Times New Roman"/>
              </a:rPr>
              <a:t>ều</a:t>
            </a:r>
          </a:p>
        </p:txBody>
      </p:sp>
      <p:sp>
        <p:nvSpPr>
          <p:cNvPr id="256015" name="Text Box 15"/>
          <p:cNvSpPr txBox="1">
            <a:spLocks noChangeArrowheads="1"/>
          </p:cNvSpPr>
          <p:nvPr/>
        </p:nvSpPr>
        <p:spPr bwMode="auto">
          <a:xfrm>
            <a:off x="3429000" y="5943600"/>
            <a:ext cx="5257800" cy="553998"/>
          </a:xfrm>
          <a:prstGeom prst="rect">
            <a:avLst/>
          </a:prstGeom>
          <a:blipFill>
            <a:blip r:embed="rId3"/>
            <a:tile tx="0" ty="0" sx="100000" sy="100000" flip="none" algn="tl"/>
          </a:blipFill>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sz="3000" dirty="0">
                <a:ln w="0"/>
                <a:solidFill>
                  <a:schemeClr val="tx1"/>
                </a:solidFill>
                <a:effectLst>
                  <a:outerShdw blurRad="38100" dist="19050" dir="2700000" algn="tl" rotWithShape="0">
                    <a:schemeClr val="dk1">
                      <a:alpha val="40000"/>
                    </a:schemeClr>
                  </a:outerShdw>
                </a:effectLst>
                <a:latin typeface="Times New Roman"/>
              </a:rPr>
              <a:t>* Do </a:t>
            </a:r>
            <a:r>
              <a:rPr lang="en-US" sz="3000" dirty="0" err="1">
                <a:ln w="0"/>
                <a:solidFill>
                  <a:schemeClr val="tx1"/>
                </a:solidFill>
                <a:effectLst>
                  <a:outerShdw blurRad="38100" dist="19050" dir="2700000" algn="tl" rotWithShape="0">
                    <a:schemeClr val="dk1">
                      <a:alpha val="40000"/>
                    </a:schemeClr>
                  </a:outerShdw>
                </a:effectLst>
                <a:latin typeface="Times New Roman"/>
              </a:rPr>
              <a:t>giao</a:t>
            </a:r>
            <a:r>
              <a:rPr lang="en-US" sz="3000" dirty="0">
                <a:ln w="0"/>
                <a:solidFill>
                  <a:schemeClr val="tx1"/>
                </a:solidFill>
                <a:effectLst>
                  <a:outerShdw blurRad="38100" dist="19050" dir="2700000" algn="tl" rotWithShape="0">
                    <a:schemeClr val="dk1">
                      <a:alpha val="40000"/>
                    </a:schemeClr>
                  </a:outerShdw>
                </a:effectLst>
                <a:latin typeface="Times New Roman"/>
              </a:rPr>
              <a:t> l</a:t>
            </a:r>
            <a:r>
              <a:rPr lang="vi-VN" sz="3000" dirty="0">
                <a:ln w="0"/>
                <a:solidFill>
                  <a:schemeClr val="tx1"/>
                </a:solidFill>
                <a:effectLst>
                  <a:outerShdw blurRad="38100" dist="19050" dir="2700000" algn="tl" rotWithShape="0">
                    <a:schemeClr val="dk1">
                      <a:alpha val="40000"/>
                    </a:schemeClr>
                  </a:outerShdw>
                </a:effectLst>
                <a:latin typeface="Times New Roman"/>
              </a:rPr>
              <a:t>ư</a:t>
            </a:r>
            <a:r>
              <a:rPr lang="en-US" sz="3000" dirty="0">
                <a:ln w="0"/>
                <a:solidFill>
                  <a:schemeClr val="tx1"/>
                </a:solidFill>
                <a:effectLst>
                  <a:outerShdw blurRad="38100" dist="19050" dir="2700000" algn="tl" rotWithShape="0">
                    <a:schemeClr val="dk1">
                      <a:alpha val="40000"/>
                    </a:schemeClr>
                  </a:outerShdw>
                </a:effectLst>
                <a:latin typeface="Times New Roman"/>
              </a:rPr>
              <a:t>u </a:t>
            </a:r>
            <a:r>
              <a:rPr lang="en-US" sz="3000" dirty="0" err="1">
                <a:ln w="0"/>
                <a:solidFill>
                  <a:schemeClr val="tx1"/>
                </a:solidFill>
                <a:effectLst>
                  <a:outerShdw blurRad="38100" dist="19050" dir="2700000" algn="tl" rotWithShape="0">
                    <a:schemeClr val="dk1">
                      <a:alpha val="40000"/>
                    </a:schemeClr>
                  </a:outerShdw>
                </a:effectLst>
                <a:latin typeface="Times New Roman"/>
              </a:rPr>
              <a:t>hợp</a:t>
            </a:r>
            <a:r>
              <a:rPr lang="en-US" sz="3000" dirty="0">
                <a:ln w="0"/>
                <a:solidFill>
                  <a:schemeClr val="tx1"/>
                </a:solidFill>
                <a:effectLst>
                  <a:outerShdw blurRad="38100" dist="19050" dir="2700000" algn="tl" rotWithShape="0">
                    <a:schemeClr val="dk1">
                      <a:alpha val="40000"/>
                    </a:schemeClr>
                  </a:outerShdw>
                </a:effectLst>
                <a:latin typeface="Times New Roman"/>
              </a:rPr>
              <a:t> </a:t>
            </a:r>
            <a:r>
              <a:rPr lang="en-US" sz="3000" dirty="0" err="1">
                <a:ln w="0"/>
                <a:solidFill>
                  <a:schemeClr val="tx1"/>
                </a:solidFill>
                <a:effectLst>
                  <a:outerShdw blurRad="38100" dist="19050" dir="2700000" algn="tl" rotWithShape="0">
                    <a:schemeClr val="dk1">
                      <a:alpha val="40000"/>
                    </a:schemeClr>
                  </a:outerShdw>
                </a:effectLst>
                <a:latin typeface="Times New Roman"/>
              </a:rPr>
              <a:t>tác</a:t>
            </a:r>
            <a:r>
              <a:rPr lang="en-US" sz="3000" dirty="0">
                <a:ln w="0"/>
                <a:solidFill>
                  <a:schemeClr val="tx1"/>
                </a:solidFill>
                <a:effectLst>
                  <a:outerShdw blurRad="38100" dist="19050" dir="2700000" algn="tl" rotWithShape="0">
                    <a:schemeClr val="dk1">
                      <a:alpha val="40000"/>
                    </a:schemeClr>
                  </a:outerShdw>
                </a:effectLst>
                <a:latin typeface="Times New Roman"/>
              </a:rPr>
              <a:t> </a:t>
            </a:r>
            <a:r>
              <a:rPr lang="en-US" sz="3000" dirty="0" err="1">
                <a:ln w="0"/>
                <a:solidFill>
                  <a:schemeClr val="tx1"/>
                </a:solidFill>
                <a:effectLst>
                  <a:outerShdw blurRad="38100" dist="19050" dir="2700000" algn="tl" rotWithShape="0">
                    <a:schemeClr val="dk1">
                      <a:alpha val="40000"/>
                    </a:schemeClr>
                  </a:outerShdw>
                </a:effectLst>
                <a:latin typeface="Times New Roman"/>
              </a:rPr>
              <a:t>quốc</a:t>
            </a:r>
            <a:r>
              <a:rPr lang="en-US" sz="3000" dirty="0">
                <a:ln w="0"/>
                <a:solidFill>
                  <a:schemeClr val="tx1"/>
                </a:solidFill>
                <a:effectLst>
                  <a:outerShdw blurRad="38100" dist="19050" dir="2700000" algn="tl" rotWithShape="0">
                    <a:schemeClr val="dk1">
                      <a:alpha val="40000"/>
                    </a:schemeClr>
                  </a:outerShdw>
                </a:effectLst>
                <a:latin typeface="Times New Roman"/>
              </a:rPr>
              <a:t> </a:t>
            </a:r>
            <a:r>
              <a:rPr lang="en-US" sz="3000" dirty="0" err="1">
                <a:ln w="0"/>
                <a:solidFill>
                  <a:schemeClr val="tx1"/>
                </a:solidFill>
                <a:effectLst>
                  <a:outerShdw blurRad="38100" dist="19050" dir="2700000" algn="tl" rotWithShape="0">
                    <a:schemeClr val="dk1">
                      <a:alpha val="40000"/>
                    </a:schemeClr>
                  </a:outerShdw>
                </a:effectLst>
                <a:latin typeface="Times New Roman"/>
              </a:rPr>
              <a:t>tế</a:t>
            </a:r>
            <a:r>
              <a:rPr lang="en-US" sz="3000" dirty="0">
                <a:ln w="0"/>
                <a:solidFill>
                  <a:schemeClr val="tx1"/>
                </a:solidFill>
                <a:effectLst>
                  <a:outerShdw blurRad="38100" dist="19050" dir="2700000" algn="tl" rotWithShape="0">
                    <a:schemeClr val="dk1">
                      <a:alpha val="40000"/>
                    </a:schemeClr>
                  </a:outerShdw>
                </a:effectLst>
                <a:latin typeface="Times New Roman"/>
              </a:rPr>
              <a:t>...</a:t>
            </a:r>
          </a:p>
        </p:txBody>
      </p:sp>
      <p:sp>
        <p:nvSpPr>
          <p:cNvPr id="256016" name="AutoShape 16"/>
          <p:cNvSpPr>
            <a:spLocks noChangeArrowheads="1"/>
          </p:cNvSpPr>
          <p:nvPr/>
        </p:nvSpPr>
        <p:spPr bwMode="auto">
          <a:xfrm>
            <a:off x="4953000" y="1371600"/>
            <a:ext cx="2057400" cy="381000"/>
          </a:xfrm>
          <a:prstGeom prst="downArrow">
            <a:avLst>
              <a:gd name="adj1" fmla="val 51231"/>
              <a:gd name="adj2" fmla="val 56667"/>
            </a:avLst>
          </a:prstGeom>
          <a:ln>
            <a:headEnd/>
            <a:tailEnd/>
          </a:ln>
        </p:spPr>
        <p:style>
          <a:lnRef idx="3">
            <a:schemeClr val="lt1"/>
          </a:lnRef>
          <a:fillRef idx="1">
            <a:schemeClr val="dk1"/>
          </a:fillRef>
          <a:effectRef idx="1">
            <a:schemeClr val="dk1"/>
          </a:effectRef>
          <a:fontRef idx="minor">
            <a:schemeClr val="lt1"/>
          </a:fontRef>
        </p:style>
        <p:txBody>
          <a:bodyPr wrap="none" anchor="ctr"/>
          <a:lstStyle/>
          <a:p>
            <a:pPr>
              <a:defRPr/>
            </a:pPr>
            <a:endParaRPr lang="en-US" b="1">
              <a:solidFill>
                <a:srgbClr val="FFFFFF"/>
              </a:solidFill>
              <a:latin typeface=".VnTimeH" pitchFamily="34" charset="0"/>
            </a:endParaRPr>
          </a:p>
        </p:txBody>
      </p:sp>
    </p:spTree>
    <p:extLst>
      <p:ext uri="{BB962C8B-B14F-4D97-AF65-F5344CB8AC3E}">
        <p14:creationId xmlns:p14="http://schemas.microsoft.com/office/powerpoint/2010/main" val="3954795303"/>
      </p:ext>
    </p:extLst>
  </p:cSld>
  <p:clrMapOvr>
    <a:masterClrMapping/>
  </p:clrMapOvr>
  <p:transition spd="slow">
    <p:wheel spokes="8"/>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grpId="0" nodeType="withEffect">
                                  <p:stCondLst>
                                    <p:cond delay="0"/>
                                  </p:stCondLst>
                                  <p:childTnLst>
                                    <p:set>
                                      <p:cBhvr>
                                        <p:cTn id="6" dur="1" fill="hold">
                                          <p:stCondLst>
                                            <p:cond delay="0"/>
                                          </p:stCondLst>
                                        </p:cTn>
                                        <p:tgtEl>
                                          <p:spTgt spid="256003"/>
                                        </p:tgtEl>
                                        <p:attrNameLst>
                                          <p:attrName>style.visibility</p:attrName>
                                        </p:attrNameLst>
                                      </p:cBhvr>
                                      <p:to>
                                        <p:strVal val="visible"/>
                                      </p:to>
                                    </p:set>
                                    <p:animEffect transition="in" filter="diamond(in)">
                                      <p:cBhvr>
                                        <p:cTn id="7" dur="2000"/>
                                        <p:tgtEl>
                                          <p:spTgt spid="2560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256016"/>
                                        </p:tgtEl>
                                        <p:attrNameLst>
                                          <p:attrName>style.visibility</p:attrName>
                                        </p:attrNameLst>
                                      </p:cBhvr>
                                      <p:to>
                                        <p:strVal val="visible"/>
                                      </p:to>
                                    </p:set>
                                    <p:anim calcmode="lin" valueType="num">
                                      <p:cBhvr>
                                        <p:cTn id="12" dur="1000" fill="hold"/>
                                        <p:tgtEl>
                                          <p:spTgt spid="256016"/>
                                        </p:tgtEl>
                                        <p:attrNameLst>
                                          <p:attrName>ppt_w</p:attrName>
                                        </p:attrNameLst>
                                      </p:cBhvr>
                                      <p:tavLst>
                                        <p:tav tm="0">
                                          <p:val>
                                            <p:fltVal val="0"/>
                                          </p:val>
                                        </p:tav>
                                        <p:tav tm="100000">
                                          <p:val>
                                            <p:strVal val="#ppt_w"/>
                                          </p:val>
                                        </p:tav>
                                      </p:tavLst>
                                    </p:anim>
                                    <p:anim calcmode="lin" valueType="num">
                                      <p:cBhvr>
                                        <p:cTn id="13" dur="1000" fill="hold"/>
                                        <p:tgtEl>
                                          <p:spTgt spid="256016"/>
                                        </p:tgtEl>
                                        <p:attrNameLst>
                                          <p:attrName>ppt_h</p:attrName>
                                        </p:attrNameLst>
                                      </p:cBhvr>
                                      <p:tavLst>
                                        <p:tav tm="0">
                                          <p:val>
                                            <p:strVal val="#ppt_h"/>
                                          </p:val>
                                        </p:tav>
                                        <p:tav tm="100000">
                                          <p:val>
                                            <p:strVal val="#ppt_h"/>
                                          </p:val>
                                        </p:tav>
                                      </p:tavLst>
                                    </p:anim>
                                  </p:childTnLst>
                                </p:cTn>
                              </p:par>
                            </p:childTnLst>
                          </p:cTn>
                        </p:par>
                        <p:par>
                          <p:cTn id="14" fill="hold" nodeType="afterGroup">
                            <p:stCondLst>
                              <p:cond delay="1000"/>
                            </p:stCondLst>
                            <p:childTnLst>
                              <p:par>
                                <p:cTn id="15" presetID="3" presetClass="entr" presetSubtype="5" fill="hold" grpId="0" nodeType="afterEffect">
                                  <p:stCondLst>
                                    <p:cond delay="0"/>
                                  </p:stCondLst>
                                  <p:childTnLst>
                                    <p:set>
                                      <p:cBhvr>
                                        <p:cTn id="16" dur="1" fill="hold">
                                          <p:stCondLst>
                                            <p:cond delay="0"/>
                                          </p:stCondLst>
                                        </p:cTn>
                                        <p:tgtEl>
                                          <p:spTgt spid="256012"/>
                                        </p:tgtEl>
                                        <p:attrNameLst>
                                          <p:attrName>style.visibility</p:attrName>
                                        </p:attrNameLst>
                                      </p:cBhvr>
                                      <p:to>
                                        <p:strVal val="visible"/>
                                      </p:to>
                                    </p:set>
                                    <p:animEffect transition="in" filter="blinds(vertical)">
                                      <p:cBhvr>
                                        <p:cTn id="17" dur="500"/>
                                        <p:tgtEl>
                                          <p:spTgt spid="25601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256013"/>
                                        </p:tgtEl>
                                        <p:attrNameLst>
                                          <p:attrName>style.visibility</p:attrName>
                                        </p:attrNameLst>
                                      </p:cBhvr>
                                      <p:to>
                                        <p:strVal val="visible"/>
                                      </p:to>
                                    </p:set>
                                    <p:animEffect transition="in" filter="blinds(vertical)">
                                      <p:cBhvr>
                                        <p:cTn id="22" dur="500"/>
                                        <p:tgtEl>
                                          <p:spTgt spid="2560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56014"/>
                                        </p:tgtEl>
                                        <p:attrNameLst>
                                          <p:attrName>style.visibility</p:attrName>
                                        </p:attrNameLst>
                                      </p:cBhvr>
                                      <p:to>
                                        <p:strVal val="visible"/>
                                      </p:to>
                                    </p:set>
                                    <p:animEffect transition="in" filter="blinds(vertical)">
                                      <p:cBhvr>
                                        <p:cTn id="27" dur="500"/>
                                        <p:tgtEl>
                                          <p:spTgt spid="25601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56015"/>
                                        </p:tgtEl>
                                        <p:attrNameLst>
                                          <p:attrName>style.visibility</p:attrName>
                                        </p:attrNameLst>
                                      </p:cBhvr>
                                      <p:to>
                                        <p:strVal val="visible"/>
                                      </p:to>
                                    </p:set>
                                    <p:animEffect transition="in" filter="blinds(vertical)">
                                      <p:cBhvr>
                                        <p:cTn id="32" dur="500"/>
                                        <p:tgtEl>
                                          <p:spTgt spid="256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3" grpId="0" animBg="1"/>
      <p:bldP spid="256012" grpId="0" animBg="1" autoUpdateAnimBg="0"/>
      <p:bldP spid="256013" grpId="0" animBg="1" autoUpdateAnimBg="0"/>
      <p:bldP spid="256014" grpId="0" animBg="1" autoUpdateAnimBg="0"/>
      <p:bldP spid="256015" grpId="0" animBg="1" autoUpdateAnimBg="0"/>
      <p:bldP spid="2560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p:cNvSpPr txBox="1">
            <a:spLocks noChangeArrowheads="1"/>
          </p:cNvSpPr>
          <p:nvPr/>
        </p:nvSpPr>
        <p:spPr bwMode="auto">
          <a:xfrm>
            <a:off x="4495800" y="1524001"/>
            <a:ext cx="5721350" cy="1514261"/>
          </a:xfrm>
          <a:prstGeom prst="rect">
            <a:avLst/>
          </a:prstGeom>
          <a:solidFill>
            <a:srgbClr val="000066"/>
          </a:solidFill>
          <a:ln w="9525">
            <a:solidFill>
              <a:srgbClr val="FF3300"/>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lnSpc>
                <a:spcPct val="110000"/>
              </a:lnSpc>
              <a:spcBef>
                <a:spcPct val="50000"/>
              </a:spcBef>
              <a:defRPr/>
            </a:pPr>
            <a:r>
              <a:rPr lang="en-US" sz="2800">
                <a:solidFill>
                  <a:srgbClr val="FFFFFF"/>
                </a:solidFill>
                <a:latin typeface="Times New Roman" pitchFamily="18" charset="0"/>
              </a:rPr>
              <a:t>Rút ngắn các giai </a:t>
            </a:r>
            <a:r>
              <a:rPr lang="vi-VN" sz="2800">
                <a:solidFill>
                  <a:srgbClr val="FFFFFF"/>
                </a:solidFill>
                <a:latin typeface="Times New Roman" pitchFamily="18" charset="0"/>
              </a:rPr>
              <a:t>đ</a:t>
            </a:r>
            <a:r>
              <a:rPr lang="en-US" sz="2800">
                <a:solidFill>
                  <a:srgbClr val="FFFFFF"/>
                </a:solidFill>
                <a:latin typeface="Times New Roman" pitchFamily="18" charset="0"/>
              </a:rPr>
              <a:t>oạn, b</a:t>
            </a:r>
            <a:r>
              <a:rPr lang="vi-VN" sz="2800">
                <a:solidFill>
                  <a:srgbClr val="FFFFFF"/>
                </a:solidFill>
                <a:latin typeface="Times New Roman" pitchFamily="18" charset="0"/>
              </a:rPr>
              <a:t>ư</a:t>
            </a:r>
            <a:r>
              <a:rPr lang="en-US" sz="2800">
                <a:solidFill>
                  <a:srgbClr val="FFFFFF"/>
                </a:solidFill>
                <a:latin typeface="Times New Roman" pitchFamily="18" charset="0"/>
              </a:rPr>
              <a:t>ớc </a:t>
            </a:r>
            <a:r>
              <a:rPr lang="vi-VN" sz="2800">
                <a:solidFill>
                  <a:srgbClr val="FFFFFF"/>
                </a:solidFill>
                <a:latin typeface="Times New Roman" pitchFamily="18" charset="0"/>
              </a:rPr>
              <a:t>đ</a:t>
            </a:r>
            <a:r>
              <a:rPr lang="en-US" sz="2800">
                <a:solidFill>
                  <a:srgbClr val="FFFFFF"/>
                </a:solidFill>
                <a:latin typeface="Times New Roman" pitchFamily="18" charset="0"/>
              </a:rPr>
              <a:t>i của nền v</a:t>
            </a:r>
            <a:r>
              <a:rPr lang="vi-VN" sz="2800">
                <a:solidFill>
                  <a:srgbClr val="FFFFFF"/>
                </a:solidFill>
                <a:latin typeface="Times New Roman" pitchFamily="18" charset="0"/>
              </a:rPr>
              <a:t>ă</a:t>
            </a:r>
            <a:r>
              <a:rPr lang="en-US" sz="2800">
                <a:solidFill>
                  <a:srgbClr val="FFFFFF"/>
                </a:solidFill>
                <a:latin typeface="Times New Roman" pitchFamily="18" charset="0"/>
              </a:rPr>
              <a:t>n minh loài ng</a:t>
            </a:r>
            <a:r>
              <a:rPr lang="vi-VN" sz="2800">
                <a:solidFill>
                  <a:srgbClr val="FFFFFF"/>
                </a:solidFill>
                <a:latin typeface="Times New Roman" pitchFamily="18" charset="0"/>
              </a:rPr>
              <a:t>ư</a:t>
            </a:r>
            <a:r>
              <a:rPr lang="en-US" sz="2800">
                <a:solidFill>
                  <a:srgbClr val="FFFFFF"/>
                </a:solidFill>
                <a:latin typeface="Times New Roman" pitchFamily="18" charset="0"/>
              </a:rPr>
              <a:t>ời, cốt lõi là sự t</a:t>
            </a:r>
            <a:r>
              <a:rPr lang="vi-VN" sz="2800">
                <a:solidFill>
                  <a:srgbClr val="FFFFFF"/>
                </a:solidFill>
                <a:latin typeface="Times New Roman" pitchFamily="18" charset="0"/>
              </a:rPr>
              <a:t>ă</a:t>
            </a:r>
            <a:r>
              <a:rPr lang="en-US" sz="2800">
                <a:solidFill>
                  <a:srgbClr val="FFFFFF"/>
                </a:solidFill>
                <a:latin typeface="Times New Roman" pitchFamily="18" charset="0"/>
              </a:rPr>
              <a:t>ng tr</a:t>
            </a:r>
            <a:r>
              <a:rPr lang="vi-VN" sz="2800">
                <a:solidFill>
                  <a:srgbClr val="FFFFFF"/>
                </a:solidFill>
                <a:latin typeface="Times New Roman" pitchFamily="18" charset="0"/>
              </a:rPr>
              <a:t>ư</a:t>
            </a:r>
            <a:r>
              <a:rPr lang="en-US" sz="2800">
                <a:solidFill>
                  <a:srgbClr val="FFFFFF"/>
                </a:solidFill>
                <a:latin typeface="Times New Roman" pitchFamily="18" charset="0"/>
              </a:rPr>
              <a:t>ởng nhảy vọt của LLSX</a:t>
            </a:r>
          </a:p>
        </p:txBody>
      </p:sp>
      <p:sp>
        <p:nvSpPr>
          <p:cNvPr id="239619" name="Oval 3"/>
          <p:cNvSpPr>
            <a:spLocks noChangeArrowheads="1"/>
          </p:cNvSpPr>
          <p:nvPr/>
        </p:nvSpPr>
        <p:spPr bwMode="auto">
          <a:xfrm>
            <a:off x="1524000" y="1295400"/>
            <a:ext cx="2971800" cy="2133600"/>
          </a:xfrm>
          <a:prstGeom prst="ellipse">
            <a:avLst/>
          </a:prstGeom>
          <a:solidFill>
            <a:srgbClr val="000066"/>
          </a:solidFill>
          <a:ln w="9525">
            <a:solidFill>
              <a:schemeClr val="tx1"/>
            </a:solidFill>
            <a:round/>
            <a:headEnd/>
            <a:tailEnd/>
          </a:ln>
          <a:effectLst/>
        </p:spPr>
        <p:txBody>
          <a:bodyPr wrap="none" anchor="ctr"/>
          <a:lstStyle/>
          <a:p>
            <a:pPr algn="ctr">
              <a:defRPr/>
            </a:pPr>
            <a:r>
              <a:rPr lang="en-US" sz="2800" b="1" dirty="0">
                <a:solidFill>
                  <a:srgbClr val="FFFFCC">
                    <a:lumMod val="75000"/>
                  </a:srgbClr>
                </a:solidFill>
                <a:effectLst>
                  <a:outerShdw blurRad="38100" dist="38100" dir="2700000" algn="tl">
                    <a:srgbClr val="000000"/>
                  </a:outerShdw>
                </a:effectLst>
                <a:latin typeface="Times New Roman"/>
              </a:rPr>
              <a:t>Bản chất</a:t>
            </a:r>
          </a:p>
          <a:p>
            <a:pPr algn="ctr">
              <a:defRPr/>
            </a:pPr>
            <a:r>
              <a:rPr lang="en-US" sz="2800" b="1" dirty="0">
                <a:solidFill>
                  <a:srgbClr val="FFFFCC">
                    <a:lumMod val="75000"/>
                  </a:srgbClr>
                </a:solidFill>
                <a:effectLst>
                  <a:outerShdw blurRad="38100" dist="38100" dir="2700000" algn="tl">
                    <a:srgbClr val="000000"/>
                  </a:outerShdw>
                </a:effectLst>
                <a:latin typeface="Times New Roman"/>
              </a:rPr>
              <a:t> của sự phát triển </a:t>
            </a:r>
          </a:p>
          <a:p>
            <a:pPr algn="ctr">
              <a:defRPr/>
            </a:pPr>
            <a:r>
              <a:rPr lang="en-US" sz="2800" b="1" dirty="0">
                <a:solidFill>
                  <a:srgbClr val="FFFFCC">
                    <a:lumMod val="75000"/>
                  </a:srgbClr>
                </a:solidFill>
                <a:effectLst>
                  <a:outerShdw blurRad="38100" dist="38100" dir="2700000" algn="tl">
                    <a:srgbClr val="000000"/>
                  </a:outerShdw>
                </a:effectLst>
                <a:latin typeface="Times New Roman"/>
              </a:rPr>
              <a:t>rút ngắn</a:t>
            </a:r>
          </a:p>
        </p:txBody>
      </p:sp>
      <p:sp>
        <p:nvSpPr>
          <p:cNvPr id="239620" name="Text Box 4"/>
          <p:cNvSpPr txBox="1">
            <a:spLocks noChangeArrowheads="1"/>
          </p:cNvSpPr>
          <p:nvPr/>
        </p:nvSpPr>
        <p:spPr bwMode="auto">
          <a:xfrm>
            <a:off x="1752600" y="4419601"/>
            <a:ext cx="8229600" cy="1039813"/>
          </a:xfrm>
          <a:prstGeom prst="rect">
            <a:avLst/>
          </a:prstGeom>
          <a:solidFill>
            <a:srgbClr val="000066"/>
          </a:solidFill>
          <a:ln w="9525">
            <a:solidFill>
              <a:srgbClr val="FF3300"/>
            </a:solidFill>
            <a:miter lim="800000"/>
            <a:headEnd/>
            <a:tailEnd/>
          </a:ln>
          <a:effectLst/>
        </p:spPr>
        <p:txBody>
          <a:bodyPr>
            <a:spAutoFit/>
          </a:bodyPr>
          <a:lstStyle/>
          <a:p>
            <a:pPr algn="ctr">
              <a:lnSpc>
                <a:spcPct val="110000"/>
              </a:lnSpc>
              <a:spcBef>
                <a:spcPct val="50000"/>
              </a:spcBef>
              <a:defRPr/>
            </a:pPr>
            <a:r>
              <a:rPr lang="en-US" sz="2800" b="1" i="1" dirty="0">
                <a:solidFill>
                  <a:srgbClr val="FFFFFF"/>
                </a:solidFill>
                <a:effectLst>
                  <a:outerShdw blurRad="38100" dist="38100" dir="2700000" algn="tl">
                    <a:srgbClr val="000000"/>
                  </a:outerShdw>
                </a:effectLst>
                <a:latin typeface="Times New Roman"/>
                <a:sym typeface="Wingdings" pitchFamily="2" charset="2"/>
              </a:rPr>
              <a:t> </a:t>
            </a:r>
            <a:r>
              <a:rPr lang="en-US" sz="2800" b="1" i="1" dirty="0">
                <a:solidFill>
                  <a:srgbClr val="FFFFCC">
                    <a:lumMod val="75000"/>
                  </a:srgbClr>
                </a:solidFill>
                <a:effectLst>
                  <a:outerShdw blurRad="38100" dist="38100" dir="2700000" algn="tl">
                    <a:srgbClr val="000000"/>
                  </a:outerShdw>
                </a:effectLst>
                <a:latin typeface="Times New Roman"/>
              </a:rPr>
              <a:t>Tiến trình lịch sử - tự nhiên bao hàm cả phát triển tuần tự và phát triển “bỏ qua”…</a:t>
            </a:r>
          </a:p>
        </p:txBody>
      </p:sp>
    </p:spTree>
    <p:extLst>
      <p:ext uri="{BB962C8B-B14F-4D97-AF65-F5344CB8AC3E}">
        <p14:creationId xmlns:p14="http://schemas.microsoft.com/office/powerpoint/2010/main" val="3533106357"/>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239619"/>
                                        </p:tgtEl>
                                        <p:attrNameLst>
                                          <p:attrName>style.visibility</p:attrName>
                                        </p:attrNameLst>
                                      </p:cBhvr>
                                      <p:to>
                                        <p:strVal val="visible"/>
                                      </p:to>
                                    </p:set>
                                    <p:animEffect transition="in" filter="blinds(vertical)">
                                      <p:cBhvr>
                                        <p:cTn id="7" dur="500"/>
                                        <p:tgtEl>
                                          <p:spTgt spid="239619"/>
                                        </p:tgtEl>
                                      </p:cBhvr>
                                    </p:animEffect>
                                  </p:childTnLst>
                                </p:cTn>
                              </p:par>
                            </p:childTnLst>
                          </p:cTn>
                        </p:par>
                        <p:par>
                          <p:cTn id="8" fill="hold" nodeType="afterGroup">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239618"/>
                                        </p:tgtEl>
                                        <p:attrNameLst>
                                          <p:attrName>style.visibility</p:attrName>
                                        </p:attrNameLst>
                                      </p:cBhvr>
                                      <p:to>
                                        <p:strVal val="visible"/>
                                      </p:to>
                                    </p:set>
                                    <p:animEffect transition="in" filter="blinds(vertical)">
                                      <p:cBhvr>
                                        <p:cTn id="11" dur="500"/>
                                        <p:tgtEl>
                                          <p:spTgt spid="2396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5" fill="hold" grpId="0" nodeType="clickEffect">
                                  <p:stCondLst>
                                    <p:cond delay="0"/>
                                  </p:stCondLst>
                                  <p:iterate type="lt">
                                    <p:tmPct val="100000"/>
                                  </p:iterate>
                                  <p:childTnLst>
                                    <p:set>
                                      <p:cBhvr>
                                        <p:cTn id="15" dur="1" fill="hold">
                                          <p:stCondLst>
                                            <p:cond delay="0"/>
                                          </p:stCondLst>
                                        </p:cTn>
                                        <p:tgtEl>
                                          <p:spTgt spid="239620"/>
                                        </p:tgtEl>
                                        <p:attrNameLst>
                                          <p:attrName>style.visibility</p:attrName>
                                        </p:attrNameLst>
                                      </p:cBhvr>
                                      <p:to>
                                        <p:strVal val="visible"/>
                                      </p:to>
                                    </p:set>
                                    <p:animEffect transition="in" filter="blinds(vertical)">
                                      <p:cBhvr>
                                        <p:cTn id="16" dur="75"/>
                                        <p:tgtEl>
                                          <p:spTgt spid="239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8" grpId="0" animBg="1" autoUpdateAnimBg="0"/>
      <p:bldP spid="239619" grpId="0" animBg="1" autoUpdateAnimBg="0"/>
      <p:bldP spid="239620" grpId="0" animBg="1"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Line 2"/>
          <p:cNvSpPr>
            <a:spLocks noChangeShapeType="1"/>
          </p:cNvSpPr>
          <p:nvPr/>
        </p:nvSpPr>
        <p:spPr bwMode="auto">
          <a:xfrm flipH="1">
            <a:off x="4724400" y="5305426"/>
            <a:ext cx="533400" cy="130175"/>
          </a:xfrm>
          <a:prstGeom prst="line">
            <a:avLst/>
          </a:prstGeom>
          <a:noFill/>
          <a:ln w="38100">
            <a:solidFill>
              <a:srgbClr val="FF99FF"/>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b="1">
              <a:solidFill>
                <a:srgbClr val="FFFFFF"/>
              </a:solidFill>
              <a:latin typeface=".VnTimeH" pitchFamily="34" charset="0"/>
            </a:endParaRPr>
          </a:p>
        </p:txBody>
      </p:sp>
      <p:sp>
        <p:nvSpPr>
          <p:cNvPr id="273411" name="Text Box 3"/>
          <p:cNvSpPr txBox="1">
            <a:spLocks noChangeArrowheads="1"/>
          </p:cNvSpPr>
          <p:nvPr/>
        </p:nvSpPr>
        <p:spPr bwMode="auto">
          <a:xfrm>
            <a:off x="2667000" y="1714500"/>
            <a:ext cx="6477000" cy="954088"/>
          </a:xfrm>
          <a:prstGeom prst="rect">
            <a:avLst/>
          </a:prstGeom>
          <a:blipFill>
            <a:blip r:embed="rId2"/>
            <a:tile tx="0" ty="0" sx="100000" sy="100000" flip="none" algn="tl"/>
          </a:blipFill>
          <a:ln>
            <a:headEnd/>
            <a:tailEnd/>
          </a:ln>
        </p:spPr>
        <p:style>
          <a:lnRef idx="2">
            <a:schemeClr val="accent1"/>
          </a:lnRef>
          <a:fillRef idx="1">
            <a:schemeClr val="lt1"/>
          </a:fillRef>
          <a:effectRef idx="0">
            <a:schemeClr val="accent1"/>
          </a:effectRef>
          <a:fontRef idx="minor">
            <a:schemeClr val="dk1"/>
          </a:fontRef>
        </p:style>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800" b="0">
                <a:ln w="0"/>
                <a:effectLst>
                  <a:outerShdw blurRad="38100" dist="19050" dir="2700000" algn="tl" rotWithShape="0">
                    <a:schemeClr val="dk1">
                      <a:alpha val="40000"/>
                    </a:schemeClr>
                  </a:outerShdw>
                </a:effectLst>
                <a:latin typeface="Times New Roman" pitchFamily="18" charset="0"/>
              </a:rPr>
              <a:t>Phát triển là xu h</a:t>
            </a:r>
            <a:r>
              <a:rPr lang="vi-VN" sz="2800" b="0">
                <a:ln w="0"/>
                <a:effectLst>
                  <a:outerShdw blurRad="38100" dist="19050" dir="2700000" algn="tl" rotWithShape="0">
                    <a:schemeClr val="dk1">
                      <a:alpha val="40000"/>
                    </a:schemeClr>
                  </a:outerShdw>
                </a:effectLst>
                <a:latin typeface="Times New Roman" pitchFamily="18" charset="0"/>
              </a:rPr>
              <a:t>ư</a:t>
            </a:r>
            <a:r>
              <a:rPr lang="en-US" sz="2800" b="0">
                <a:ln w="0"/>
                <a:effectLst>
                  <a:outerShdw blurRad="38100" dist="19050" dir="2700000" algn="tl" rotWithShape="0">
                    <a:schemeClr val="dk1">
                      <a:alpha val="40000"/>
                    </a:schemeClr>
                  </a:outerShdw>
                </a:effectLst>
                <a:latin typeface="Times New Roman" pitchFamily="18" charset="0"/>
              </a:rPr>
              <a:t>ớng tất yếu, c</a:t>
            </a:r>
            <a:r>
              <a:rPr lang="vi-VN" sz="2800" b="0">
                <a:ln w="0"/>
                <a:effectLst>
                  <a:outerShdw blurRad="38100" dist="19050" dir="2700000" algn="tl" rotWithShape="0">
                    <a:schemeClr val="dk1">
                      <a:alpha val="40000"/>
                    </a:schemeClr>
                  </a:outerShdw>
                </a:effectLst>
                <a:latin typeface="Times New Roman" pitchFamily="18" charset="0"/>
              </a:rPr>
              <a:t>ơ</a:t>
            </a:r>
            <a:r>
              <a:rPr lang="en-US" sz="2800" b="0">
                <a:ln w="0"/>
                <a:effectLst>
                  <a:outerShdw blurRad="38100" dist="19050" dir="2700000" algn="tl" rotWithShape="0">
                    <a:schemeClr val="dk1">
                      <a:alpha val="40000"/>
                    </a:schemeClr>
                  </a:outerShdw>
                </a:effectLst>
                <a:latin typeface="Times New Roman" pitchFamily="18" charset="0"/>
              </a:rPr>
              <a:t> bản của lịch sử xã hội loài ng</a:t>
            </a:r>
            <a:r>
              <a:rPr lang="vi-VN" sz="2800" b="0">
                <a:ln w="0"/>
                <a:effectLst>
                  <a:outerShdw blurRad="38100" dist="19050" dir="2700000" algn="tl" rotWithShape="0">
                    <a:schemeClr val="dk1">
                      <a:alpha val="40000"/>
                    </a:schemeClr>
                  </a:outerShdw>
                </a:effectLst>
                <a:latin typeface="Times New Roman" pitchFamily="18" charset="0"/>
              </a:rPr>
              <a:t>ư</a:t>
            </a:r>
            <a:r>
              <a:rPr lang="en-US" sz="2800" b="0">
                <a:ln w="0"/>
                <a:effectLst>
                  <a:outerShdw blurRad="38100" dist="19050" dir="2700000" algn="tl" rotWithShape="0">
                    <a:schemeClr val="dk1">
                      <a:alpha val="40000"/>
                    </a:schemeClr>
                  </a:outerShdw>
                </a:effectLst>
                <a:latin typeface="Times New Roman" pitchFamily="18" charset="0"/>
              </a:rPr>
              <a:t>ời</a:t>
            </a:r>
          </a:p>
        </p:txBody>
      </p:sp>
      <p:sp>
        <p:nvSpPr>
          <p:cNvPr id="273412" name="Text Box 4"/>
          <p:cNvSpPr txBox="1">
            <a:spLocks noChangeArrowheads="1"/>
          </p:cNvSpPr>
          <p:nvPr/>
        </p:nvSpPr>
        <p:spPr bwMode="auto">
          <a:xfrm>
            <a:off x="2667000" y="2846388"/>
            <a:ext cx="6477000" cy="1384300"/>
          </a:xfrm>
          <a:prstGeom prst="rect">
            <a:avLst/>
          </a:prstGeom>
          <a:blipFill>
            <a:blip r:embed="rId2"/>
            <a:tile tx="0" ty="0" sx="100000" sy="100000" flip="none" algn="tl"/>
          </a:blipFill>
          <a:ln>
            <a:headEnd/>
            <a:tailEnd/>
          </a:ln>
        </p:spPr>
        <p:style>
          <a:lnRef idx="2">
            <a:schemeClr val="accent1"/>
          </a:lnRef>
          <a:fillRef idx="1">
            <a:schemeClr val="lt1"/>
          </a:fillRef>
          <a:effectRef idx="0">
            <a:schemeClr val="accent1"/>
          </a:effectRef>
          <a:fontRef idx="minor">
            <a:schemeClr val="dk1"/>
          </a:fontRef>
        </p:style>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800" b="0">
                <a:ln w="0"/>
                <a:effectLst>
                  <a:outerShdw blurRad="38100" dist="19050" dir="2700000" algn="tl" rotWithShape="0">
                    <a:schemeClr val="dk1">
                      <a:alpha val="40000"/>
                    </a:schemeClr>
                  </a:outerShdw>
                </a:effectLst>
                <a:latin typeface="Times New Roman" pitchFamily="18" charset="0"/>
              </a:rPr>
              <a:t>Do những mâu thuẫn nội tại c</a:t>
            </a:r>
            <a:r>
              <a:rPr lang="vi-VN" sz="2800" b="0">
                <a:ln w="0"/>
                <a:effectLst>
                  <a:outerShdw blurRad="38100" dist="19050" dir="2700000" algn="tl" rotWithShape="0">
                    <a:schemeClr val="dk1">
                      <a:alpha val="40000"/>
                    </a:schemeClr>
                  </a:outerShdw>
                </a:effectLst>
                <a:latin typeface="Times New Roman" pitchFamily="18" charset="0"/>
              </a:rPr>
              <a:t>ơ</a:t>
            </a:r>
            <a:r>
              <a:rPr lang="en-US" sz="2800" b="0">
                <a:ln w="0"/>
                <a:effectLst>
                  <a:outerShdw blurRad="38100" dist="19050" dir="2700000" algn="tl" rotWithShape="0">
                    <a:schemeClr val="dk1">
                      <a:alpha val="40000"/>
                    </a:schemeClr>
                  </a:outerShdw>
                </a:effectLst>
                <a:latin typeface="Times New Roman" pitchFamily="18" charset="0"/>
              </a:rPr>
              <a:t> bản trong lòng xã hội t</a:t>
            </a:r>
            <a:r>
              <a:rPr lang="vi-VN" sz="2800" b="0">
                <a:ln w="0"/>
                <a:effectLst>
                  <a:outerShdw blurRad="38100" dist="19050" dir="2700000" algn="tl" rotWithShape="0">
                    <a:schemeClr val="dk1">
                      <a:alpha val="40000"/>
                    </a:schemeClr>
                  </a:outerShdw>
                </a:effectLst>
                <a:latin typeface="Times New Roman" pitchFamily="18" charset="0"/>
              </a:rPr>
              <a:t>ư</a:t>
            </a:r>
            <a:r>
              <a:rPr lang="en-US" sz="2800" b="0">
                <a:ln w="0"/>
                <a:effectLst>
                  <a:outerShdw blurRad="38100" dist="19050" dir="2700000" algn="tl" rotWithShape="0">
                    <a:schemeClr val="dk1">
                      <a:alpha val="40000"/>
                    </a:schemeClr>
                  </a:outerShdw>
                </a:effectLst>
                <a:latin typeface="Times New Roman" pitchFamily="18" charset="0"/>
              </a:rPr>
              <a:t> bản quyết </a:t>
            </a:r>
            <a:r>
              <a:rPr lang="vi-VN" sz="2800" b="0">
                <a:ln w="0"/>
                <a:effectLst>
                  <a:outerShdw blurRad="38100" dist="19050" dir="2700000" algn="tl" rotWithShape="0">
                    <a:schemeClr val="dk1">
                      <a:alpha val="40000"/>
                    </a:schemeClr>
                  </a:outerShdw>
                </a:effectLst>
                <a:latin typeface="Times New Roman" pitchFamily="18" charset="0"/>
              </a:rPr>
              <a:t>đ</a:t>
            </a:r>
            <a:r>
              <a:rPr lang="en-US" sz="2800" b="0">
                <a:ln w="0"/>
                <a:effectLst>
                  <a:outerShdw blurRad="38100" dist="19050" dir="2700000" algn="tl" rotWithShape="0">
                    <a:schemeClr val="dk1">
                      <a:alpha val="40000"/>
                    </a:schemeClr>
                  </a:outerShdw>
                </a:effectLst>
                <a:latin typeface="Times New Roman" pitchFamily="18" charset="0"/>
              </a:rPr>
              <a:t>ịnh sự vận </a:t>
            </a:r>
            <a:r>
              <a:rPr lang="vi-VN" sz="2800" b="0">
                <a:ln w="0"/>
                <a:effectLst>
                  <a:outerShdw blurRad="38100" dist="19050" dir="2700000" algn="tl" rotWithShape="0">
                    <a:schemeClr val="dk1">
                      <a:alpha val="40000"/>
                    </a:schemeClr>
                  </a:outerShdw>
                </a:effectLst>
                <a:latin typeface="Times New Roman" pitchFamily="18" charset="0"/>
              </a:rPr>
              <a:t>đ</a:t>
            </a:r>
            <a:r>
              <a:rPr lang="en-US" sz="2800" b="0">
                <a:ln w="0"/>
                <a:effectLst>
                  <a:outerShdw blurRad="38100" dist="19050" dir="2700000" algn="tl" rotWithShape="0">
                    <a:schemeClr val="dk1">
                      <a:alpha val="40000"/>
                    </a:schemeClr>
                  </a:outerShdw>
                </a:effectLst>
                <a:latin typeface="Times New Roman" pitchFamily="18" charset="0"/>
              </a:rPr>
              <a:t>ộng phát triển của xã hội </a:t>
            </a:r>
            <a:r>
              <a:rPr lang="vi-VN" sz="2800" b="0">
                <a:ln w="0"/>
                <a:effectLst>
                  <a:outerShdw blurRad="38100" dist="19050" dir="2700000" algn="tl" rotWithShape="0">
                    <a:schemeClr val="dk1">
                      <a:alpha val="40000"/>
                    </a:schemeClr>
                  </a:outerShdw>
                </a:effectLst>
                <a:latin typeface="Times New Roman" pitchFamily="18" charset="0"/>
              </a:rPr>
              <a:t>đ</a:t>
            </a:r>
            <a:r>
              <a:rPr lang="en-US" sz="2800" b="0">
                <a:ln w="0"/>
                <a:effectLst>
                  <a:outerShdw blurRad="38100" dist="19050" dir="2700000" algn="tl" rotWithShape="0">
                    <a:schemeClr val="dk1">
                      <a:alpha val="40000"/>
                    </a:schemeClr>
                  </a:outerShdw>
                </a:effectLst>
                <a:latin typeface="Times New Roman" pitchFamily="18" charset="0"/>
              </a:rPr>
              <a:t>ó</a:t>
            </a:r>
          </a:p>
        </p:txBody>
      </p:sp>
      <p:sp>
        <p:nvSpPr>
          <p:cNvPr id="273413" name="Text Box 5"/>
          <p:cNvSpPr txBox="1">
            <a:spLocks noChangeArrowheads="1"/>
          </p:cNvSpPr>
          <p:nvPr/>
        </p:nvSpPr>
        <p:spPr bwMode="auto">
          <a:xfrm>
            <a:off x="2667000" y="4351339"/>
            <a:ext cx="6477000" cy="954087"/>
          </a:xfrm>
          <a:prstGeom prst="rect">
            <a:avLst/>
          </a:prstGeom>
          <a:blipFill>
            <a:blip r:embed="rId2"/>
            <a:tile tx="0" ty="0" sx="100000" sy="100000" flip="none" algn="tl"/>
          </a:blipFill>
          <a:ln>
            <a:headEnd/>
            <a:tailEnd/>
          </a:ln>
        </p:spPr>
        <p:style>
          <a:lnRef idx="2">
            <a:schemeClr val="accent1"/>
          </a:lnRef>
          <a:fillRef idx="1">
            <a:schemeClr val="lt1"/>
          </a:fillRef>
          <a:effectRef idx="0">
            <a:schemeClr val="accent1"/>
          </a:effectRef>
          <a:fontRef idx="minor">
            <a:schemeClr val="dk1"/>
          </a:fontRef>
        </p:style>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spcBef>
                <a:spcPct val="50000"/>
              </a:spcBef>
              <a:defRPr/>
            </a:pPr>
            <a:r>
              <a:rPr lang="en-US" sz="2800" b="0">
                <a:ln w="0"/>
                <a:effectLst>
                  <a:outerShdw blurRad="38100" dist="19050" dir="2700000" algn="tl" rotWithShape="0">
                    <a:schemeClr val="dk1">
                      <a:alpha val="40000"/>
                    </a:schemeClr>
                  </a:outerShdw>
                </a:effectLst>
                <a:latin typeface="Times New Roman" pitchFamily="18" charset="0"/>
              </a:rPr>
              <a:t>Xuất hiện những tiền </a:t>
            </a:r>
            <a:r>
              <a:rPr lang="vi-VN" sz="2800" b="0">
                <a:ln w="0"/>
                <a:effectLst>
                  <a:outerShdw blurRad="38100" dist="19050" dir="2700000" algn="tl" rotWithShape="0">
                    <a:schemeClr val="dk1">
                      <a:alpha val="40000"/>
                    </a:schemeClr>
                  </a:outerShdw>
                </a:effectLst>
                <a:latin typeface="Times New Roman" pitchFamily="18" charset="0"/>
              </a:rPr>
              <a:t>đ</a:t>
            </a:r>
            <a:r>
              <a:rPr lang="en-US" sz="2800" b="0">
                <a:ln w="0"/>
                <a:effectLst>
                  <a:outerShdw blurRad="38100" dist="19050" dir="2700000" algn="tl" rotWithShape="0">
                    <a:schemeClr val="dk1">
                      <a:alpha val="40000"/>
                    </a:schemeClr>
                  </a:outerShdw>
                </a:effectLst>
                <a:latin typeface="Times New Roman" pitchFamily="18" charset="0"/>
              </a:rPr>
              <a:t>ề vật chất cho sự  ra </a:t>
            </a:r>
            <a:r>
              <a:rPr lang="vi-VN" sz="2800" b="0">
                <a:ln w="0"/>
                <a:effectLst>
                  <a:outerShdw blurRad="38100" dist="19050" dir="2700000" algn="tl" rotWithShape="0">
                    <a:schemeClr val="dk1">
                      <a:alpha val="40000"/>
                    </a:schemeClr>
                  </a:outerShdw>
                </a:effectLst>
                <a:latin typeface="Times New Roman" pitchFamily="18" charset="0"/>
              </a:rPr>
              <a:t>đ</a:t>
            </a:r>
            <a:r>
              <a:rPr lang="en-US" sz="2800" b="0">
                <a:ln w="0"/>
                <a:effectLst>
                  <a:outerShdw blurRad="38100" dist="19050" dir="2700000" algn="tl" rotWithShape="0">
                    <a:schemeClr val="dk1">
                      <a:alpha val="40000"/>
                    </a:schemeClr>
                  </a:outerShdw>
                </a:effectLst>
                <a:latin typeface="Times New Roman" pitchFamily="18" charset="0"/>
              </a:rPr>
              <a:t>ời, phát triển xã hội mới</a:t>
            </a:r>
          </a:p>
        </p:txBody>
      </p:sp>
      <p:sp>
        <p:nvSpPr>
          <p:cNvPr id="273414" name="Text Box 6"/>
          <p:cNvSpPr txBox="1">
            <a:spLocks noChangeArrowheads="1"/>
          </p:cNvSpPr>
          <p:nvPr/>
        </p:nvSpPr>
        <p:spPr bwMode="auto">
          <a:xfrm>
            <a:off x="2071689" y="5540376"/>
            <a:ext cx="3311525" cy="523875"/>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a:spAutoFit/>
          </a:bodyPr>
          <a:lstStyle/>
          <a:p>
            <a:pPr algn="ctr">
              <a:spcBef>
                <a:spcPct val="50000"/>
              </a:spcBef>
              <a:defRPr/>
            </a:pPr>
            <a:r>
              <a:rPr lang="en-US" sz="2800" b="1" dirty="0">
                <a:solidFill>
                  <a:srgbClr val="FFFFCC">
                    <a:lumMod val="75000"/>
                  </a:srgbClr>
                </a:solidFill>
                <a:latin typeface="Times New Roman" pitchFamily="18" charset="0"/>
              </a:rPr>
              <a:t>LLSX mới hiện </a:t>
            </a:r>
            <a:r>
              <a:rPr lang="vi-VN" sz="2800" b="1" dirty="0">
                <a:solidFill>
                  <a:srgbClr val="FFFFCC">
                    <a:lumMod val="75000"/>
                  </a:srgbClr>
                </a:solidFill>
                <a:latin typeface="Times New Roman" pitchFamily="18" charset="0"/>
              </a:rPr>
              <a:t>đ</a:t>
            </a:r>
            <a:r>
              <a:rPr lang="en-US" sz="2800" b="1" dirty="0">
                <a:solidFill>
                  <a:srgbClr val="FFFFCC">
                    <a:lumMod val="75000"/>
                  </a:srgbClr>
                </a:solidFill>
                <a:latin typeface="Times New Roman" pitchFamily="18" charset="0"/>
              </a:rPr>
              <a:t>ại</a:t>
            </a:r>
          </a:p>
        </p:txBody>
      </p:sp>
      <p:sp>
        <p:nvSpPr>
          <p:cNvPr id="273416" name="Line 8"/>
          <p:cNvSpPr>
            <a:spLocks noChangeShapeType="1"/>
          </p:cNvSpPr>
          <p:nvPr/>
        </p:nvSpPr>
        <p:spPr bwMode="auto">
          <a:xfrm>
            <a:off x="6270626" y="5280026"/>
            <a:ext cx="587375" cy="155575"/>
          </a:xfrm>
          <a:prstGeom prst="line">
            <a:avLst/>
          </a:prstGeom>
          <a:noFill/>
          <a:ln w="38100">
            <a:solidFill>
              <a:srgbClr val="FF99FF"/>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b="1">
              <a:solidFill>
                <a:srgbClr val="FFFFFF"/>
              </a:solidFill>
              <a:latin typeface=".VnTimeH" pitchFamily="34" charset="0"/>
            </a:endParaRPr>
          </a:p>
        </p:txBody>
      </p:sp>
      <p:sp>
        <p:nvSpPr>
          <p:cNvPr id="273417" name="AutoShape 9"/>
          <p:cNvSpPr>
            <a:spLocks noChangeArrowheads="1"/>
          </p:cNvSpPr>
          <p:nvPr/>
        </p:nvSpPr>
        <p:spPr bwMode="auto">
          <a:xfrm>
            <a:off x="5029200" y="1143000"/>
            <a:ext cx="1600200" cy="533400"/>
          </a:xfrm>
          <a:prstGeom prst="downArrow">
            <a:avLst>
              <a:gd name="adj1" fmla="val 50000"/>
              <a:gd name="adj2" fmla="val 25000"/>
            </a:avLst>
          </a:prstGeom>
          <a:ln>
            <a:headEnd/>
            <a:tailEnd/>
          </a:ln>
        </p:spPr>
        <p:style>
          <a:lnRef idx="1">
            <a:schemeClr val="accent1"/>
          </a:lnRef>
          <a:fillRef idx="2">
            <a:schemeClr val="accent1"/>
          </a:fillRef>
          <a:effectRef idx="1">
            <a:schemeClr val="accent1"/>
          </a:effectRef>
          <a:fontRef idx="minor">
            <a:schemeClr val="dk1"/>
          </a:fontRef>
        </p:style>
        <p:txBody>
          <a:bodyPr wrap="none" lIns="0" tIns="0" rIns="0" bIns="0" anchor="ctr"/>
          <a:lstStyle/>
          <a:p>
            <a:pPr>
              <a:defRPr/>
            </a:pPr>
            <a:endParaRPr lang="en-US" b="1">
              <a:solidFill>
                <a:srgbClr val="8C0000"/>
              </a:solidFill>
            </a:endParaRPr>
          </a:p>
        </p:txBody>
      </p:sp>
      <p:sp>
        <p:nvSpPr>
          <p:cNvPr id="273418" name="Text Box 10"/>
          <p:cNvSpPr txBox="1">
            <a:spLocks noChangeArrowheads="1"/>
          </p:cNvSpPr>
          <p:nvPr/>
        </p:nvSpPr>
        <p:spPr bwMode="auto">
          <a:xfrm>
            <a:off x="1752600" y="144464"/>
            <a:ext cx="8915400" cy="954087"/>
          </a:xfrm>
          <a:prstGeom prst="rect">
            <a:avLst/>
          </a:prstGeom>
          <a:solidFill>
            <a:srgbClr val="003300"/>
          </a:solidFill>
          <a:ln w="28575">
            <a:solidFill>
              <a:srgbClr val="FF3300"/>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defRPr/>
            </a:pPr>
            <a:r>
              <a:rPr lang="en-US" sz="2800">
                <a:solidFill>
                  <a:srgbClr val="FFFFFF"/>
                </a:solidFill>
                <a:latin typeface="Times New Roman" pitchFamily="18" charset="0"/>
              </a:rPr>
              <a:t>HÌNH THÁI KINH TẾ - XÃ  HỘI CSCN RA </a:t>
            </a:r>
            <a:r>
              <a:rPr lang="vi-VN" sz="2800">
                <a:solidFill>
                  <a:srgbClr val="FFFFFF"/>
                </a:solidFill>
                <a:latin typeface="Times New Roman" pitchFamily="18" charset="0"/>
              </a:rPr>
              <a:t>Đ</a:t>
            </a:r>
            <a:r>
              <a:rPr lang="en-US" sz="2800">
                <a:solidFill>
                  <a:srgbClr val="FFFFFF"/>
                </a:solidFill>
                <a:latin typeface="Times New Roman" pitchFamily="18" charset="0"/>
              </a:rPr>
              <a:t>ỜI LÀ TẤT YẾU KHÁCH QUAN CỦA LỊCH SỬ XÃ HỘI</a:t>
            </a:r>
          </a:p>
        </p:txBody>
      </p:sp>
      <p:sp>
        <p:nvSpPr>
          <p:cNvPr id="273419" name="Text Box 11"/>
          <p:cNvSpPr txBox="1">
            <a:spLocks noChangeArrowheads="1"/>
          </p:cNvSpPr>
          <p:nvPr/>
        </p:nvSpPr>
        <p:spPr bwMode="auto">
          <a:xfrm>
            <a:off x="6019800" y="5540376"/>
            <a:ext cx="4364038" cy="523875"/>
          </a:xfrm>
          <a:prstGeom prst="rect">
            <a:avLst/>
          </a:prstGeom>
          <a:ln>
            <a:headEnd/>
            <a:tailEnd/>
          </a:ln>
        </p:spPr>
        <p:style>
          <a:lnRef idx="1">
            <a:schemeClr val="accent2"/>
          </a:lnRef>
          <a:fillRef idx="3">
            <a:schemeClr val="accent2"/>
          </a:fillRef>
          <a:effectRef idx="2">
            <a:schemeClr val="accent2"/>
          </a:effectRef>
          <a:fontRef idx="minor">
            <a:schemeClr val="lt1"/>
          </a:fontRef>
        </p:style>
        <p:txBody>
          <a:bodyPr>
            <a:spAutoFit/>
          </a:bodyPr>
          <a:lstStyle/>
          <a:p>
            <a:pPr algn="ctr">
              <a:spcBef>
                <a:spcPct val="50000"/>
              </a:spcBef>
              <a:defRPr/>
            </a:pPr>
            <a:r>
              <a:rPr lang="en-US" sz="2800" b="1" dirty="0">
                <a:solidFill>
                  <a:srgbClr val="FFFFCC">
                    <a:lumMod val="75000"/>
                  </a:srgbClr>
                </a:solidFill>
                <a:latin typeface="Times New Roman" pitchFamily="18" charset="0"/>
              </a:rPr>
              <a:t>Giai cấp vô sản cách mạng</a:t>
            </a:r>
          </a:p>
        </p:txBody>
      </p:sp>
      <p:sp>
        <p:nvSpPr>
          <p:cNvPr id="11" name="Text Box 11"/>
          <p:cNvSpPr txBox="1">
            <a:spLocks noChangeArrowheads="1"/>
          </p:cNvSpPr>
          <p:nvPr/>
        </p:nvSpPr>
        <p:spPr bwMode="auto">
          <a:xfrm>
            <a:off x="2895600" y="6126164"/>
            <a:ext cx="5867400" cy="523875"/>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spcBef>
                <a:spcPct val="50000"/>
              </a:spcBef>
              <a:defRPr/>
            </a:pPr>
            <a:r>
              <a:rPr lang="en-US" sz="2800" b="1" dirty="0" err="1">
                <a:solidFill>
                  <a:srgbClr val="FFFFCC">
                    <a:lumMod val="75000"/>
                  </a:srgbClr>
                </a:solidFill>
                <a:latin typeface="Times New Roman" pitchFamily="18" charset="0"/>
              </a:rPr>
              <a:t>Hệ</a:t>
            </a:r>
            <a:r>
              <a:rPr lang="en-US" sz="2800" b="1" dirty="0">
                <a:solidFill>
                  <a:srgbClr val="FFFFCC">
                    <a:lumMod val="75000"/>
                  </a:srgbClr>
                </a:solidFill>
                <a:latin typeface="Times New Roman" pitchFamily="18" charset="0"/>
              </a:rPr>
              <a:t> t</a:t>
            </a:r>
            <a:r>
              <a:rPr lang="vi-VN" sz="2800" b="1" dirty="0">
                <a:solidFill>
                  <a:srgbClr val="FFFFCC">
                    <a:lumMod val="75000"/>
                  </a:srgbClr>
                </a:solidFill>
                <a:latin typeface="Times New Roman" pitchFamily="18" charset="0"/>
              </a:rPr>
              <a:t>ư</a:t>
            </a:r>
            <a:r>
              <a:rPr lang="en-US" sz="2800" b="1" dirty="0">
                <a:solidFill>
                  <a:srgbClr val="FFFFCC">
                    <a:lumMod val="75000"/>
                  </a:srgbClr>
                </a:solidFill>
                <a:latin typeface="Times New Roman" pitchFamily="18" charset="0"/>
              </a:rPr>
              <a:t> t</a:t>
            </a:r>
            <a:r>
              <a:rPr lang="vi-VN" sz="2800" b="1" dirty="0">
                <a:solidFill>
                  <a:srgbClr val="FFFFCC">
                    <a:lumMod val="75000"/>
                  </a:srgbClr>
                </a:solidFill>
                <a:latin typeface="Times New Roman" pitchFamily="18" charset="0"/>
              </a:rPr>
              <a:t>ưởng</a:t>
            </a:r>
            <a:r>
              <a:rPr lang="en-US" sz="2800" b="1" dirty="0">
                <a:solidFill>
                  <a:srgbClr val="FFFFCC">
                    <a:lumMod val="75000"/>
                  </a:srgbClr>
                </a:solidFill>
                <a:latin typeface="Times New Roman" pitchFamily="18" charset="0"/>
              </a:rPr>
              <a:t> </a:t>
            </a:r>
            <a:r>
              <a:rPr lang="en-US" sz="2800" b="1" dirty="0" err="1">
                <a:solidFill>
                  <a:srgbClr val="FFFFCC">
                    <a:lumMod val="75000"/>
                  </a:srgbClr>
                </a:solidFill>
                <a:latin typeface="Times New Roman" pitchFamily="18" charset="0"/>
              </a:rPr>
              <a:t>khoa</a:t>
            </a:r>
            <a:r>
              <a:rPr lang="en-US" sz="2800" b="1" dirty="0">
                <a:solidFill>
                  <a:srgbClr val="FFFFCC">
                    <a:lumMod val="75000"/>
                  </a:srgbClr>
                </a:solidFill>
                <a:latin typeface="Times New Roman" pitchFamily="18" charset="0"/>
              </a:rPr>
              <a:t> </a:t>
            </a:r>
            <a:r>
              <a:rPr lang="en-US" sz="2800" b="1" dirty="0" err="1">
                <a:solidFill>
                  <a:srgbClr val="FFFFCC">
                    <a:lumMod val="75000"/>
                  </a:srgbClr>
                </a:solidFill>
                <a:latin typeface="Times New Roman" pitchFamily="18" charset="0"/>
              </a:rPr>
              <a:t>học</a:t>
            </a:r>
            <a:r>
              <a:rPr lang="en-US" sz="2800" b="1" dirty="0">
                <a:solidFill>
                  <a:srgbClr val="FFFFCC">
                    <a:lumMod val="75000"/>
                  </a:srgbClr>
                </a:solidFill>
                <a:latin typeface="Times New Roman" pitchFamily="18" charset="0"/>
              </a:rPr>
              <a:t> </a:t>
            </a:r>
            <a:r>
              <a:rPr lang="en-US" sz="2800" b="1" dirty="0" err="1">
                <a:solidFill>
                  <a:srgbClr val="FFFFCC">
                    <a:lumMod val="75000"/>
                  </a:srgbClr>
                </a:solidFill>
                <a:latin typeface="Times New Roman" pitchFamily="18" charset="0"/>
              </a:rPr>
              <a:t>và</a:t>
            </a:r>
            <a:r>
              <a:rPr lang="en-US" sz="2800" b="1" dirty="0">
                <a:solidFill>
                  <a:srgbClr val="FFFFCC">
                    <a:lumMod val="75000"/>
                  </a:srgbClr>
                </a:solidFill>
                <a:latin typeface="Times New Roman" pitchFamily="18" charset="0"/>
              </a:rPr>
              <a:t> cách mạng</a:t>
            </a:r>
          </a:p>
        </p:txBody>
      </p:sp>
      <p:sp>
        <p:nvSpPr>
          <p:cNvPr id="12" name="Line 8"/>
          <p:cNvSpPr>
            <a:spLocks noChangeShapeType="1"/>
          </p:cNvSpPr>
          <p:nvPr/>
        </p:nvSpPr>
        <p:spPr bwMode="auto">
          <a:xfrm flipH="1">
            <a:off x="5638800" y="5357814"/>
            <a:ext cx="0" cy="706437"/>
          </a:xfrm>
          <a:prstGeom prst="line">
            <a:avLst/>
          </a:prstGeom>
          <a:noFill/>
          <a:ln w="38100">
            <a:solidFill>
              <a:srgbClr val="FF99FF"/>
            </a:solidFill>
            <a:round/>
            <a:headEnd/>
            <a:tailEnd type="triangle" w="med" len="med"/>
          </a:ln>
          <a:extLst>
            <a:ext uri="{909E8E84-426E-40DD-AFC4-6F175D3DCCD1}">
              <a14:hiddenFill xmlns:a14="http://schemas.microsoft.com/office/drawing/2010/main">
                <a:noFill/>
              </a14:hiddenFill>
            </a:ext>
          </a:extLst>
        </p:spPr>
        <p:txBody>
          <a:bodyPr wrap="none" anchor="ctr"/>
          <a:lstStyle/>
          <a:p>
            <a:pPr>
              <a:defRPr/>
            </a:pPr>
            <a:endParaRPr lang="en-US" b="1">
              <a:solidFill>
                <a:srgbClr val="FFFFFF"/>
              </a:solidFill>
              <a:latin typeface=".VnTimeH" pitchFamily="34" charset="0"/>
            </a:endParaRPr>
          </a:p>
        </p:txBody>
      </p:sp>
    </p:spTree>
    <p:extLst>
      <p:ext uri="{BB962C8B-B14F-4D97-AF65-F5344CB8AC3E}">
        <p14:creationId xmlns:p14="http://schemas.microsoft.com/office/powerpoint/2010/main" val="854300582"/>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withEffect">
                                  <p:stCondLst>
                                    <p:cond delay="0"/>
                                  </p:stCondLst>
                                  <p:childTnLst>
                                    <p:set>
                                      <p:cBhvr>
                                        <p:cTn id="6" dur="1" fill="hold">
                                          <p:stCondLst>
                                            <p:cond delay="0"/>
                                          </p:stCondLst>
                                        </p:cTn>
                                        <p:tgtEl>
                                          <p:spTgt spid="273418"/>
                                        </p:tgtEl>
                                        <p:attrNameLst>
                                          <p:attrName>style.visibility</p:attrName>
                                        </p:attrNameLst>
                                      </p:cBhvr>
                                      <p:to>
                                        <p:strVal val="visible"/>
                                      </p:to>
                                    </p:set>
                                    <p:animEffect transition="in" filter="blinds(vertical)">
                                      <p:cBhvr>
                                        <p:cTn id="7" dur="500"/>
                                        <p:tgtEl>
                                          <p:spTgt spid="273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3417"/>
                                        </p:tgtEl>
                                        <p:attrNameLst>
                                          <p:attrName>style.visibility</p:attrName>
                                        </p:attrNameLst>
                                      </p:cBhvr>
                                      <p:to>
                                        <p:strVal val="visible"/>
                                      </p:to>
                                    </p:set>
                                    <p:animEffect transition="in" filter="blinds(horizontal)">
                                      <p:cBhvr>
                                        <p:cTn id="12" dur="500"/>
                                        <p:tgtEl>
                                          <p:spTgt spid="273417"/>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3411"/>
                                        </p:tgtEl>
                                        <p:attrNameLst>
                                          <p:attrName>style.visibility</p:attrName>
                                        </p:attrNameLst>
                                      </p:cBhvr>
                                      <p:to>
                                        <p:strVal val="visible"/>
                                      </p:to>
                                    </p:set>
                                    <p:animEffect transition="in" filter="wipe(left)">
                                      <p:cBhvr>
                                        <p:cTn id="16" dur="500"/>
                                        <p:tgtEl>
                                          <p:spTgt spid="2734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3412"/>
                                        </p:tgtEl>
                                        <p:attrNameLst>
                                          <p:attrName>style.visibility</p:attrName>
                                        </p:attrNameLst>
                                      </p:cBhvr>
                                      <p:to>
                                        <p:strVal val="visible"/>
                                      </p:to>
                                    </p:set>
                                    <p:animEffect transition="in" filter="wipe(left)">
                                      <p:cBhvr>
                                        <p:cTn id="21" dur="500"/>
                                        <p:tgtEl>
                                          <p:spTgt spid="2734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3413"/>
                                        </p:tgtEl>
                                        <p:attrNameLst>
                                          <p:attrName>style.visibility</p:attrName>
                                        </p:attrNameLst>
                                      </p:cBhvr>
                                      <p:to>
                                        <p:strVal val="visible"/>
                                      </p:to>
                                    </p:set>
                                    <p:animEffect transition="in" filter="wipe(left)">
                                      <p:cBhvr>
                                        <p:cTn id="26" dur="500"/>
                                        <p:tgtEl>
                                          <p:spTgt spid="27341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273410"/>
                                        </p:tgtEl>
                                        <p:attrNameLst>
                                          <p:attrName>style.visibility</p:attrName>
                                        </p:attrNameLst>
                                      </p:cBhvr>
                                      <p:to>
                                        <p:strVal val="visible"/>
                                      </p:to>
                                    </p:set>
                                    <p:animEffect transition="in" filter="blinds(horizontal)">
                                      <p:cBhvr>
                                        <p:cTn id="31" dur="500"/>
                                        <p:tgtEl>
                                          <p:spTgt spid="273410"/>
                                        </p:tgtEl>
                                      </p:cBhvr>
                                    </p:animEffect>
                                  </p:childTnLst>
                                </p:cTn>
                              </p:par>
                            </p:childTnLst>
                          </p:cTn>
                        </p:par>
                        <p:par>
                          <p:cTn id="32" fill="hold" nodeType="afterGroup">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273414"/>
                                        </p:tgtEl>
                                        <p:attrNameLst>
                                          <p:attrName>style.visibility</p:attrName>
                                        </p:attrNameLst>
                                      </p:cBhvr>
                                      <p:to>
                                        <p:strVal val="visible"/>
                                      </p:to>
                                    </p:set>
                                    <p:animEffect transition="in" filter="wipe(left)">
                                      <p:cBhvr>
                                        <p:cTn id="35" dur="500"/>
                                        <p:tgtEl>
                                          <p:spTgt spid="27341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273416"/>
                                        </p:tgtEl>
                                        <p:attrNameLst>
                                          <p:attrName>style.visibility</p:attrName>
                                        </p:attrNameLst>
                                      </p:cBhvr>
                                      <p:to>
                                        <p:strVal val="visible"/>
                                      </p:to>
                                    </p:set>
                                    <p:animEffect transition="in" filter="blinds(horizontal)">
                                      <p:cBhvr>
                                        <p:cTn id="40" dur="500"/>
                                        <p:tgtEl>
                                          <p:spTgt spid="273416"/>
                                        </p:tgtEl>
                                      </p:cBhvr>
                                    </p:animEffect>
                                  </p:childTnLst>
                                </p:cTn>
                              </p:par>
                            </p:childTnLst>
                          </p:cTn>
                        </p:par>
                        <p:par>
                          <p:cTn id="41" fill="hold" nodeType="after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73419"/>
                                        </p:tgtEl>
                                        <p:attrNameLst>
                                          <p:attrName>style.visibility</p:attrName>
                                        </p:attrNameLst>
                                      </p:cBhvr>
                                      <p:to>
                                        <p:strVal val="visible"/>
                                      </p:to>
                                    </p:set>
                                    <p:animEffect transition="in" filter="wipe(left)">
                                      <p:cBhvr>
                                        <p:cTn id="44" dur="500"/>
                                        <p:tgtEl>
                                          <p:spTgt spid="273419"/>
                                        </p:tgtEl>
                                      </p:cBhvr>
                                    </p:animEffect>
                                  </p:childTnLst>
                                </p:cTn>
                              </p:par>
                            </p:childTnLst>
                          </p:cTn>
                        </p:par>
                        <p:par>
                          <p:cTn id="45" fill="hold" nodeType="afterGroup">
                            <p:stCondLst>
                              <p:cond delay="1000"/>
                            </p:stCondLst>
                            <p:childTnLst>
                              <p:par>
                                <p:cTn id="46" presetID="22" presetClass="entr" presetSubtype="8" fill="hold"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411" grpId="0" animBg="1" autoUpdateAnimBg="0"/>
      <p:bldP spid="273412" grpId="0" animBg="1" autoUpdateAnimBg="0"/>
      <p:bldP spid="273413" grpId="0" animBg="1" autoUpdateAnimBg="0"/>
      <p:bldP spid="273414" grpId="0" animBg="1" autoUpdateAnimBg="0"/>
      <p:bldP spid="273417" grpId="0" animBg="1"/>
      <p:bldP spid="273418" grpId="0" animBg="1" autoUpdateAnimBg="0"/>
      <p:bldP spid="273419"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2" name="Text Box 4"/>
          <p:cNvSpPr txBox="1">
            <a:spLocks noChangeArrowheads="1"/>
          </p:cNvSpPr>
          <p:nvPr/>
        </p:nvSpPr>
        <p:spPr bwMode="auto">
          <a:xfrm>
            <a:off x="1524000" y="1"/>
            <a:ext cx="9144000" cy="2462213"/>
          </a:xfrm>
          <a:prstGeom prst="rect">
            <a:avLst/>
          </a:prstGeom>
          <a:solidFill>
            <a:srgbClr val="008000"/>
          </a:solidFill>
          <a:ln w="9525">
            <a:noFill/>
            <a:miter lim="800000"/>
            <a:headEnd/>
            <a:tailEnd/>
          </a:ln>
        </p:spPr>
        <p:txBody>
          <a:bodyPr>
            <a:spAutoFit/>
          </a:bodyPr>
          <a:lstStyle/>
          <a:p>
            <a:pPr algn="ctr">
              <a:spcBef>
                <a:spcPct val="50000"/>
              </a:spcBef>
              <a:defRPr/>
            </a:pPr>
            <a:endParaRPr lang="en-US" sz="2800" b="1" dirty="0">
              <a:solidFill>
                <a:srgbClr val="FFFFFF"/>
              </a:solidFill>
              <a:latin typeface="Times New Roman" pitchFamily="18" charset="0"/>
            </a:endParaRPr>
          </a:p>
          <a:p>
            <a:pPr marL="514350" indent="-514350" algn="ctr">
              <a:spcBef>
                <a:spcPct val="50000"/>
              </a:spcBef>
              <a:defRPr/>
            </a:pPr>
            <a:r>
              <a:rPr lang="en-US" sz="2800" b="1" dirty="0">
                <a:solidFill>
                  <a:srgbClr val="FFFFFF"/>
                </a:solidFill>
                <a:latin typeface="Times New Roman" pitchFamily="18" charset="0"/>
              </a:rPr>
              <a:t>4.3. GIÁ TRỊ KHOA HỌC BỀN VỮNG</a:t>
            </a:r>
          </a:p>
          <a:p>
            <a:pPr marL="514350" indent="-514350" algn="ctr">
              <a:spcBef>
                <a:spcPct val="50000"/>
              </a:spcBef>
              <a:defRPr/>
            </a:pPr>
            <a:r>
              <a:rPr lang="en-US" sz="2800" b="1" dirty="0">
                <a:solidFill>
                  <a:srgbClr val="FFFFFF"/>
                </a:solidFill>
                <a:latin typeface="Times New Roman" pitchFamily="18" charset="0"/>
              </a:rPr>
              <a:t> VÀ Ý NGHĨA CÁCH MẠNG</a:t>
            </a:r>
          </a:p>
          <a:p>
            <a:pPr marL="514350" indent="-514350" algn="ctr">
              <a:spcBef>
                <a:spcPct val="50000"/>
              </a:spcBef>
              <a:defRPr/>
            </a:pPr>
            <a:r>
              <a:rPr lang="en-US" sz="2800" b="1" dirty="0">
                <a:solidFill>
                  <a:srgbClr val="FFFFFF"/>
                </a:solidFill>
                <a:latin typeface="Times New Roman" pitchFamily="18" charset="0"/>
              </a:rPr>
              <a:t> </a:t>
            </a:r>
          </a:p>
        </p:txBody>
      </p:sp>
      <p:sp>
        <p:nvSpPr>
          <p:cNvPr id="275463" name="Text Box 7"/>
          <p:cNvSpPr txBox="1">
            <a:spLocks noChangeArrowheads="1"/>
          </p:cNvSpPr>
          <p:nvPr/>
        </p:nvSpPr>
        <p:spPr bwMode="auto">
          <a:xfrm>
            <a:off x="2058988" y="3482975"/>
            <a:ext cx="8153400" cy="95408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spcBef>
                <a:spcPct val="20000"/>
              </a:spcBef>
              <a:buFont typeface="Wingdings" pitchFamily="2" charset="2"/>
              <a:buNone/>
              <a:defRPr/>
            </a:pPr>
            <a:r>
              <a:rPr lang="en-US" sz="2800" dirty="0">
                <a:ln w="0"/>
                <a:effectLst>
                  <a:outerShdw blurRad="38100" dist="19050" dir="2700000" algn="tl" rotWithShape="0">
                    <a:schemeClr val="dk1">
                      <a:alpha val="40000"/>
                    </a:schemeClr>
                  </a:outerShdw>
                </a:effectLst>
                <a:latin typeface="Times New Roman"/>
              </a:rPr>
              <a:t>* P</a:t>
            </a:r>
            <a:r>
              <a:rPr lang="vi-VN" sz="2800" dirty="0">
                <a:ln w="0"/>
                <a:effectLst>
                  <a:outerShdw blurRad="38100" dist="19050" dir="2700000" algn="tl" rotWithShape="0">
                    <a:schemeClr val="dk1">
                      <a:alpha val="40000"/>
                    </a:schemeClr>
                  </a:outerShdw>
                </a:effectLst>
                <a:latin typeface="Times New Roman"/>
              </a:rPr>
              <a:t>hương pháp luận </a:t>
            </a:r>
            <a:r>
              <a:rPr lang="en-US" sz="2800" dirty="0" err="1">
                <a:ln w="0"/>
                <a:effectLst>
                  <a:outerShdw blurRad="38100" dist="19050" dir="2700000" algn="tl" rotWithShape="0">
                    <a:schemeClr val="dk1">
                      <a:alpha val="40000"/>
                    </a:schemeClr>
                  </a:outerShdw>
                </a:effectLst>
                <a:latin typeface="Times New Roman"/>
              </a:rPr>
              <a:t>trong</a:t>
            </a:r>
            <a:r>
              <a:rPr lang="en-US" sz="2800" dirty="0">
                <a:ln w="0"/>
                <a:effectLst>
                  <a:outerShdw blurRad="38100" dist="19050" dir="2700000" algn="tl" rotWithShape="0">
                    <a:schemeClr val="dk1">
                      <a:alpha val="40000"/>
                    </a:schemeClr>
                  </a:outerShdw>
                </a:effectLst>
                <a:latin typeface="Times New Roman"/>
              </a:rPr>
              <a:t> hoạt </a:t>
            </a:r>
            <a:r>
              <a:rPr lang="vi-VN" sz="2800" dirty="0">
                <a:ln w="0"/>
                <a:effectLst>
                  <a:outerShdw blurRad="38100" dist="19050" dir="2700000" algn="tl" rotWithShape="0">
                    <a:schemeClr val="dk1">
                      <a:alpha val="40000"/>
                    </a:schemeClr>
                  </a:outerShdw>
                </a:effectLst>
                <a:latin typeface="Times New Roman"/>
              </a:rPr>
              <a:t>đ</a:t>
            </a:r>
            <a:r>
              <a:rPr lang="en-US" sz="2800" dirty="0">
                <a:ln w="0"/>
                <a:effectLst>
                  <a:outerShdw blurRad="38100" dist="19050" dir="2700000" algn="tl" rotWithShape="0">
                    <a:schemeClr val="dk1">
                      <a:alpha val="40000"/>
                    </a:schemeClr>
                  </a:outerShdw>
                </a:effectLst>
                <a:latin typeface="Times New Roman"/>
              </a:rPr>
              <a:t>ộng nhận thức và cải tạo xã hội</a:t>
            </a:r>
          </a:p>
        </p:txBody>
      </p:sp>
      <p:sp>
        <p:nvSpPr>
          <p:cNvPr id="275466" name="Text Box 10"/>
          <p:cNvSpPr txBox="1">
            <a:spLocks noChangeArrowheads="1"/>
          </p:cNvSpPr>
          <p:nvPr/>
        </p:nvSpPr>
        <p:spPr bwMode="auto">
          <a:xfrm>
            <a:off x="2101850" y="2430464"/>
            <a:ext cx="8153400" cy="954087"/>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sz="2800" dirty="0">
                <a:ln w="0"/>
                <a:effectLst>
                  <a:outerShdw blurRad="38100" dist="19050" dir="2700000" algn="tl" rotWithShape="0">
                    <a:schemeClr val="dk1">
                      <a:alpha val="40000"/>
                    </a:schemeClr>
                  </a:outerShdw>
                </a:effectLst>
                <a:latin typeface="Times New Roman"/>
              </a:rPr>
              <a:t>* Đem lại một cuộc cách mạng trong quan niệm </a:t>
            </a:r>
          </a:p>
          <a:p>
            <a:pPr algn="ctr">
              <a:defRPr/>
            </a:pPr>
            <a:r>
              <a:rPr lang="en-US" sz="2800" dirty="0">
                <a:ln w="0"/>
                <a:effectLst>
                  <a:outerShdw blurRad="38100" dist="19050" dir="2700000" algn="tl" rotWithShape="0">
                    <a:schemeClr val="dk1">
                      <a:alpha val="40000"/>
                    </a:schemeClr>
                  </a:outerShdw>
                </a:effectLst>
                <a:latin typeface="Times New Roman"/>
              </a:rPr>
              <a:t>về lịch sử xã hội</a:t>
            </a:r>
          </a:p>
        </p:txBody>
      </p:sp>
      <p:sp>
        <p:nvSpPr>
          <p:cNvPr id="275469" name="Text Box 13"/>
          <p:cNvSpPr txBox="1">
            <a:spLocks noChangeArrowheads="1"/>
          </p:cNvSpPr>
          <p:nvPr/>
        </p:nvSpPr>
        <p:spPr bwMode="auto">
          <a:xfrm>
            <a:off x="2070100" y="4633914"/>
            <a:ext cx="8229600" cy="95567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lgn="ctr">
              <a:defRPr/>
            </a:pPr>
            <a:r>
              <a:rPr lang="en-US" sz="2800" dirty="0">
                <a:ln w="0"/>
                <a:effectLst>
                  <a:outerShdw blurRad="38100" dist="19050" dir="2700000" algn="tl" rotWithShape="0">
                    <a:schemeClr val="dk1">
                      <a:alpha val="40000"/>
                    </a:schemeClr>
                  </a:outerShdw>
                </a:effectLst>
                <a:latin typeface="Times New Roman"/>
              </a:rPr>
              <a:t>* C</a:t>
            </a:r>
            <a:r>
              <a:rPr lang="vi-VN" sz="2800" dirty="0">
                <a:ln w="0"/>
                <a:effectLst>
                  <a:outerShdw blurRad="38100" dist="19050" dir="2700000" algn="tl" rotWithShape="0">
                    <a:schemeClr val="dk1">
                      <a:alpha val="40000"/>
                    </a:schemeClr>
                  </a:outerShdw>
                </a:effectLst>
                <a:latin typeface="Times New Roman"/>
              </a:rPr>
              <a:t>ơ</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sở</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khoa</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học</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quán</a:t>
            </a:r>
            <a:r>
              <a:rPr lang="en-US" sz="2800" dirty="0">
                <a:ln w="0"/>
                <a:effectLst>
                  <a:outerShdw blurRad="38100" dist="19050" dir="2700000" algn="tl" rotWithShape="0">
                    <a:schemeClr val="dk1">
                      <a:alpha val="40000"/>
                    </a:schemeClr>
                  </a:outerShdw>
                </a:effectLst>
                <a:latin typeface="Times New Roman"/>
              </a:rPr>
              <a:t> triệt quan </a:t>
            </a:r>
            <a:r>
              <a:rPr lang="vi-VN" sz="2800" dirty="0">
                <a:ln w="0"/>
                <a:effectLst>
                  <a:outerShdw blurRad="38100" dist="19050" dir="2700000" algn="tl" rotWithShape="0">
                    <a:schemeClr val="dk1">
                      <a:alpha val="40000"/>
                    </a:schemeClr>
                  </a:outerShdw>
                </a:effectLst>
                <a:latin typeface="Times New Roman"/>
              </a:rPr>
              <a:t>đ</a:t>
            </a:r>
            <a:r>
              <a:rPr lang="en-US" sz="2800" dirty="0">
                <a:ln w="0"/>
                <a:effectLst>
                  <a:outerShdw blurRad="38100" dist="19050" dir="2700000" algn="tl" rotWithShape="0">
                    <a:schemeClr val="dk1">
                      <a:alpha val="40000"/>
                    </a:schemeClr>
                  </a:outerShdw>
                </a:effectLst>
                <a:latin typeface="Times New Roman"/>
              </a:rPr>
              <a:t>iểm</a:t>
            </a:r>
          </a:p>
          <a:p>
            <a:pPr algn="ctr">
              <a:defRPr/>
            </a:pPr>
            <a:r>
              <a:rPr lang="en-US" sz="2800" dirty="0">
                <a:ln w="0"/>
                <a:effectLst>
                  <a:outerShdw blurRad="38100" dist="19050" dir="2700000" algn="tl" rotWithShape="0">
                    <a:schemeClr val="dk1">
                      <a:alpha val="40000"/>
                    </a:schemeClr>
                  </a:outerShdw>
                </a:effectLst>
                <a:latin typeface="Times New Roman"/>
              </a:rPr>
              <a:t> của </a:t>
            </a:r>
            <a:r>
              <a:rPr lang="en-US" sz="2800" dirty="0" err="1">
                <a:ln w="0"/>
                <a:effectLst>
                  <a:outerShdw blurRad="38100" dist="19050" dir="2700000" algn="tl" rotWithShape="0">
                    <a:schemeClr val="dk1">
                      <a:alpha val="40000"/>
                    </a:schemeClr>
                  </a:outerShdw>
                </a:effectLst>
                <a:latin typeface="Times New Roman"/>
              </a:rPr>
              <a:t>Đảng</a:t>
            </a:r>
            <a:r>
              <a:rPr lang="en-US" sz="2800" dirty="0">
                <a:ln w="0"/>
                <a:effectLst>
                  <a:outerShdw blurRad="38100" dist="19050" dir="2700000" algn="tl" rotWithShape="0">
                    <a:schemeClr val="dk1">
                      <a:alpha val="40000"/>
                    </a:schemeClr>
                  </a:outerShdw>
                </a:effectLst>
                <a:latin typeface="Times New Roman"/>
              </a:rPr>
              <a:t> ta </a:t>
            </a:r>
            <a:r>
              <a:rPr lang="en-US" sz="2800" dirty="0" err="1">
                <a:ln w="0"/>
                <a:effectLst>
                  <a:outerShdw blurRad="38100" dist="19050" dir="2700000" algn="tl" rotWithShape="0">
                    <a:schemeClr val="dk1">
                      <a:alpha val="40000"/>
                    </a:schemeClr>
                  </a:outerShdw>
                </a:effectLst>
                <a:latin typeface="Times New Roman"/>
              </a:rPr>
              <a:t>về</a:t>
            </a:r>
            <a:r>
              <a:rPr lang="en-US" sz="2800" dirty="0">
                <a:ln w="0"/>
                <a:effectLst>
                  <a:outerShdw blurRad="38100" dist="19050" dir="2700000" algn="tl" rotWithShape="0">
                    <a:schemeClr val="dk1">
                      <a:alpha val="40000"/>
                    </a:schemeClr>
                  </a:outerShdw>
                </a:effectLst>
                <a:latin typeface="Times New Roman"/>
              </a:rPr>
              <a:t> con </a:t>
            </a:r>
            <a:r>
              <a:rPr lang="vi-VN" sz="2800" dirty="0">
                <a:ln w="0"/>
                <a:effectLst>
                  <a:outerShdw blurRad="38100" dist="19050" dir="2700000" algn="tl" rotWithShape="0">
                    <a:schemeClr val="dk1">
                      <a:alpha val="40000"/>
                    </a:schemeClr>
                  </a:outerShdw>
                </a:effectLst>
                <a:latin typeface="Times New Roman"/>
              </a:rPr>
              <a:t>đường</a:t>
            </a:r>
            <a:r>
              <a:rPr lang="en-US" sz="2800" dirty="0">
                <a:ln w="0"/>
                <a:effectLst>
                  <a:outerShdw blurRad="38100" dist="19050" dir="2700000" algn="tl" rotWithShape="0">
                    <a:schemeClr val="dk1">
                      <a:alpha val="40000"/>
                    </a:schemeClr>
                  </a:outerShdw>
                </a:effectLst>
                <a:latin typeface="Times New Roman"/>
              </a:rPr>
              <a:t> </a:t>
            </a:r>
            <a:r>
              <a:rPr lang="vi-VN" sz="2800" dirty="0">
                <a:ln w="0"/>
                <a:effectLst>
                  <a:outerShdw blurRad="38100" dist="19050" dir="2700000" algn="tl" rotWithShape="0">
                    <a:schemeClr val="dk1">
                      <a:alpha val="40000"/>
                    </a:schemeClr>
                  </a:outerShdw>
                </a:effectLst>
                <a:latin typeface="Times New Roman"/>
              </a:rPr>
              <a:t>đ</a:t>
            </a:r>
            <a:r>
              <a:rPr lang="en-US" sz="2800" dirty="0" err="1">
                <a:ln w="0"/>
                <a:effectLst>
                  <a:outerShdw blurRad="38100" dist="19050" dir="2700000" algn="tl" rotWithShape="0">
                    <a:schemeClr val="dk1">
                      <a:alpha val="40000"/>
                    </a:schemeClr>
                  </a:outerShdw>
                </a:effectLst>
                <a:latin typeface="Times New Roman"/>
              </a:rPr>
              <a:t>i</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lên</a:t>
            </a:r>
            <a:r>
              <a:rPr lang="en-US" sz="2800" dirty="0">
                <a:ln w="0"/>
                <a:effectLst>
                  <a:outerShdw blurRad="38100" dist="19050" dir="2700000" algn="tl" rotWithShape="0">
                    <a:schemeClr val="dk1">
                      <a:alpha val="40000"/>
                    </a:schemeClr>
                  </a:outerShdw>
                </a:effectLst>
                <a:latin typeface="Times New Roman"/>
              </a:rPr>
              <a:t> CNXH </a:t>
            </a:r>
            <a:r>
              <a:rPr lang="en-US" sz="2800" dirty="0" err="1">
                <a:ln w="0"/>
                <a:effectLst>
                  <a:outerShdw blurRad="38100" dist="19050" dir="2700000" algn="tl" rotWithShape="0">
                    <a:schemeClr val="dk1">
                      <a:alpha val="40000"/>
                    </a:schemeClr>
                  </a:outerShdw>
                </a:effectLst>
                <a:latin typeface="Times New Roman"/>
              </a:rPr>
              <a:t>của</a:t>
            </a:r>
            <a:r>
              <a:rPr lang="en-US" sz="2800" dirty="0">
                <a:ln w="0"/>
                <a:effectLst>
                  <a:outerShdw blurRad="38100" dist="19050" dir="2700000" algn="tl" rotWithShape="0">
                    <a:schemeClr val="dk1">
                      <a:alpha val="40000"/>
                    </a:schemeClr>
                  </a:outerShdw>
                </a:effectLst>
                <a:latin typeface="Times New Roman"/>
              </a:rPr>
              <a:t> n</a:t>
            </a:r>
            <a:r>
              <a:rPr lang="vi-VN" sz="2800" dirty="0">
                <a:ln w="0"/>
                <a:effectLst>
                  <a:outerShdw blurRad="38100" dist="19050" dir="2700000" algn="tl" rotWithShape="0">
                    <a:schemeClr val="dk1">
                      <a:alpha val="40000"/>
                    </a:schemeClr>
                  </a:outerShdw>
                </a:effectLst>
                <a:latin typeface="Times New Roman"/>
              </a:rPr>
              <a:t>ước</a:t>
            </a:r>
            <a:r>
              <a:rPr lang="en-US" sz="2800" dirty="0">
                <a:ln w="0"/>
                <a:effectLst>
                  <a:outerShdw blurRad="38100" dist="19050" dir="2700000" algn="tl" rotWithShape="0">
                    <a:schemeClr val="dk1">
                      <a:alpha val="40000"/>
                    </a:schemeClr>
                  </a:outerShdw>
                </a:effectLst>
                <a:latin typeface="Times New Roman"/>
              </a:rPr>
              <a:t> ta</a:t>
            </a:r>
          </a:p>
        </p:txBody>
      </p:sp>
      <p:sp>
        <p:nvSpPr>
          <p:cNvPr id="275472" name="Text Box 16"/>
          <p:cNvSpPr txBox="1">
            <a:spLocks noChangeArrowheads="1"/>
          </p:cNvSpPr>
          <p:nvPr/>
        </p:nvSpPr>
        <p:spPr bwMode="auto">
          <a:xfrm>
            <a:off x="2070100" y="5715000"/>
            <a:ext cx="8229600" cy="954088"/>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p>
            <a:pPr>
              <a:defRPr/>
            </a:pPr>
            <a:r>
              <a:rPr lang="en-US" sz="2800" dirty="0">
                <a:ln w="0"/>
                <a:effectLst>
                  <a:outerShdw blurRad="38100" dist="19050" dir="2700000" algn="tl" rotWithShape="0">
                    <a:schemeClr val="dk1">
                      <a:alpha val="40000"/>
                    </a:schemeClr>
                  </a:outerShdw>
                </a:effectLst>
                <a:latin typeface="Times New Roman"/>
              </a:rPr>
              <a:t> *C</a:t>
            </a:r>
            <a:r>
              <a:rPr lang="vi-VN" sz="2800" dirty="0">
                <a:ln w="0"/>
                <a:effectLst>
                  <a:outerShdw blurRad="38100" dist="19050" dir="2700000" algn="tl" rotWithShape="0">
                    <a:schemeClr val="dk1">
                      <a:alpha val="40000"/>
                    </a:schemeClr>
                  </a:outerShdw>
                </a:effectLst>
                <a:latin typeface="Times New Roman"/>
              </a:rPr>
              <a:t>ơ</a:t>
            </a:r>
            <a:r>
              <a:rPr lang="en-US" sz="2800" dirty="0">
                <a:ln w="0"/>
                <a:effectLst>
                  <a:outerShdw blurRad="38100" dist="19050" dir="2700000" algn="tl" rotWithShape="0">
                    <a:schemeClr val="dk1">
                      <a:alpha val="40000"/>
                    </a:schemeClr>
                  </a:outerShdw>
                </a:effectLst>
                <a:latin typeface="Times New Roman"/>
              </a:rPr>
              <a:t> sở khoa học trong </a:t>
            </a:r>
            <a:r>
              <a:rPr lang="vi-VN" sz="2800" dirty="0">
                <a:ln w="0"/>
                <a:effectLst>
                  <a:outerShdw blurRad="38100" dist="19050" dir="2700000" algn="tl" rotWithShape="0">
                    <a:schemeClr val="dk1">
                      <a:alpha val="40000"/>
                    </a:schemeClr>
                  </a:outerShdw>
                </a:effectLst>
                <a:latin typeface="Times New Roman"/>
              </a:rPr>
              <a:t>đ</a:t>
            </a:r>
            <a:r>
              <a:rPr lang="en-US" sz="2800" dirty="0">
                <a:ln w="0"/>
                <a:effectLst>
                  <a:outerShdw blurRad="38100" dist="19050" dir="2700000" algn="tl" rotWithShape="0">
                    <a:schemeClr val="dk1">
                      <a:alpha val="40000"/>
                    </a:schemeClr>
                  </a:outerShdw>
                </a:effectLst>
                <a:latin typeface="Times New Roman"/>
              </a:rPr>
              <a:t>ấu tranh t</a:t>
            </a:r>
            <a:r>
              <a:rPr lang="vi-VN" sz="2800" dirty="0">
                <a:ln w="0"/>
                <a:effectLst>
                  <a:outerShdw blurRad="38100" dist="19050" dir="2700000" algn="tl" rotWithShape="0">
                    <a:schemeClr val="dk1">
                      <a:alpha val="40000"/>
                    </a:schemeClr>
                  </a:outerShdw>
                </a:effectLst>
                <a:latin typeface="Times New Roman"/>
              </a:rPr>
              <a:t>ư</a:t>
            </a:r>
            <a:r>
              <a:rPr lang="en-US" sz="2800" dirty="0">
                <a:ln w="0"/>
                <a:effectLst>
                  <a:outerShdw blurRad="38100" dist="19050" dir="2700000" algn="tl" rotWithShape="0">
                    <a:schemeClr val="dk1">
                      <a:alpha val="40000"/>
                    </a:schemeClr>
                  </a:outerShdw>
                </a:effectLst>
                <a:latin typeface="Times New Roman"/>
              </a:rPr>
              <a:t> tuởng, </a:t>
            </a:r>
            <a:r>
              <a:rPr lang="en-US" sz="2800" dirty="0" err="1">
                <a:ln w="0"/>
                <a:effectLst>
                  <a:outerShdw blurRad="38100" dist="19050" dir="2700000" algn="tl" rotWithShape="0">
                    <a:schemeClr val="dk1">
                      <a:alpha val="40000"/>
                    </a:schemeClr>
                  </a:outerShdw>
                </a:effectLst>
                <a:latin typeface="Times New Roman"/>
              </a:rPr>
              <a:t>lý</a:t>
            </a:r>
            <a:r>
              <a:rPr lang="en-US" sz="2800" dirty="0">
                <a:ln w="0"/>
                <a:effectLst>
                  <a:outerShdw blurRad="38100" dist="19050" dir="2700000" algn="tl" rotWithShape="0">
                    <a:schemeClr val="dk1">
                      <a:alpha val="40000"/>
                    </a:schemeClr>
                  </a:outerShdw>
                </a:effectLst>
                <a:latin typeface="Times New Roman"/>
              </a:rPr>
              <a:t> </a:t>
            </a:r>
            <a:r>
              <a:rPr lang="en-US" sz="2800" dirty="0" err="1">
                <a:ln w="0"/>
                <a:effectLst>
                  <a:outerShdw blurRad="38100" dist="19050" dir="2700000" algn="tl" rotWithShape="0">
                    <a:schemeClr val="dk1">
                      <a:alpha val="40000"/>
                    </a:schemeClr>
                  </a:outerShdw>
                </a:effectLst>
                <a:latin typeface="Times New Roman"/>
              </a:rPr>
              <a:t>luận</a:t>
            </a:r>
            <a:endParaRPr lang="en-US" sz="2800" dirty="0">
              <a:ln w="0"/>
              <a:effectLst>
                <a:outerShdw blurRad="38100" dist="19050" dir="2700000" algn="tl" rotWithShape="0">
                  <a:schemeClr val="dk1">
                    <a:alpha val="40000"/>
                  </a:schemeClr>
                </a:outerShdw>
              </a:effectLst>
              <a:latin typeface="Times New Roman"/>
            </a:endParaRPr>
          </a:p>
          <a:p>
            <a:pPr>
              <a:defRPr/>
            </a:pPr>
            <a:r>
              <a:rPr lang="en-US" sz="2800" dirty="0">
                <a:ln w="0"/>
                <a:effectLst>
                  <a:outerShdw blurRad="38100" dist="19050" dir="2700000" algn="tl" rotWithShape="0">
                    <a:schemeClr val="dk1">
                      <a:alpha val="40000"/>
                    </a:schemeClr>
                  </a:outerShdw>
                </a:effectLst>
                <a:latin typeface="Times New Roman"/>
              </a:rPr>
              <a:t>(</a:t>
            </a:r>
            <a:r>
              <a:rPr lang="nl-NL" sz="2800" i="1" dirty="0">
                <a:ln w="0"/>
                <a:effectLst>
                  <a:outerShdw blurRad="38100" dist="19050" dir="2700000" algn="tl" rotWithShape="0">
                    <a:schemeClr val="dk1">
                      <a:alpha val="40000"/>
                    </a:schemeClr>
                  </a:outerShdw>
                </a:effectLst>
                <a:latin typeface="Times New Roman"/>
                <a:ea typeface="MS Mincho"/>
                <a:cs typeface="Arial" charset="0"/>
              </a:rPr>
              <a:t>Francis Fukuyama; Samuel Huntington; AlvinToffler</a:t>
            </a:r>
            <a:r>
              <a:rPr lang="nl-NL" sz="2800" dirty="0">
                <a:ln w="0"/>
                <a:effectLst>
                  <a:outerShdw blurRad="38100" dist="19050" dir="2700000" algn="tl" rotWithShape="0">
                    <a:schemeClr val="dk1">
                      <a:alpha val="40000"/>
                    </a:schemeClr>
                  </a:outerShdw>
                </a:effectLst>
                <a:latin typeface="Times New Roman"/>
                <a:ea typeface="MS Mincho"/>
                <a:cs typeface="Arial" charset="0"/>
              </a:rPr>
              <a:t>)</a:t>
            </a:r>
            <a:endParaRPr lang="en-US" sz="2800" dirty="0">
              <a:ln w="0"/>
              <a:effectLst>
                <a:outerShdw blurRad="38100" dist="19050" dir="2700000" algn="tl" rotWithShape="0">
                  <a:schemeClr val="dk1">
                    <a:alpha val="40000"/>
                  </a:schemeClr>
                </a:outerShdw>
              </a:effectLst>
              <a:latin typeface="Times New Roman"/>
            </a:endParaRPr>
          </a:p>
        </p:txBody>
      </p:sp>
    </p:spTree>
    <p:extLst>
      <p:ext uri="{BB962C8B-B14F-4D97-AF65-F5344CB8AC3E}">
        <p14:creationId xmlns:p14="http://schemas.microsoft.com/office/powerpoint/2010/main" val="1910957160"/>
      </p:ext>
    </p:extLst>
  </p:cSld>
  <p:clrMapOvr>
    <a:masterClrMapping/>
  </p:clrMapOvr>
  <p:transition>
    <p:diamon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524000" y="63500"/>
            <a:ext cx="9131300" cy="546100"/>
          </a:xfrm>
          <a:prstGeom prst="roundRect">
            <a:avLst>
              <a:gd name="adj" fmla="val 0"/>
            </a:avLst>
          </a:prstGeom>
          <a:solidFill>
            <a:srgbClr val="002060"/>
          </a:solidFill>
          <a:ln w="3175">
            <a:solidFill>
              <a:srgbClr val="FFFF00"/>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800" b="1" dirty="0">
                <a:solidFill>
                  <a:srgbClr val="FFFF00"/>
                </a:solidFill>
                <a:effectLst>
                  <a:outerShdw blurRad="38100" dist="38100" dir="2700000" algn="tl">
                    <a:srgbClr val="000000">
                      <a:alpha val="43137"/>
                    </a:srgbClr>
                  </a:outerShdw>
                </a:effectLst>
                <a:latin typeface="Arial" pitchFamily="34" charset="0"/>
                <a:cs typeface="Arial" pitchFamily="34" charset="0"/>
              </a:rPr>
              <a:t>II. </a:t>
            </a:r>
            <a:r>
              <a:rPr lang="en-US" sz="2800" b="1" dirty="0">
                <a:solidFill>
                  <a:srgbClr val="FFFF00"/>
                </a:solidFill>
                <a:latin typeface="Arial" pitchFamily="34" charset="0"/>
                <a:cs typeface="Arial" pitchFamily="34" charset="0"/>
              </a:rPr>
              <a:t>GIAI CẤP VÀ DÂN TỘC</a:t>
            </a:r>
            <a:endParaRPr lang="en-US" sz="2800" b="1" dirty="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20" name="AutoShape 27"/>
          <p:cNvSpPr>
            <a:spLocks noChangeArrowheads="1"/>
          </p:cNvSpPr>
          <p:nvPr/>
        </p:nvSpPr>
        <p:spPr bwMode="gray">
          <a:xfrm rot="5400000">
            <a:off x="4109244" y="-1504156"/>
            <a:ext cx="635000" cy="5319712"/>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37892" name="TextBox 20"/>
          <p:cNvSpPr txBox="1">
            <a:spLocks noChangeArrowheads="1"/>
          </p:cNvSpPr>
          <p:nvPr/>
        </p:nvSpPr>
        <p:spPr bwMode="auto">
          <a:xfrm>
            <a:off x="1981200" y="925514"/>
            <a:ext cx="5105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solidFill>
                  <a:srgbClr val="FF0000"/>
                </a:solidFill>
                <a:latin typeface="Arial" panose="020B0604020202020204" pitchFamily="34" charset="0"/>
              </a:rPr>
              <a:t>1. Giai cấp và </a:t>
            </a:r>
            <a:r>
              <a:rPr lang="vi-VN" altLang="en-US" sz="2400" b="1">
                <a:solidFill>
                  <a:srgbClr val="FF0000"/>
                </a:solidFill>
                <a:latin typeface="Arial" panose="020B0604020202020204" pitchFamily="34" charset="0"/>
              </a:rPr>
              <a:t>đấu</a:t>
            </a:r>
            <a:r>
              <a:rPr lang="en-US" altLang="en-US" sz="2400" b="1">
                <a:solidFill>
                  <a:srgbClr val="FF0000"/>
                </a:solidFill>
                <a:latin typeface="Arial" panose="020B0604020202020204" pitchFamily="34" charset="0"/>
              </a:rPr>
              <a:t> tranh giai cấp </a:t>
            </a:r>
          </a:p>
        </p:txBody>
      </p:sp>
      <p:sp>
        <p:nvSpPr>
          <p:cNvPr id="37894" name="TextBox 28"/>
          <p:cNvSpPr txBox="1">
            <a:spLocks noChangeArrowheads="1"/>
          </p:cNvSpPr>
          <p:nvPr/>
        </p:nvSpPr>
        <p:spPr bwMode="auto">
          <a:xfrm>
            <a:off x="424875" y="2333685"/>
            <a:ext cx="6284331"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00"/>
                </a:solidFill>
                <a:latin typeface="Arial" panose="020B0604020202020204" pitchFamily="34" charset="0"/>
              </a:rPr>
              <a:t>   </a:t>
            </a:r>
            <a:r>
              <a:rPr lang="en-US" altLang="en-US" sz="2400" b="1" i="1">
                <a:solidFill>
                  <a:srgbClr val="0000EA"/>
                </a:solidFill>
                <a:latin typeface="Arial" panose="020B0604020202020204" pitchFamily="34" charset="0"/>
              </a:rPr>
              <a:t>Định nghĩa</a:t>
            </a:r>
            <a:r>
              <a:rPr lang="en-US" altLang="en-US" sz="2400" b="1">
                <a:solidFill>
                  <a:srgbClr val="0000EA"/>
                </a:solidFill>
                <a:latin typeface="Arial" panose="020B0604020202020204" pitchFamily="34" charset="0"/>
              </a:rPr>
              <a:t>: “</a:t>
            </a:r>
            <a:r>
              <a:rPr lang="vi-VN" altLang="en-US" sz="2400" b="1">
                <a:solidFill>
                  <a:srgbClr val="0000EA"/>
                </a:solidFill>
                <a:latin typeface="Arial" panose="020B0604020202020204" pitchFamily="34" charset="0"/>
              </a:rPr>
              <a:t>Người ta gọi là giai cấp, những tập đoàn to lớn gồm những người khác nhau về địa vị của họ trong một hệ thống sản xuất xã hội nhất định trong lịch sử, khác nhau về quan hệ của họ (thường thường thì những quan hệ này được pháp luật quy định và thừa nhận) </a:t>
            </a:r>
            <a:r>
              <a:rPr lang="vi-VN" altLang="en-US" sz="2400" b="1" smtClean="0">
                <a:solidFill>
                  <a:srgbClr val="0000EA"/>
                </a:solidFill>
                <a:latin typeface="Times New Roman" panose="02020603050405020304" pitchFamily="18" charset="0"/>
                <a:cs typeface="Times New Roman" panose="02020603050405020304" pitchFamily="18" charset="0"/>
              </a:rPr>
              <a:t>Giai </a:t>
            </a:r>
            <a:r>
              <a:rPr lang="vi-VN" altLang="en-US" sz="2400" b="1">
                <a:solidFill>
                  <a:srgbClr val="0000EA"/>
                </a:solidFill>
                <a:latin typeface="Times New Roman" panose="02020603050405020304" pitchFamily="18" charset="0"/>
                <a:cs typeface="Times New Roman" panose="02020603050405020304" pitchFamily="18" charset="0"/>
              </a:rPr>
              <a:t>cấp là những tập đoàn người, mà tập đoàn này thì có thể chiếm đoạt lao động của tập đoàn khác, do chỗ tập đoàn đó có địa vị khác nhau trong một chế độ kinh tế - xã hội nhất định”</a:t>
            </a:r>
            <a:endParaRPr lang="en-US" altLang="en-US" sz="2400" b="1">
              <a:solidFill>
                <a:srgbClr val="0000EA"/>
              </a:solidFill>
              <a:latin typeface="Times New Roman" panose="02020603050405020304" pitchFamily="18" charset="0"/>
              <a:cs typeface="Times New Roman" panose="02020603050405020304" pitchFamily="18" charset="0"/>
            </a:endParaRPr>
          </a:p>
        </p:txBody>
      </p:sp>
      <p:sp>
        <p:nvSpPr>
          <p:cNvPr id="30" name="Hexagon 29"/>
          <p:cNvSpPr/>
          <p:nvPr/>
        </p:nvSpPr>
        <p:spPr>
          <a:xfrm>
            <a:off x="7358059" y="2025650"/>
            <a:ext cx="3886200" cy="1011238"/>
          </a:xfrm>
          <a:prstGeom prst="hexagon">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a:solidFill>
                <a:prstClr val="black"/>
              </a:solidFill>
            </a:endParaRPr>
          </a:p>
        </p:txBody>
      </p:sp>
      <p:sp>
        <p:nvSpPr>
          <p:cNvPr id="37896" name="TextBox 33"/>
          <p:cNvSpPr txBox="1">
            <a:spLocks noChangeArrowheads="1"/>
          </p:cNvSpPr>
          <p:nvPr/>
        </p:nvSpPr>
        <p:spPr bwMode="auto">
          <a:xfrm>
            <a:off x="7252272" y="2104954"/>
            <a:ext cx="37338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1800" b="1" i="1">
                <a:solidFill>
                  <a:srgbClr val="FF0000"/>
                </a:solidFill>
                <a:latin typeface="Arial" panose="020B0604020202020204" pitchFamily="34" charset="0"/>
              </a:rPr>
              <a:t>Glai cấp là những tập đoàn người có địa vị kinh tế - xã hội khác nhau</a:t>
            </a:r>
            <a:endParaRPr lang="en-US" altLang="en-US" sz="1800" b="1" i="1">
              <a:solidFill>
                <a:srgbClr val="FF0000"/>
              </a:solidFill>
              <a:latin typeface="Arial" panose="020B0604020202020204" pitchFamily="34" charset="0"/>
            </a:endParaRPr>
          </a:p>
        </p:txBody>
      </p:sp>
      <p:sp>
        <p:nvSpPr>
          <p:cNvPr id="35" name="Hexagon 34"/>
          <p:cNvSpPr/>
          <p:nvPr/>
        </p:nvSpPr>
        <p:spPr>
          <a:xfrm>
            <a:off x="7086600" y="3180556"/>
            <a:ext cx="3886200" cy="1628775"/>
          </a:xfrm>
          <a:prstGeom prst="hexagon">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a:solidFill>
                <a:prstClr val="black"/>
              </a:solidFill>
            </a:endParaRPr>
          </a:p>
        </p:txBody>
      </p:sp>
      <p:sp>
        <p:nvSpPr>
          <p:cNvPr id="37898" name="TextBox 35"/>
          <p:cNvSpPr txBox="1">
            <a:spLocks noChangeArrowheads="1"/>
          </p:cNvSpPr>
          <p:nvPr/>
        </p:nvSpPr>
        <p:spPr bwMode="auto">
          <a:xfrm>
            <a:off x="7268006" y="3349626"/>
            <a:ext cx="33274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1800" b="1" i="1">
                <a:solidFill>
                  <a:srgbClr val="FF0000"/>
                </a:solidFill>
                <a:latin typeface="Arial" panose="020B0604020202020204" pitchFamily="34" charset="0"/>
              </a:rPr>
              <a:t>Dấu hiệu chủ yếu quy định địa vị KT-XH của các GC là các mối quan hệ kinh tế - vật chất giữa các tập đoàn người trong PTSX</a:t>
            </a:r>
            <a:endParaRPr lang="en-US" altLang="en-US" sz="1800" b="1">
              <a:solidFill>
                <a:srgbClr val="FF0000"/>
              </a:solidFill>
              <a:latin typeface="Arial" panose="020B0604020202020204" pitchFamily="34" charset="0"/>
            </a:endParaRPr>
          </a:p>
        </p:txBody>
      </p:sp>
      <p:sp>
        <p:nvSpPr>
          <p:cNvPr id="37" name="Hexagon 36"/>
          <p:cNvSpPr/>
          <p:nvPr/>
        </p:nvSpPr>
        <p:spPr>
          <a:xfrm>
            <a:off x="7169722" y="4953000"/>
            <a:ext cx="3898900" cy="1371600"/>
          </a:xfrm>
          <a:prstGeom prst="hexagon">
            <a:avLst/>
          </a:prstGeom>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a:solidFill>
                <a:prstClr val="black"/>
              </a:solidFill>
            </a:endParaRPr>
          </a:p>
        </p:txBody>
      </p:sp>
      <p:sp>
        <p:nvSpPr>
          <p:cNvPr id="37900" name="TextBox 37"/>
          <p:cNvSpPr txBox="1">
            <a:spLocks noChangeArrowheads="1"/>
          </p:cNvSpPr>
          <p:nvPr/>
        </p:nvSpPr>
        <p:spPr bwMode="auto">
          <a:xfrm>
            <a:off x="7539181" y="5176837"/>
            <a:ext cx="3327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1800" b="1" i="1">
                <a:solidFill>
                  <a:srgbClr val="FF0000"/>
                </a:solidFill>
                <a:latin typeface="Arial" panose="020B0604020202020204" pitchFamily="34" charset="0"/>
              </a:rPr>
              <a:t>Thực chất của quan hệ giai cấp là quan hệ giữa bóc lột và bị bóc lột</a:t>
            </a:r>
            <a:endParaRPr lang="en-US" altLang="en-US" sz="1800" b="1">
              <a:solidFill>
                <a:srgbClr val="FF0000"/>
              </a:solidFill>
              <a:latin typeface="Arial" panose="020B0604020202020204" pitchFamily="34" charset="0"/>
            </a:endParaRPr>
          </a:p>
        </p:txBody>
      </p:sp>
      <p:sp>
        <p:nvSpPr>
          <p:cNvPr id="16" name="TextBox 20"/>
          <p:cNvSpPr txBox="1">
            <a:spLocks noChangeArrowheads="1"/>
          </p:cNvSpPr>
          <p:nvPr/>
        </p:nvSpPr>
        <p:spPr bwMode="auto">
          <a:xfrm>
            <a:off x="1938339" y="1624013"/>
            <a:ext cx="2301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solidFill>
                  <a:srgbClr val="FF0000"/>
                </a:solidFill>
                <a:latin typeface="Arial" panose="020B0604020202020204" pitchFamily="34" charset="0"/>
              </a:rPr>
              <a:t>1.1. Giai cấp </a:t>
            </a:r>
          </a:p>
        </p:txBody>
      </p:sp>
    </p:spTree>
    <p:extLst>
      <p:ext uri="{BB962C8B-B14F-4D97-AF65-F5344CB8AC3E}">
        <p14:creationId xmlns:p14="http://schemas.microsoft.com/office/powerpoint/2010/main" val="2185570658"/>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checkerboard(across)">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7892"/>
                                        </p:tgtEl>
                                        <p:attrNameLst>
                                          <p:attrName>style.visibility</p:attrName>
                                        </p:attrNameLst>
                                      </p:cBhvr>
                                      <p:to>
                                        <p:strVal val="visible"/>
                                      </p:to>
                                    </p:set>
                                    <p:animEffect transition="in" filter="blinds(horizontal)">
                                      <p:cBhvr>
                                        <p:cTn id="15" dur="500"/>
                                        <p:tgtEl>
                                          <p:spTgt spid="37892"/>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7894"/>
                                        </p:tgtEl>
                                        <p:attrNameLst>
                                          <p:attrName>style.visibility</p:attrName>
                                        </p:attrNameLst>
                                      </p:cBhvr>
                                      <p:to>
                                        <p:strVal val="visible"/>
                                      </p:to>
                                    </p:set>
                                    <p:animEffect transition="in" filter="box(in)">
                                      <p:cBhvr>
                                        <p:cTn id="18" dur="500"/>
                                        <p:tgtEl>
                                          <p:spTgt spid="3789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7896"/>
                                        </p:tgtEl>
                                        <p:attrNameLst>
                                          <p:attrName>style.visibility</p:attrName>
                                        </p:attrNameLst>
                                      </p:cBhvr>
                                      <p:to>
                                        <p:strVal val="visible"/>
                                      </p:to>
                                    </p:set>
                                    <p:animEffect transition="in" filter="blinds(horizontal)">
                                      <p:cBhvr>
                                        <p:cTn id="21" dur="500"/>
                                        <p:tgtEl>
                                          <p:spTgt spid="3789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7898"/>
                                        </p:tgtEl>
                                        <p:attrNameLst>
                                          <p:attrName>style.visibility</p:attrName>
                                        </p:attrNameLst>
                                      </p:cBhvr>
                                      <p:to>
                                        <p:strVal val="visible"/>
                                      </p:to>
                                    </p:set>
                                    <p:animEffect transition="in" filter="blinds(horizontal)">
                                      <p:cBhvr>
                                        <p:cTn id="27" dur="500"/>
                                        <p:tgtEl>
                                          <p:spTgt spid="3789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linds(horizontal)">
                                      <p:cBhvr>
                                        <p:cTn id="30" dur="500"/>
                                        <p:tgtEl>
                                          <p:spTgt spid="3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blinds(horizontal)">
                                      <p:cBhvr>
                                        <p:cTn id="33" dur="500"/>
                                        <p:tgtEl>
                                          <p:spTgt spid="3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7900"/>
                                        </p:tgtEl>
                                        <p:attrNameLst>
                                          <p:attrName>style.visibility</p:attrName>
                                        </p:attrNameLst>
                                      </p:cBhvr>
                                      <p:to>
                                        <p:strVal val="visible"/>
                                      </p:to>
                                    </p:set>
                                    <p:animEffect transition="in" filter="blinds(horizontal)">
                                      <p:cBhvr>
                                        <p:cTn id="36" dur="500"/>
                                        <p:tgtEl>
                                          <p:spTgt spid="37900"/>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37892" grpId="0"/>
      <p:bldP spid="37894" grpId="0"/>
      <p:bldP spid="30" grpId="0" animBg="1"/>
      <p:bldP spid="37896" grpId="0"/>
      <p:bldP spid="35" grpId="0" animBg="1"/>
      <p:bldP spid="37898" grpId="0"/>
      <p:bldP spid="37" grpId="0" animBg="1"/>
      <p:bldP spid="37900"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362200" y="1771650"/>
            <a:ext cx="2133600" cy="3276600"/>
          </a:xfrm>
          <a:prstGeom prst="roundRect">
            <a:avLst/>
          </a:prstGeom>
          <a:ln/>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en-US">
              <a:solidFill>
                <a:prstClr val="black"/>
              </a:solidFill>
            </a:endParaRPr>
          </a:p>
        </p:txBody>
      </p:sp>
      <p:sp>
        <p:nvSpPr>
          <p:cNvPr id="39942" name="TextBox 9"/>
          <p:cNvSpPr txBox="1">
            <a:spLocks noChangeArrowheads="1"/>
          </p:cNvSpPr>
          <p:nvPr/>
        </p:nvSpPr>
        <p:spPr bwMode="auto">
          <a:xfrm>
            <a:off x="2514600" y="2716214"/>
            <a:ext cx="182880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800" b="1">
                <a:solidFill>
                  <a:srgbClr val="FF0000"/>
                </a:solidFill>
                <a:latin typeface="Arial" panose="020B0604020202020204" pitchFamily="34" charset="0"/>
              </a:rPr>
              <a:t>Nguồn gốc giai cấp</a:t>
            </a:r>
            <a:endParaRPr lang="en-US" altLang="en-US" sz="2800">
              <a:solidFill>
                <a:srgbClr val="FF0000"/>
              </a:solidFill>
              <a:latin typeface="Arial" panose="020B0604020202020204" pitchFamily="34" charset="0"/>
            </a:endParaRPr>
          </a:p>
        </p:txBody>
      </p:sp>
      <p:sp>
        <p:nvSpPr>
          <p:cNvPr id="12" name="Hexagon 11"/>
          <p:cNvSpPr/>
          <p:nvPr/>
        </p:nvSpPr>
        <p:spPr>
          <a:xfrm>
            <a:off x="5219700" y="563563"/>
            <a:ext cx="4546600" cy="13716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39944" name="TextBox 12"/>
          <p:cNvSpPr txBox="1">
            <a:spLocks noChangeArrowheads="1"/>
          </p:cNvSpPr>
          <p:nvPr/>
        </p:nvSpPr>
        <p:spPr bwMode="auto">
          <a:xfrm>
            <a:off x="5740400" y="788989"/>
            <a:ext cx="373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800" b="1" i="1">
                <a:solidFill>
                  <a:srgbClr val="0000EA"/>
                </a:solidFill>
                <a:latin typeface="Arial" panose="020B0604020202020204" pitchFamily="34" charset="0"/>
              </a:rPr>
              <a:t>Nguyên nhân sâu xa</a:t>
            </a:r>
            <a:endParaRPr lang="en-US" altLang="en-US" sz="2800" b="1" i="1">
              <a:solidFill>
                <a:srgbClr val="0000EA"/>
              </a:solidFill>
              <a:latin typeface="Arial" panose="020B0604020202020204" pitchFamily="34" charset="0"/>
            </a:endParaRPr>
          </a:p>
        </p:txBody>
      </p:sp>
      <p:sp>
        <p:nvSpPr>
          <p:cNvPr id="14" name="Hexagon 13"/>
          <p:cNvSpPr/>
          <p:nvPr/>
        </p:nvSpPr>
        <p:spPr>
          <a:xfrm>
            <a:off x="5334000" y="2200275"/>
            <a:ext cx="4546600" cy="13716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39946" name="TextBox 14"/>
          <p:cNvSpPr txBox="1">
            <a:spLocks noChangeArrowheads="1"/>
          </p:cNvSpPr>
          <p:nvPr/>
        </p:nvSpPr>
        <p:spPr bwMode="auto">
          <a:xfrm>
            <a:off x="5334000" y="2455864"/>
            <a:ext cx="4318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800" b="1" i="1">
                <a:solidFill>
                  <a:srgbClr val="0000EA"/>
                </a:solidFill>
                <a:latin typeface="Arial" panose="020B0604020202020204" pitchFamily="34" charset="0"/>
              </a:rPr>
              <a:t>Nguyên nhân trực tiếp</a:t>
            </a:r>
            <a:endParaRPr lang="en-US" altLang="en-US" sz="2800" b="1">
              <a:solidFill>
                <a:srgbClr val="0000EA"/>
              </a:solidFill>
              <a:latin typeface="Arial" panose="020B0604020202020204" pitchFamily="34" charset="0"/>
            </a:endParaRPr>
          </a:p>
        </p:txBody>
      </p:sp>
      <p:sp>
        <p:nvSpPr>
          <p:cNvPr id="17" name="Hexagon 16"/>
          <p:cNvSpPr/>
          <p:nvPr/>
        </p:nvSpPr>
        <p:spPr>
          <a:xfrm>
            <a:off x="5207001" y="3951288"/>
            <a:ext cx="4791075" cy="24384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39948" name="TextBox 17"/>
          <p:cNvSpPr txBox="1">
            <a:spLocks noChangeArrowheads="1"/>
          </p:cNvSpPr>
          <p:nvPr/>
        </p:nvSpPr>
        <p:spPr bwMode="auto">
          <a:xfrm>
            <a:off x="5745163" y="4213225"/>
            <a:ext cx="3733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800" b="1" i="1">
                <a:solidFill>
                  <a:srgbClr val="0000EA"/>
                </a:solidFill>
                <a:latin typeface="Arial" panose="020B0604020202020204" pitchFamily="34" charset="0"/>
              </a:rPr>
              <a:t>Con </a:t>
            </a:r>
            <a:r>
              <a:rPr lang="vi-VN" altLang="en-US" sz="2800" b="1" i="1">
                <a:solidFill>
                  <a:srgbClr val="0000EA"/>
                </a:solidFill>
                <a:latin typeface="Arial" panose="020B0604020202020204" pitchFamily="34" charset="0"/>
              </a:rPr>
              <a:t>đường</a:t>
            </a:r>
            <a:r>
              <a:rPr lang="en-US" altLang="en-US" sz="2800" b="1" i="1">
                <a:solidFill>
                  <a:srgbClr val="0000EA"/>
                </a:solidFill>
                <a:latin typeface="Arial" panose="020B0604020202020204" pitchFamily="34" charset="0"/>
              </a:rPr>
              <a:t> hình thành giai cấp</a:t>
            </a:r>
            <a:endParaRPr lang="en-US" altLang="en-US" sz="2800" b="1">
              <a:solidFill>
                <a:srgbClr val="0000EA"/>
              </a:solidFill>
              <a:latin typeface="Arial" panose="020B0604020202020204" pitchFamily="34" charset="0"/>
            </a:endParaRPr>
          </a:p>
        </p:txBody>
      </p:sp>
      <p:sp>
        <p:nvSpPr>
          <p:cNvPr id="21" name="TextBox 17"/>
          <p:cNvSpPr txBox="1">
            <a:spLocks noChangeArrowheads="1"/>
          </p:cNvSpPr>
          <p:nvPr/>
        </p:nvSpPr>
        <p:spPr bwMode="auto">
          <a:xfrm>
            <a:off x="5767388" y="5200650"/>
            <a:ext cx="37338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i="1">
                <a:solidFill>
                  <a:srgbClr val="0000EA"/>
                </a:solidFill>
                <a:latin typeface="Arial" panose="020B0604020202020204" pitchFamily="34" charset="0"/>
              </a:rPr>
              <a:t>Điều kiện hình thành giai cấp</a:t>
            </a:r>
            <a:endParaRPr lang="en-US" altLang="en-US" sz="2800" b="1">
              <a:solidFill>
                <a:srgbClr val="0000EA"/>
              </a:solidFill>
              <a:latin typeface="Arial" panose="020B0604020202020204" pitchFamily="34" charset="0"/>
            </a:endParaRPr>
          </a:p>
        </p:txBody>
      </p:sp>
    </p:spTree>
    <p:extLst>
      <p:ext uri="{BB962C8B-B14F-4D97-AF65-F5344CB8AC3E}">
        <p14:creationId xmlns:p14="http://schemas.microsoft.com/office/powerpoint/2010/main" val="1609807450"/>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942"/>
                                        </p:tgtEl>
                                        <p:attrNameLst>
                                          <p:attrName>style.visibility</p:attrName>
                                        </p:attrNameLst>
                                      </p:cBhvr>
                                      <p:to>
                                        <p:strVal val="visible"/>
                                      </p:to>
                                    </p:set>
                                    <p:animEffect transition="in" filter="blinds(horizontal)">
                                      <p:cBhvr>
                                        <p:cTn id="10" dur="500"/>
                                        <p:tgtEl>
                                          <p:spTgt spid="3994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9944"/>
                                        </p:tgtEl>
                                        <p:attrNameLst>
                                          <p:attrName>style.visibility</p:attrName>
                                        </p:attrNameLst>
                                      </p:cBhvr>
                                      <p:to>
                                        <p:strVal val="visible"/>
                                      </p:to>
                                    </p:set>
                                    <p:animEffect transition="in" filter="blinds(horizontal)">
                                      <p:cBhvr>
                                        <p:cTn id="16" dur="500"/>
                                        <p:tgtEl>
                                          <p:spTgt spid="399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ox(in)">
                                      <p:cBhvr>
                                        <p:cTn id="21" dur="500"/>
                                        <p:tgtEl>
                                          <p:spTgt spid="14"/>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9946"/>
                                        </p:tgtEl>
                                        <p:attrNameLst>
                                          <p:attrName>style.visibility</p:attrName>
                                        </p:attrNameLst>
                                      </p:cBhvr>
                                      <p:to>
                                        <p:strVal val="visible"/>
                                      </p:to>
                                    </p:set>
                                    <p:animEffect transition="in" filter="box(in)">
                                      <p:cBhvr>
                                        <p:cTn id="24" dur="500"/>
                                        <p:tgtEl>
                                          <p:spTgt spid="3994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9948"/>
                                        </p:tgtEl>
                                        <p:attrNameLst>
                                          <p:attrName>style.visibility</p:attrName>
                                        </p:attrNameLst>
                                      </p:cBhvr>
                                      <p:to>
                                        <p:strVal val="visible"/>
                                      </p:to>
                                    </p:set>
                                    <p:animEffect transition="in" filter="blinds(horizontal)">
                                      <p:cBhvr>
                                        <p:cTn id="29" dur="500"/>
                                        <p:tgtEl>
                                          <p:spTgt spid="3994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linds(horizontal)">
                                      <p:cBhvr>
                                        <p:cTn id="32" dur="500"/>
                                        <p:tgtEl>
                                          <p:spTgt spid="1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9942" grpId="0"/>
      <p:bldP spid="12" grpId="0" animBg="1"/>
      <p:bldP spid="39944" grpId="0"/>
      <p:bldP spid="14" grpId="0" animBg="1"/>
      <p:bldP spid="39946" grpId="0"/>
      <p:bldP spid="17" grpId="0" animBg="1"/>
      <p:bldP spid="39948" grpId="0"/>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6"/>
          <p:cNvSpPr>
            <a:spLocks noChangeArrowheads="1"/>
          </p:cNvSpPr>
          <p:nvPr/>
        </p:nvSpPr>
        <p:spPr bwMode="auto">
          <a:xfrm>
            <a:off x="4191000" y="914401"/>
            <a:ext cx="3886200" cy="492125"/>
          </a:xfrm>
          <a:prstGeom prst="octagon">
            <a:avLst>
              <a:gd name="adj" fmla="val 0"/>
            </a:avLst>
          </a:prstGeom>
          <a:ln>
            <a:headEnd/>
            <a:tailEnd/>
          </a:ln>
        </p:spPr>
        <p:style>
          <a:lnRef idx="1">
            <a:schemeClr val="accent5"/>
          </a:lnRef>
          <a:fillRef idx="2">
            <a:schemeClr val="accent5"/>
          </a:fillRef>
          <a:effectRef idx="1">
            <a:schemeClr val="accent5"/>
          </a:effectRef>
          <a:fontRef idx="minor">
            <a:schemeClr val="dk1"/>
          </a:fontRef>
        </p:style>
        <p:txBody>
          <a:bodyPr lIns="0" tIns="0" rIns="0" bIns="0">
            <a:spAutoFit/>
          </a:bodyPr>
          <a:lstStyle/>
          <a:p>
            <a:pPr algn="ctr" eaLnBrk="1" hangingPunct="1">
              <a:defRPr/>
            </a:pPr>
            <a:r>
              <a:rPr lang="en-US" sz="3200" b="1" dirty="0" err="1">
                <a:solidFill>
                  <a:srgbClr val="0000EA"/>
                </a:solidFill>
                <a:latin typeface="Times New Roman" pitchFamily="18" charset="0"/>
                <a:cs typeface="Times New Roman" pitchFamily="18" charset="0"/>
              </a:rPr>
              <a:t>Kết</a:t>
            </a:r>
            <a:r>
              <a:rPr lang="en-US" sz="3200" b="1" dirty="0">
                <a:solidFill>
                  <a:srgbClr val="0000EA"/>
                </a:solidFill>
                <a:latin typeface="Times New Roman" pitchFamily="18" charset="0"/>
                <a:cs typeface="Times New Roman" pitchFamily="18" charset="0"/>
              </a:rPr>
              <a:t> </a:t>
            </a:r>
            <a:r>
              <a:rPr lang="en-US" sz="3200" b="1" dirty="0" err="1">
                <a:solidFill>
                  <a:srgbClr val="0000EA"/>
                </a:solidFill>
                <a:latin typeface="Times New Roman" pitchFamily="18" charset="0"/>
                <a:cs typeface="Times New Roman" pitchFamily="18" charset="0"/>
              </a:rPr>
              <a:t>cấu</a:t>
            </a:r>
            <a:r>
              <a:rPr lang="en-US" sz="3200" b="1" dirty="0">
                <a:solidFill>
                  <a:srgbClr val="0000EA"/>
                </a:solidFill>
                <a:latin typeface="Times New Roman" pitchFamily="18" charset="0"/>
                <a:cs typeface="Times New Roman" pitchFamily="18" charset="0"/>
              </a:rPr>
              <a:t> </a:t>
            </a:r>
            <a:r>
              <a:rPr lang="en-US" sz="3200" b="1" dirty="0" err="1">
                <a:solidFill>
                  <a:srgbClr val="0000EA"/>
                </a:solidFill>
                <a:latin typeface="Times New Roman" pitchFamily="18" charset="0"/>
                <a:cs typeface="Times New Roman" pitchFamily="18" charset="0"/>
              </a:rPr>
              <a:t>giai</a:t>
            </a:r>
            <a:r>
              <a:rPr lang="en-US" sz="3200" b="1" dirty="0">
                <a:solidFill>
                  <a:srgbClr val="0000EA"/>
                </a:solidFill>
                <a:latin typeface="Times New Roman" pitchFamily="18" charset="0"/>
                <a:cs typeface="Times New Roman" pitchFamily="18" charset="0"/>
              </a:rPr>
              <a:t> </a:t>
            </a:r>
            <a:r>
              <a:rPr lang="en-US" sz="3200" b="1" dirty="0" err="1">
                <a:solidFill>
                  <a:srgbClr val="0000EA"/>
                </a:solidFill>
                <a:latin typeface="Times New Roman" pitchFamily="18" charset="0"/>
                <a:cs typeface="Times New Roman" pitchFamily="18" charset="0"/>
              </a:rPr>
              <a:t>cấp</a:t>
            </a:r>
            <a:endParaRPr lang="en-US" sz="3200" b="1" dirty="0">
              <a:solidFill>
                <a:srgbClr val="0000EA"/>
              </a:solidFill>
              <a:latin typeface="Times New Roman" pitchFamily="18" charset="0"/>
              <a:cs typeface="Times New Roman" pitchFamily="18" charset="0"/>
            </a:endParaRPr>
          </a:p>
        </p:txBody>
      </p:sp>
      <p:sp>
        <p:nvSpPr>
          <p:cNvPr id="38917" name="AutoShape 40"/>
          <p:cNvSpPr>
            <a:spLocks noChangeArrowheads="1"/>
          </p:cNvSpPr>
          <p:nvPr/>
        </p:nvSpPr>
        <p:spPr bwMode="gray">
          <a:xfrm rot="10800000">
            <a:off x="4648200" y="1676400"/>
            <a:ext cx="2967038" cy="1371600"/>
          </a:xfrm>
          <a:prstGeom prst="upArrow">
            <a:avLst>
              <a:gd name="adj1" fmla="val 55426"/>
              <a:gd name="adj2" fmla="val 47991"/>
            </a:avLst>
          </a:prstGeom>
          <a:gradFill rotWithShape="1">
            <a:gsLst>
              <a:gs pos="0">
                <a:srgbClr val="EC823A"/>
              </a:gs>
              <a:gs pos="100000">
                <a:srgbClr val="003399">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solidFill>
                <a:srgbClr val="000000"/>
              </a:solidFill>
              <a:latin typeface="Arial" panose="020B0604020202020204" pitchFamily="34" charset="0"/>
            </a:endParaRPr>
          </a:p>
        </p:txBody>
      </p:sp>
      <p:sp>
        <p:nvSpPr>
          <p:cNvPr id="28" name="Hexagon 27"/>
          <p:cNvSpPr/>
          <p:nvPr/>
        </p:nvSpPr>
        <p:spPr>
          <a:xfrm>
            <a:off x="1752600" y="3124200"/>
            <a:ext cx="8610600" cy="3352800"/>
          </a:xfrm>
          <a:prstGeom prst="hexagon">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solidFill>
                <a:prstClr val="black"/>
              </a:solidFill>
            </a:endParaRPr>
          </a:p>
        </p:txBody>
      </p:sp>
      <p:sp>
        <p:nvSpPr>
          <p:cNvPr id="38919" name="TextBox 30"/>
          <p:cNvSpPr txBox="1">
            <a:spLocks noChangeArrowheads="1"/>
          </p:cNvSpPr>
          <p:nvPr/>
        </p:nvSpPr>
        <p:spPr bwMode="auto">
          <a:xfrm>
            <a:off x="2970213" y="3349626"/>
            <a:ext cx="6324600" cy="2862263"/>
          </a:xfrm>
          <a:prstGeom prst="rect">
            <a:avLst/>
          </a:prstGeom>
          <a:ln/>
          <a:extLst/>
        </p:spPr>
        <p:style>
          <a:lnRef idx="1">
            <a:schemeClr val="accent3"/>
          </a:lnRef>
          <a:fillRef idx="2">
            <a:schemeClr val="accent3"/>
          </a:fillRef>
          <a:effectRef idx="1">
            <a:schemeClr val="accent3"/>
          </a:effectRef>
          <a:fontRef idx="minor">
            <a:schemeClr val="dk1"/>
          </a:fontRef>
        </p:style>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defRPr/>
            </a:pPr>
            <a:r>
              <a:rPr lang="nl-NL" sz="2800" i="1" dirty="0">
                <a:solidFill>
                  <a:srgbClr val="FF0000"/>
                </a:solidFill>
              </a:rPr>
              <a:t>Là tổng thể các giai cấp và mối quan hệ giữa các giai cấp, tồn tại trong một giai đoạn lịch sử nhất định</a:t>
            </a:r>
          </a:p>
          <a:p>
            <a:pPr eaLnBrk="1" hangingPunct="1">
              <a:defRPr/>
            </a:pPr>
            <a:r>
              <a:rPr lang="nl-NL" sz="2400" dirty="0">
                <a:solidFill>
                  <a:srgbClr val="FF0000"/>
                </a:solidFill>
              </a:rPr>
              <a:t>          </a:t>
            </a:r>
            <a:r>
              <a:rPr lang="nl-NL" sz="2400" dirty="0">
                <a:solidFill>
                  <a:srgbClr val="0000EA"/>
                </a:solidFill>
              </a:rPr>
              <a:t>- Giai cấp c</a:t>
            </a:r>
            <a:r>
              <a:rPr lang="vi-VN" sz="2400" dirty="0">
                <a:solidFill>
                  <a:srgbClr val="0000EA"/>
                </a:solidFill>
              </a:rPr>
              <a:t>ơ</a:t>
            </a:r>
            <a:r>
              <a:rPr lang="en-US" sz="2400" dirty="0">
                <a:solidFill>
                  <a:srgbClr val="0000EA"/>
                </a:solidFill>
              </a:rPr>
              <a:t> </a:t>
            </a:r>
            <a:r>
              <a:rPr lang="en-US" sz="2400" dirty="0" err="1">
                <a:solidFill>
                  <a:srgbClr val="0000EA"/>
                </a:solidFill>
              </a:rPr>
              <a:t>bản</a:t>
            </a:r>
            <a:endParaRPr lang="en-US" sz="2400" dirty="0">
              <a:solidFill>
                <a:srgbClr val="0000EA"/>
              </a:solidFill>
            </a:endParaRPr>
          </a:p>
          <a:p>
            <a:pPr eaLnBrk="1" hangingPunct="1">
              <a:defRPr/>
            </a:pPr>
            <a:r>
              <a:rPr lang="en-US" sz="2400" dirty="0">
                <a:solidFill>
                  <a:srgbClr val="0000EA"/>
                </a:solidFill>
              </a:rPr>
              <a:t>          - </a:t>
            </a:r>
            <a:r>
              <a:rPr lang="en-US" sz="2400" dirty="0" err="1">
                <a:solidFill>
                  <a:srgbClr val="0000EA"/>
                </a:solidFill>
              </a:rPr>
              <a:t>Giai</a:t>
            </a:r>
            <a:r>
              <a:rPr lang="en-US" sz="2400" dirty="0">
                <a:solidFill>
                  <a:srgbClr val="0000EA"/>
                </a:solidFill>
              </a:rPr>
              <a:t> </a:t>
            </a:r>
            <a:r>
              <a:rPr lang="en-US" sz="2400" dirty="0" err="1">
                <a:solidFill>
                  <a:srgbClr val="0000EA"/>
                </a:solidFill>
              </a:rPr>
              <a:t>cấp</a:t>
            </a:r>
            <a:r>
              <a:rPr lang="en-US" sz="2400" dirty="0">
                <a:solidFill>
                  <a:srgbClr val="0000EA"/>
                </a:solidFill>
              </a:rPr>
              <a:t> </a:t>
            </a:r>
            <a:r>
              <a:rPr lang="en-US" sz="2400" dirty="0" err="1">
                <a:solidFill>
                  <a:srgbClr val="0000EA"/>
                </a:solidFill>
              </a:rPr>
              <a:t>không</a:t>
            </a:r>
            <a:r>
              <a:rPr lang="en-US" sz="2400" dirty="0">
                <a:solidFill>
                  <a:srgbClr val="0000EA"/>
                </a:solidFill>
              </a:rPr>
              <a:t> c</a:t>
            </a:r>
            <a:r>
              <a:rPr lang="vi-VN" sz="2400" dirty="0">
                <a:solidFill>
                  <a:srgbClr val="0000EA"/>
                </a:solidFill>
              </a:rPr>
              <a:t>ơ</a:t>
            </a:r>
            <a:r>
              <a:rPr lang="en-US" sz="2400" dirty="0">
                <a:solidFill>
                  <a:srgbClr val="0000EA"/>
                </a:solidFill>
              </a:rPr>
              <a:t> </a:t>
            </a:r>
            <a:r>
              <a:rPr lang="en-US" sz="2400" dirty="0" err="1">
                <a:solidFill>
                  <a:srgbClr val="0000EA"/>
                </a:solidFill>
              </a:rPr>
              <a:t>bản</a:t>
            </a:r>
            <a:r>
              <a:rPr lang="en-US" sz="2400" dirty="0">
                <a:solidFill>
                  <a:srgbClr val="0000EA"/>
                </a:solidFill>
              </a:rPr>
              <a:t> </a:t>
            </a:r>
          </a:p>
          <a:p>
            <a:pPr eaLnBrk="1" hangingPunct="1">
              <a:defRPr/>
            </a:pPr>
            <a:r>
              <a:rPr lang="en-US" sz="2400" dirty="0">
                <a:solidFill>
                  <a:srgbClr val="0000EA"/>
                </a:solidFill>
              </a:rPr>
              <a:t>          - </a:t>
            </a:r>
            <a:r>
              <a:rPr lang="en-US" sz="2400" dirty="0" err="1">
                <a:solidFill>
                  <a:srgbClr val="0000EA"/>
                </a:solidFill>
              </a:rPr>
              <a:t>Tầng</a:t>
            </a:r>
            <a:r>
              <a:rPr lang="en-US" sz="2400" dirty="0">
                <a:solidFill>
                  <a:srgbClr val="0000EA"/>
                </a:solidFill>
              </a:rPr>
              <a:t> </a:t>
            </a:r>
            <a:r>
              <a:rPr lang="en-US" sz="2400" dirty="0" err="1">
                <a:solidFill>
                  <a:srgbClr val="0000EA"/>
                </a:solidFill>
              </a:rPr>
              <a:t>lớp</a:t>
            </a:r>
            <a:r>
              <a:rPr lang="en-US" sz="2400" dirty="0">
                <a:solidFill>
                  <a:srgbClr val="0000EA"/>
                </a:solidFill>
              </a:rPr>
              <a:t> </a:t>
            </a:r>
            <a:r>
              <a:rPr lang="en-US" sz="2400" dirty="0" err="1">
                <a:solidFill>
                  <a:srgbClr val="0000EA"/>
                </a:solidFill>
              </a:rPr>
              <a:t>và</a:t>
            </a:r>
            <a:r>
              <a:rPr lang="en-US" sz="2400" dirty="0">
                <a:solidFill>
                  <a:srgbClr val="0000EA"/>
                </a:solidFill>
              </a:rPr>
              <a:t> </a:t>
            </a:r>
            <a:r>
              <a:rPr lang="en-US" sz="2400" dirty="0" err="1">
                <a:solidFill>
                  <a:srgbClr val="0000EA"/>
                </a:solidFill>
              </a:rPr>
              <a:t>nhóm</a:t>
            </a:r>
            <a:r>
              <a:rPr lang="en-US" sz="2400" dirty="0">
                <a:solidFill>
                  <a:srgbClr val="0000EA"/>
                </a:solidFill>
              </a:rPr>
              <a:t> </a:t>
            </a:r>
            <a:r>
              <a:rPr lang="en-US" sz="2400" dirty="0" err="1">
                <a:solidFill>
                  <a:srgbClr val="0000EA"/>
                </a:solidFill>
              </a:rPr>
              <a:t>xã</a:t>
            </a:r>
            <a:r>
              <a:rPr lang="en-US" sz="2400" dirty="0">
                <a:solidFill>
                  <a:srgbClr val="0000EA"/>
                </a:solidFill>
              </a:rPr>
              <a:t> </a:t>
            </a:r>
            <a:r>
              <a:rPr lang="en-US" sz="2400" dirty="0" err="1">
                <a:solidFill>
                  <a:srgbClr val="0000EA"/>
                </a:solidFill>
              </a:rPr>
              <a:t>hội</a:t>
            </a:r>
            <a:endParaRPr lang="en-US" sz="2400" dirty="0">
              <a:solidFill>
                <a:srgbClr val="0000EA"/>
              </a:solidFill>
            </a:endParaRPr>
          </a:p>
          <a:p>
            <a:pPr marL="342900" indent="-342900" eaLnBrk="1" hangingPunct="1">
              <a:buFontTx/>
              <a:buChar char="-"/>
              <a:defRPr/>
            </a:pPr>
            <a:endParaRPr lang="en-US" sz="2400" dirty="0">
              <a:solidFill>
                <a:srgbClr val="FF0000"/>
              </a:solidFill>
            </a:endParaRPr>
          </a:p>
        </p:txBody>
      </p:sp>
    </p:spTree>
    <p:extLst>
      <p:ext uri="{BB962C8B-B14F-4D97-AF65-F5344CB8AC3E}">
        <p14:creationId xmlns:p14="http://schemas.microsoft.com/office/powerpoint/2010/main" val="1727442224"/>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ox(in)">
                                      <p:cBhvr>
                                        <p:cTn id="7" dur="500"/>
                                        <p:tgtEl>
                                          <p:spTgt spid="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8917"/>
                                        </p:tgtEl>
                                        <p:attrNameLst>
                                          <p:attrName>style.visibility</p:attrName>
                                        </p:attrNameLst>
                                      </p:cBhvr>
                                      <p:to>
                                        <p:strVal val="visible"/>
                                      </p:to>
                                    </p:set>
                                    <p:animEffect transition="in" filter="slide(fromBottom)">
                                      <p:cBhvr>
                                        <p:cTn id="12" dur="500"/>
                                        <p:tgtEl>
                                          <p:spTgt spid="3891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slide(fromBottom)">
                                      <p:cBhvr>
                                        <p:cTn id="15" dur="500"/>
                                        <p:tgtEl>
                                          <p:spTgt spid="28"/>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38919"/>
                                        </p:tgtEl>
                                        <p:attrNameLst>
                                          <p:attrName>style.visibility</p:attrName>
                                        </p:attrNameLst>
                                      </p:cBhvr>
                                      <p:to>
                                        <p:strVal val="visible"/>
                                      </p:to>
                                    </p:set>
                                    <p:animEffect transition="in" filter="slide(fromBottom)">
                                      <p:cBhvr>
                                        <p:cTn id="18" dur="500"/>
                                        <p:tgtEl>
                                          <p:spTgt spid="38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animBg="1"/>
      <p:bldP spid="28" grpId="0" animBg="1"/>
      <p:bldP spid="389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429000" y="152400"/>
            <a:ext cx="5029200" cy="8382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sz="3200" b="1" dirty="0">
              <a:solidFill>
                <a:srgbClr val="FFFF00"/>
              </a:solidFill>
              <a:cs typeface="Arial" pitchFamily="34" charset="0"/>
            </a:endParaRPr>
          </a:p>
          <a:p>
            <a:pPr algn="ctr" eaLnBrk="1" hangingPunct="1">
              <a:defRPr/>
            </a:pPr>
            <a:r>
              <a:rPr lang="en-US" sz="3200" b="1" dirty="0">
                <a:solidFill>
                  <a:srgbClr val="FFFF00"/>
                </a:solidFill>
                <a:cs typeface="Arial" pitchFamily="34" charset="0"/>
              </a:rPr>
              <a:t>1.2. </a:t>
            </a:r>
            <a:r>
              <a:rPr lang="vi-VN" sz="3200" b="1" dirty="0">
                <a:solidFill>
                  <a:srgbClr val="FFFF00"/>
                </a:solidFill>
                <a:cs typeface="Arial" pitchFamily="34" charset="0"/>
              </a:rPr>
              <a:t> </a:t>
            </a:r>
            <a:r>
              <a:rPr lang="nl-NL" sz="3200" b="1" dirty="0">
                <a:solidFill>
                  <a:srgbClr val="FFFF00"/>
                </a:solidFill>
              </a:rPr>
              <a:t>Đấu tranh giai cấp</a:t>
            </a:r>
          </a:p>
          <a:p>
            <a:pPr algn="ctr" eaLnBrk="1" hangingPunct="1">
              <a:defRPr/>
            </a:pPr>
            <a:endParaRPr lang="vi-VN" sz="3200" b="1" dirty="0">
              <a:solidFill>
                <a:srgbClr val="FFFF00"/>
              </a:solidFill>
              <a:cs typeface="Arial" pitchFamily="34" charset="0"/>
            </a:endParaRPr>
          </a:p>
        </p:txBody>
      </p:sp>
      <p:sp>
        <p:nvSpPr>
          <p:cNvPr id="9" name="Rounded Rectangle 8"/>
          <p:cNvSpPr/>
          <p:nvPr/>
        </p:nvSpPr>
        <p:spPr>
          <a:xfrm>
            <a:off x="1981200" y="1960563"/>
            <a:ext cx="2133600" cy="32766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39942" name="TextBox 9"/>
          <p:cNvSpPr txBox="1">
            <a:spLocks noChangeArrowheads="1"/>
          </p:cNvSpPr>
          <p:nvPr/>
        </p:nvSpPr>
        <p:spPr bwMode="auto">
          <a:xfrm>
            <a:off x="2133600" y="2395539"/>
            <a:ext cx="1828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a:solidFill>
                  <a:srgbClr val="FF0000"/>
                </a:solidFill>
                <a:latin typeface="Arial" panose="020B0604020202020204" pitchFamily="34" charset="0"/>
              </a:rPr>
              <a:t>Tính tất yếu và thực chất của đấu tranh giai cấp</a:t>
            </a:r>
            <a:endParaRPr lang="en-US" altLang="en-US" sz="2400">
              <a:solidFill>
                <a:srgbClr val="FF0000"/>
              </a:solidFill>
              <a:latin typeface="Arial" panose="020B0604020202020204" pitchFamily="34" charset="0"/>
            </a:endParaRPr>
          </a:p>
        </p:txBody>
      </p:sp>
      <p:sp>
        <p:nvSpPr>
          <p:cNvPr id="12" name="Hexagon 11"/>
          <p:cNvSpPr/>
          <p:nvPr/>
        </p:nvSpPr>
        <p:spPr>
          <a:xfrm>
            <a:off x="4554539" y="1371600"/>
            <a:ext cx="5940425" cy="13716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39944" name="TextBox 12"/>
          <p:cNvSpPr txBox="1">
            <a:spLocks noChangeArrowheads="1"/>
          </p:cNvSpPr>
          <p:nvPr/>
        </p:nvSpPr>
        <p:spPr bwMode="auto">
          <a:xfrm>
            <a:off x="4643438" y="1457325"/>
            <a:ext cx="5600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Đấu tranh giai cấp là tất yếu do sự đối lập về lợi ích căn bản không thể điều hòa được giữa các giai cấp</a:t>
            </a:r>
            <a:endParaRPr lang="en-US" altLang="en-US" sz="2400" b="1" i="1">
              <a:solidFill>
                <a:srgbClr val="0000EA"/>
              </a:solidFill>
              <a:latin typeface="Arial" panose="020B0604020202020204" pitchFamily="34" charset="0"/>
            </a:endParaRPr>
          </a:p>
        </p:txBody>
      </p:sp>
      <p:sp>
        <p:nvSpPr>
          <p:cNvPr id="39946" name="TextBox 14"/>
          <p:cNvSpPr txBox="1">
            <a:spLocks noChangeArrowheads="1"/>
          </p:cNvSpPr>
          <p:nvPr/>
        </p:nvSpPr>
        <p:spPr bwMode="auto">
          <a:xfrm>
            <a:off x="4591050" y="3100389"/>
            <a:ext cx="5867400" cy="1571625"/>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nl-NL" sz="2400" b="1" i="1">
                <a:solidFill>
                  <a:srgbClr val="0000EA"/>
                </a:solidFill>
              </a:rPr>
              <a:t>Đấu tranh giai cấp là cuộc đấu tranh của các tập đoàn người to lớn có lợi ích căn bản đối lập nhau trong một PTSX xã hội nhất định</a:t>
            </a:r>
            <a:r>
              <a:rPr lang="nl-NL" b="1">
                <a:solidFill>
                  <a:srgbClr val="000000"/>
                </a:solidFill>
              </a:rPr>
              <a:t>.</a:t>
            </a:r>
            <a:endParaRPr lang="en-US" b="1">
              <a:solidFill>
                <a:srgbClr val="000000"/>
              </a:solidFill>
            </a:endParaRPr>
          </a:p>
        </p:txBody>
      </p:sp>
      <p:sp>
        <p:nvSpPr>
          <p:cNvPr id="39948" name="TextBox 17"/>
          <p:cNvSpPr txBox="1">
            <a:spLocks noChangeArrowheads="1"/>
          </p:cNvSpPr>
          <p:nvPr/>
        </p:nvSpPr>
        <p:spPr bwMode="auto">
          <a:xfrm>
            <a:off x="4514850" y="4953000"/>
            <a:ext cx="6019800" cy="157003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nl-NL" sz="2400" b="1" i="1" dirty="0">
                <a:solidFill>
                  <a:srgbClr val="0000EA"/>
                </a:solidFill>
              </a:rPr>
              <a:t>Thực chất là cuộc đấu tranh của quần chúng lao động bị áp bức, bóc lột chống lại giai cấp áp bức, bóc lột nhằm lật đổ ách thống trị của chúng</a:t>
            </a:r>
            <a:endParaRPr lang="en-US" sz="2400" b="1" dirty="0">
              <a:solidFill>
                <a:srgbClr val="0000EA"/>
              </a:solidFill>
            </a:endParaRPr>
          </a:p>
        </p:txBody>
      </p:sp>
    </p:spTree>
    <p:extLst>
      <p:ext uri="{BB962C8B-B14F-4D97-AF65-F5344CB8AC3E}">
        <p14:creationId xmlns:p14="http://schemas.microsoft.com/office/powerpoint/2010/main" val="2601995653"/>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9942"/>
                                        </p:tgtEl>
                                        <p:attrNameLst>
                                          <p:attrName>style.visibility</p:attrName>
                                        </p:attrNameLst>
                                      </p:cBhvr>
                                      <p:to>
                                        <p:strVal val="visible"/>
                                      </p:to>
                                    </p:set>
                                    <p:animEffect transition="in" filter="blinds(horizontal)">
                                      <p:cBhvr>
                                        <p:cTn id="15" dur="500"/>
                                        <p:tgtEl>
                                          <p:spTgt spid="3994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9944"/>
                                        </p:tgtEl>
                                        <p:attrNameLst>
                                          <p:attrName>style.visibility</p:attrName>
                                        </p:attrNameLst>
                                      </p:cBhvr>
                                      <p:to>
                                        <p:strVal val="visible"/>
                                      </p:to>
                                    </p:set>
                                    <p:animEffect transition="in" filter="blinds(horizontal)">
                                      <p:cBhvr>
                                        <p:cTn id="21" dur="500"/>
                                        <p:tgtEl>
                                          <p:spTgt spid="39944"/>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9946"/>
                                        </p:tgtEl>
                                        <p:attrNameLst>
                                          <p:attrName>style.visibility</p:attrName>
                                        </p:attrNameLst>
                                      </p:cBhvr>
                                      <p:to>
                                        <p:strVal val="visible"/>
                                      </p:to>
                                    </p:set>
                                    <p:animEffect transition="in" filter="box(in)">
                                      <p:cBhvr>
                                        <p:cTn id="24" dur="500"/>
                                        <p:tgtEl>
                                          <p:spTgt spid="3994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9948"/>
                                        </p:tgtEl>
                                        <p:attrNameLst>
                                          <p:attrName>style.visibility</p:attrName>
                                        </p:attrNameLst>
                                      </p:cBhvr>
                                      <p:to>
                                        <p:strVal val="visible"/>
                                      </p:to>
                                    </p:set>
                                    <p:animEffect transition="in" filter="blinds(horizontal)">
                                      <p:cBhvr>
                                        <p:cTn id="29" dur="500"/>
                                        <p:tgtEl>
                                          <p:spTgt spid="39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9942" grpId="0"/>
      <p:bldP spid="12" grpId="0" animBg="1"/>
      <p:bldP spid="39944" grpId="0"/>
      <p:bldP spid="39946" grpId="0" animBg="1"/>
      <p:bldP spid="3994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362200" y="533400"/>
            <a:ext cx="7772400" cy="1143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b="1" dirty="0" err="1">
                <a:solidFill>
                  <a:srgbClr val="FFFF00"/>
                </a:solidFill>
                <a:latin typeface="Arial" pitchFamily="34" charset="0"/>
                <a:cs typeface="Arial" pitchFamily="34" charset="0"/>
              </a:rPr>
              <a:t>Vai</a:t>
            </a:r>
            <a:r>
              <a:rPr lang="en-US" sz="2800" b="1" dirty="0">
                <a:solidFill>
                  <a:srgbClr val="FFFF00"/>
                </a:solidFill>
                <a:latin typeface="Arial" pitchFamily="34" charset="0"/>
                <a:cs typeface="Arial" pitchFamily="34" charset="0"/>
              </a:rPr>
              <a:t> </a:t>
            </a:r>
            <a:r>
              <a:rPr lang="en-US" sz="2800" b="1" dirty="0" err="1">
                <a:solidFill>
                  <a:srgbClr val="FFFF00"/>
                </a:solidFill>
                <a:latin typeface="Arial" pitchFamily="34" charset="0"/>
                <a:cs typeface="Arial" pitchFamily="34" charset="0"/>
              </a:rPr>
              <a:t>trò</a:t>
            </a:r>
            <a:r>
              <a:rPr lang="en-US" sz="2800" b="1" dirty="0">
                <a:solidFill>
                  <a:srgbClr val="FFFF00"/>
                </a:solidFill>
                <a:latin typeface="Arial" pitchFamily="34" charset="0"/>
                <a:cs typeface="Arial" pitchFamily="34" charset="0"/>
              </a:rPr>
              <a:t> </a:t>
            </a:r>
            <a:r>
              <a:rPr lang="en-US" sz="2800" b="1" dirty="0" err="1">
                <a:solidFill>
                  <a:srgbClr val="FFFF00"/>
                </a:solidFill>
                <a:latin typeface="Arial" pitchFamily="34" charset="0"/>
                <a:cs typeface="Arial" pitchFamily="34" charset="0"/>
              </a:rPr>
              <a:t>của</a:t>
            </a:r>
            <a:r>
              <a:rPr lang="en-US" sz="2800" b="1" dirty="0">
                <a:solidFill>
                  <a:srgbClr val="FFFF00"/>
                </a:solidFill>
                <a:latin typeface="Arial" pitchFamily="34" charset="0"/>
                <a:cs typeface="Arial" pitchFamily="34" charset="0"/>
              </a:rPr>
              <a:t> </a:t>
            </a:r>
            <a:r>
              <a:rPr lang="vi-VN" sz="2800" b="1" dirty="0">
                <a:solidFill>
                  <a:srgbClr val="FFFF00"/>
                </a:solidFill>
                <a:cs typeface="Arial" pitchFamily="34" charset="0"/>
              </a:rPr>
              <a:t>đ</a:t>
            </a:r>
            <a:r>
              <a:rPr lang="nl-NL" sz="2800" b="1" dirty="0">
                <a:solidFill>
                  <a:srgbClr val="FFFF00"/>
                </a:solidFill>
              </a:rPr>
              <a:t>ấu tranh giai cấp</a:t>
            </a:r>
          </a:p>
          <a:p>
            <a:pPr algn="ctr" eaLnBrk="1" hangingPunct="1">
              <a:defRPr/>
            </a:pPr>
            <a:r>
              <a:rPr lang="nl-NL" sz="2800" b="1" dirty="0">
                <a:solidFill>
                  <a:srgbClr val="FFFF00"/>
                </a:solidFill>
              </a:rPr>
              <a:t> trong xã hội có giai cấp</a:t>
            </a:r>
            <a:endParaRPr lang="vi-VN" sz="2800" b="1" dirty="0">
              <a:solidFill>
                <a:srgbClr val="FFFF00"/>
              </a:solidFill>
              <a:cs typeface="Arial" pitchFamily="34" charset="0"/>
            </a:endParaRPr>
          </a:p>
        </p:txBody>
      </p:sp>
      <p:sp>
        <p:nvSpPr>
          <p:cNvPr id="40965" name="AutoShape 40"/>
          <p:cNvSpPr>
            <a:spLocks noChangeArrowheads="1"/>
          </p:cNvSpPr>
          <p:nvPr/>
        </p:nvSpPr>
        <p:spPr bwMode="gray">
          <a:xfrm rot="10800000">
            <a:off x="4648200" y="1676400"/>
            <a:ext cx="2967038" cy="1371600"/>
          </a:xfrm>
          <a:prstGeom prst="upArrow">
            <a:avLst>
              <a:gd name="adj1" fmla="val 55426"/>
              <a:gd name="adj2" fmla="val 47991"/>
            </a:avLst>
          </a:prstGeom>
          <a:gradFill rotWithShape="1">
            <a:gsLst>
              <a:gs pos="0">
                <a:srgbClr val="EC823A"/>
              </a:gs>
              <a:gs pos="100000">
                <a:srgbClr val="003399">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solidFill>
                <a:srgbClr val="000000"/>
              </a:solidFill>
              <a:latin typeface="Arial" panose="020B0604020202020204" pitchFamily="34" charset="0"/>
            </a:endParaRPr>
          </a:p>
        </p:txBody>
      </p:sp>
      <p:sp>
        <p:nvSpPr>
          <p:cNvPr id="19" name="Hexagon 18"/>
          <p:cNvSpPr/>
          <p:nvPr/>
        </p:nvSpPr>
        <p:spPr>
          <a:xfrm>
            <a:off x="2362201" y="3124200"/>
            <a:ext cx="7599363" cy="1981200"/>
          </a:xfrm>
          <a:prstGeom prst="hexagon">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40967" name="TextBox 22"/>
          <p:cNvSpPr txBox="1">
            <a:spLocks noChangeArrowheads="1"/>
          </p:cNvSpPr>
          <p:nvPr/>
        </p:nvSpPr>
        <p:spPr bwMode="auto">
          <a:xfrm>
            <a:off x="2874964" y="3422650"/>
            <a:ext cx="65738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800">
                <a:solidFill>
                  <a:srgbClr val="0000EA"/>
                </a:solidFill>
                <a:latin typeface="Arial" panose="020B0604020202020204" pitchFamily="34" charset="0"/>
              </a:rPr>
              <a:t>Trong xã hội có giai cấp, </a:t>
            </a:r>
            <a:r>
              <a:rPr lang="nl-NL" altLang="en-US" sz="2800" i="1">
                <a:solidFill>
                  <a:srgbClr val="0000EA"/>
                </a:solidFill>
                <a:latin typeface="Arial" panose="020B0604020202020204" pitchFamily="34" charset="0"/>
              </a:rPr>
              <a:t>đấu tranh giai cấp là động lực trực tiếp, quan trọng của lịch sử</a:t>
            </a:r>
            <a:r>
              <a:rPr lang="nl-NL" altLang="en-US" sz="2400" i="1">
                <a:solidFill>
                  <a:srgbClr val="FF0000"/>
                </a:solidFill>
                <a:latin typeface="Arial" panose="020B0604020202020204" pitchFamily="34" charset="0"/>
              </a:rPr>
              <a:t>.</a:t>
            </a:r>
            <a:r>
              <a:rPr lang="nl-NL" altLang="en-US" sz="2400">
                <a:solidFill>
                  <a:srgbClr val="FF0000"/>
                </a:solidFill>
                <a:latin typeface="Arial" panose="020B0604020202020204" pitchFamily="34" charset="0"/>
              </a:rPr>
              <a:t> </a:t>
            </a:r>
            <a:endParaRPr lang="en-US" altLang="en-US" sz="2400" b="1">
              <a:solidFill>
                <a:srgbClr val="FF0000"/>
              </a:solidFill>
              <a:latin typeface="Arial" panose="020B0604020202020204" pitchFamily="34" charset="0"/>
            </a:endParaRPr>
          </a:p>
        </p:txBody>
      </p:sp>
    </p:spTree>
    <p:extLst>
      <p:ext uri="{BB962C8B-B14F-4D97-AF65-F5344CB8AC3E}">
        <p14:creationId xmlns:p14="http://schemas.microsoft.com/office/powerpoint/2010/main" val="2846508827"/>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965"/>
                                        </p:tgtEl>
                                        <p:attrNameLst>
                                          <p:attrName>style.visibility</p:attrName>
                                        </p:attrNameLst>
                                      </p:cBhvr>
                                      <p:to>
                                        <p:strVal val="visible"/>
                                      </p:to>
                                    </p:set>
                                    <p:animEffect transition="in" filter="blinds(horizontal)">
                                      <p:cBhvr>
                                        <p:cTn id="10" dur="500"/>
                                        <p:tgtEl>
                                          <p:spTgt spid="4096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0967"/>
                                        </p:tgtEl>
                                        <p:attrNameLst>
                                          <p:attrName>style.visibility</p:attrName>
                                        </p:attrNameLst>
                                      </p:cBhvr>
                                      <p:to>
                                        <p:strVal val="visible"/>
                                      </p:to>
                                    </p:set>
                                    <p:animEffect transition="in" filter="blinds(horizontal)">
                                      <p:cBhvr>
                                        <p:cTn id="16" dur="500"/>
                                        <p:tgtEl>
                                          <p:spTgt spid="40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965" grpId="0" animBg="1"/>
      <p:bldP spid="19" grpId="0" animBg="1"/>
      <p:bldP spid="4096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53" name="Oval 13"/>
          <p:cNvSpPr>
            <a:spLocks noChangeArrowheads="1"/>
          </p:cNvSpPr>
          <p:nvPr/>
        </p:nvSpPr>
        <p:spPr bwMode="auto">
          <a:xfrm>
            <a:off x="5105400" y="2590800"/>
            <a:ext cx="4495800" cy="1219200"/>
          </a:xfrm>
          <a:prstGeom prst="ellipse">
            <a:avLst/>
          </a:prstGeom>
          <a:solidFill>
            <a:schemeClr val="bg1"/>
          </a:solidFill>
          <a:ln w="9525">
            <a:solidFill>
              <a:srgbClr val="000066"/>
            </a:solidFill>
            <a:round/>
            <a:headEnd/>
            <a:tailEnd/>
          </a:ln>
        </p:spPr>
        <p:txBody>
          <a:bodyPr wrap="none" anchor="ctr"/>
          <a:lstStyle/>
          <a:p>
            <a:pPr algn="ctr">
              <a:defRPr/>
            </a:pPr>
            <a:r>
              <a:rPr lang="en-US" sz="2200" b="1" i="1">
                <a:solidFill>
                  <a:srgbClr val="FFFFFF"/>
                </a:solidFill>
                <a:latin typeface="Times New Roman" pitchFamily="18" charset="0"/>
              </a:rPr>
              <a:t>Sản xuất là hoạt </a:t>
            </a:r>
            <a:r>
              <a:rPr lang="vi-VN" sz="2200" b="1" i="1">
                <a:solidFill>
                  <a:srgbClr val="FFFFFF"/>
                </a:solidFill>
                <a:latin typeface="Times New Roman" pitchFamily="18" charset="0"/>
              </a:rPr>
              <a:t>đ</a:t>
            </a:r>
            <a:r>
              <a:rPr lang="en-US" sz="2200" b="1" i="1">
                <a:solidFill>
                  <a:srgbClr val="FFFFFF"/>
                </a:solidFill>
                <a:latin typeface="Times New Roman" pitchFamily="18" charset="0"/>
              </a:rPr>
              <a:t>ộng có </a:t>
            </a:r>
          </a:p>
          <a:p>
            <a:pPr algn="ctr">
              <a:defRPr/>
            </a:pPr>
            <a:r>
              <a:rPr lang="en-US" sz="2200" b="1" i="1">
                <a:solidFill>
                  <a:srgbClr val="FFFFFF"/>
                </a:solidFill>
                <a:latin typeface="Times New Roman" pitchFamily="18" charset="0"/>
              </a:rPr>
              <a:t>mục </a:t>
            </a:r>
            <a:r>
              <a:rPr lang="vi-VN" sz="2200" b="1" i="1">
                <a:solidFill>
                  <a:srgbClr val="FFFFFF"/>
                </a:solidFill>
                <a:latin typeface="Times New Roman" pitchFamily="18" charset="0"/>
              </a:rPr>
              <a:t>đ</a:t>
            </a:r>
            <a:r>
              <a:rPr lang="en-US" sz="2200" b="1" i="1">
                <a:solidFill>
                  <a:srgbClr val="FFFFFF"/>
                </a:solidFill>
                <a:latin typeface="Times New Roman" pitchFamily="18" charset="0"/>
              </a:rPr>
              <a:t>ích và không ngừng </a:t>
            </a:r>
          </a:p>
          <a:p>
            <a:pPr algn="ctr">
              <a:defRPr/>
            </a:pPr>
            <a:r>
              <a:rPr lang="en-US" sz="2200" b="1" i="1">
                <a:solidFill>
                  <a:srgbClr val="FFFFFF"/>
                </a:solidFill>
                <a:latin typeface="Times New Roman" pitchFamily="18" charset="0"/>
              </a:rPr>
              <a:t>sáng tạo của con ng</a:t>
            </a:r>
            <a:r>
              <a:rPr lang="vi-VN" sz="2200" b="1" i="1">
                <a:solidFill>
                  <a:srgbClr val="FFFFFF"/>
                </a:solidFill>
                <a:latin typeface="Times New Roman" pitchFamily="18" charset="0"/>
              </a:rPr>
              <a:t>ư</a:t>
            </a:r>
            <a:r>
              <a:rPr lang="en-US" sz="2200" b="1" i="1">
                <a:solidFill>
                  <a:srgbClr val="FFFFFF"/>
                </a:solidFill>
                <a:latin typeface="Times New Roman" pitchFamily="18" charset="0"/>
              </a:rPr>
              <a:t>ời. </a:t>
            </a:r>
          </a:p>
        </p:txBody>
      </p:sp>
      <p:sp>
        <p:nvSpPr>
          <p:cNvPr id="189442" name="Text Box 2"/>
          <p:cNvSpPr txBox="1">
            <a:spLocks noChangeArrowheads="1"/>
          </p:cNvSpPr>
          <p:nvPr/>
        </p:nvSpPr>
        <p:spPr bwMode="auto">
          <a:xfrm>
            <a:off x="3581400" y="1600201"/>
            <a:ext cx="5334000" cy="822325"/>
          </a:xfrm>
          <a:prstGeom prst="rect">
            <a:avLst/>
          </a:prstGeom>
          <a:solidFill>
            <a:schemeClr val="accent5">
              <a:lumMod val="20000"/>
              <a:lumOff val="80000"/>
            </a:schemeClr>
          </a:solidFill>
          <a:ln w="9525">
            <a:solidFill>
              <a:srgbClr val="000066"/>
            </a:solidFill>
            <a:miter lim="800000"/>
            <a:headEnd/>
            <a:tailEnd/>
          </a:ln>
        </p:spPr>
        <p:txBody>
          <a:bodyPr>
            <a:spAutoFit/>
          </a:bodyPr>
          <a:lstStyle>
            <a:lvl1pPr>
              <a:defRPr b="1">
                <a:solidFill>
                  <a:schemeClr val="tx1"/>
                </a:solidFill>
                <a:latin typeface=".VnTimeH" pitchFamily="34" charset="0"/>
              </a:defRPr>
            </a:lvl1pPr>
            <a:lvl2pPr marL="742950" indent="-285750">
              <a:defRPr b="1">
                <a:solidFill>
                  <a:schemeClr val="tx1"/>
                </a:solidFill>
                <a:latin typeface=".VnTimeH" pitchFamily="34" charset="0"/>
              </a:defRPr>
            </a:lvl2pPr>
            <a:lvl3pPr marL="1143000" indent="-228600">
              <a:defRPr b="1">
                <a:solidFill>
                  <a:schemeClr val="tx1"/>
                </a:solidFill>
                <a:latin typeface=".VnTimeH" pitchFamily="34" charset="0"/>
              </a:defRPr>
            </a:lvl3pPr>
            <a:lvl4pPr marL="1600200" indent="-228600">
              <a:defRPr b="1">
                <a:solidFill>
                  <a:schemeClr val="tx1"/>
                </a:solidFill>
                <a:latin typeface=".VnTimeH" pitchFamily="34" charset="0"/>
              </a:defRPr>
            </a:lvl4pPr>
            <a:lvl5pPr marL="2057400" indent="-228600">
              <a:defRPr b="1">
                <a:solidFill>
                  <a:schemeClr val="tx1"/>
                </a:solidFill>
                <a:latin typeface=".VnTimeH" pitchFamily="34" charset="0"/>
              </a:defRPr>
            </a:lvl5pPr>
            <a:lvl6pPr marL="2514600" indent="-228600" eaLnBrk="0" fontAlgn="base" hangingPunct="0">
              <a:spcBef>
                <a:spcPct val="0"/>
              </a:spcBef>
              <a:spcAft>
                <a:spcPct val="0"/>
              </a:spcAft>
              <a:defRPr b="1">
                <a:solidFill>
                  <a:schemeClr val="tx1"/>
                </a:solidFill>
                <a:latin typeface=".VnTimeH" pitchFamily="34" charset="0"/>
              </a:defRPr>
            </a:lvl6pPr>
            <a:lvl7pPr marL="2971800" indent="-228600" eaLnBrk="0" fontAlgn="base" hangingPunct="0">
              <a:spcBef>
                <a:spcPct val="0"/>
              </a:spcBef>
              <a:spcAft>
                <a:spcPct val="0"/>
              </a:spcAft>
              <a:defRPr b="1">
                <a:solidFill>
                  <a:schemeClr val="tx1"/>
                </a:solidFill>
                <a:latin typeface=".VnTimeH" pitchFamily="34" charset="0"/>
              </a:defRPr>
            </a:lvl7pPr>
            <a:lvl8pPr marL="3429000" indent="-228600" eaLnBrk="0" fontAlgn="base" hangingPunct="0">
              <a:spcBef>
                <a:spcPct val="0"/>
              </a:spcBef>
              <a:spcAft>
                <a:spcPct val="0"/>
              </a:spcAft>
              <a:defRPr b="1">
                <a:solidFill>
                  <a:schemeClr val="tx1"/>
                </a:solidFill>
                <a:latin typeface=".VnTimeH" pitchFamily="34" charset="0"/>
              </a:defRPr>
            </a:lvl8pPr>
            <a:lvl9pPr marL="3886200" indent="-228600" eaLnBrk="0" fontAlgn="base" hangingPunct="0">
              <a:spcBef>
                <a:spcPct val="0"/>
              </a:spcBef>
              <a:spcAft>
                <a:spcPct val="0"/>
              </a:spcAft>
              <a:defRPr b="1">
                <a:solidFill>
                  <a:schemeClr val="tx1"/>
                </a:solidFill>
                <a:latin typeface=".VnTimeH" pitchFamily="34" charset="0"/>
              </a:defRPr>
            </a:lvl9pPr>
          </a:lstStyle>
          <a:p>
            <a:pPr algn="ctr">
              <a:lnSpc>
                <a:spcPct val="55000"/>
              </a:lnSpc>
              <a:defRPr/>
            </a:pPr>
            <a:endParaRPr lang="en-US" sz="2200" b="0">
              <a:ln w="0"/>
              <a:effectLst>
                <a:outerShdw blurRad="38100" dist="19050" dir="2700000" algn="tl" rotWithShape="0">
                  <a:schemeClr val="dk1">
                    <a:alpha val="40000"/>
                  </a:schemeClr>
                </a:outerShdw>
              </a:effectLst>
              <a:latin typeface="Times New Roman" pitchFamily="18" charset="0"/>
            </a:endParaRPr>
          </a:p>
          <a:p>
            <a:pPr algn="ctr">
              <a:lnSpc>
                <a:spcPct val="90000"/>
              </a:lnSpc>
              <a:spcBef>
                <a:spcPct val="5000"/>
              </a:spcBef>
              <a:spcAft>
                <a:spcPct val="5000"/>
              </a:spcAft>
              <a:defRPr/>
            </a:pPr>
            <a:r>
              <a:rPr lang="en-US" sz="2200" b="0">
                <a:ln w="0"/>
                <a:effectLst>
                  <a:outerShdw blurRad="38100" dist="19050" dir="2700000" algn="tl" rotWithShape="0">
                    <a:schemeClr val="dk1">
                      <a:alpha val="40000"/>
                    </a:schemeClr>
                  </a:outerShdw>
                </a:effectLst>
                <a:latin typeface="Times New Roman" pitchFamily="18" charset="0"/>
              </a:rPr>
              <a:t>KHÁI NIỆM SẢN XUẤT VẬT CHẤT</a:t>
            </a:r>
          </a:p>
          <a:p>
            <a:pPr algn="ctr">
              <a:lnSpc>
                <a:spcPct val="55000"/>
              </a:lnSpc>
              <a:defRPr/>
            </a:pPr>
            <a:r>
              <a:rPr lang="en-US" sz="2200" b="0">
                <a:ln w="0"/>
                <a:effectLst>
                  <a:outerShdw blurRad="38100" dist="19050" dir="2700000" algn="tl" rotWithShape="0">
                    <a:schemeClr val="dk1">
                      <a:alpha val="40000"/>
                    </a:schemeClr>
                  </a:outerShdw>
                </a:effectLst>
                <a:latin typeface="Times New Roman" pitchFamily="18" charset="0"/>
              </a:rPr>
              <a:t> </a:t>
            </a:r>
          </a:p>
        </p:txBody>
      </p:sp>
      <p:sp>
        <p:nvSpPr>
          <p:cNvPr id="189457" name="Text Box 17"/>
          <p:cNvSpPr txBox="1">
            <a:spLocks noChangeArrowheads="1"/>
          </p:cNvSpPr>
          <p:nvPr/>
        </p:nvSpPr>
        <p:spPr bwMode="auto">
          <a:xfrm>
            <a:off x="5562600" y="4800601"/>
            <a:ext cx="4191000" cy="466725"/>
          </a:xfrm>
          <a:prstGeom prst="rect">
            <a:avLst/>
          </a:prstGeom>
          <a:solidFill>
            <a:schemeClr val="bg1"/>
          </a:solidFill>
          <a:ln w="9525">
            <a:solidFill>
              <a:srgbClr val="006699"/>
            </a:solidFill>
            <a:miter lim="800000"/>
            <a:headEnd/>
            <a:tailEnd/>
          </a:ln>
          <a:effectLst/>
        </p:spPr>
        <p:txBody>
          <a:bodyPr>
            <a:spAutoFit/>
          </a:bodyPr>
          <a:lstStyle/>
          <a:p>
            <a:pPr algn="ctr">
              <a:spcBef>
                <a:spcPct val="50000"/>
              </a:spcBef>
              <a:defRPr/>
            </a:pPr>
            <a:r>
              <a:rPr lang="en-US" sz="2400" dirty="0">
                <a:solidFill>
                  <a:srgbClr val="FFFFFF"/>
                </a:solidFill>
                <a:effectLst>
                  <a:outerShdw blurRad="38100" dist="38100" dir="2700000" algn="tl">
                    <a:srgbClr val="000000"/>
                  </a:outerShdw>
                </a:effectLst>
                <a:latin typeface="Times New Roman"/>
              </a:rPr>
              <a:t>Sản xuất ra bản thân con ng</a:t>
            </a:r>
            <a:r>
              <a:rPr lang="vi-VN" sz="2400" dirty="0">
                <a:solidFill>
                  <a:srgbClr val="FFFFFF"/>
                </a:solidFill>
                <a:effectLst>
                  <a:outerShdw blurRad="38100" dist="38100" dir="2700000" algn="tl">
                    <a:srgbClr val="000000"/>
                  </a:outerShdw>
                </a:effectLst>
                <a:latin typeface="Times New Roman"/>
              </a:rPr>
              <a:t>ư</a:t>
            </a:r>
            <a:r>
              <a:rPr lang="en-US" sz="2400" dirty="0">
                <a:solidFill>
                  <a:srgbClr val="FFFFFF"/>
                </a:solidFill>
                <a:effectLst>
                  <a:outerShdw blurRad="38100" dist="38100" dir="2700000" algn="tl">
                    <a:srgbClr val="000000"/>
                  </a:outerShdw>
                </a:effectLst>
                <a:latin typeface="Times New Roman"/>
              </a:rPr>
              <a:t>ời </a:t>
            </a:r>
          </a:p>
        </p:txBody>
      </p:sp>
      <p:sp>
        <p:nvSpPr>
          <p:cNvPr id="189467" name="Oval 27"/>
          <p:cNvSpPr>
            <a:spLocks noChangeArrowheads="1"/>
          </p:cNvSpPr>
          <p:nvPr/>
        </p:nvSpPr>
        <p:spPr bwMode="auto">
          <a:xfrm>
            <a:off x="1676400" y="2438400"/>
            <a:ext cx="2286000" cy="1295400"/>
          </a:xfrm>
          <a:prstGeom prst="ellipse">
            <a:avLst/>
          </a:prstGeom>
          <a:solidFill>
            <a:schemeClr val="bg1"/>
          </a:solidFill>
          <a:ln w="9525">
            <a:solidFill>
              <a:schemeClr val="tx1"/>
            </a:solidFill>
            <a:round/>
            <a:headEnd/>
            <a:tailEnd/>
          </a:ln>
          <a:effectLst/>
        </p:spPr>
        <p:txBody>
          <a:bodyPr wrap="none" anchor="ctr"/>
          <a:lstStyle/>
          <a:p>
            <a:pPr algn="ctr">
              <a:defRPr/>
            </a:pPr>
            <a:r>
              <a:rPr lang="en-US" sz="2000" dirty="0">
                <a:ln w="0"/>
                <a:effectLst>
                  <a:outerShdw blurRad="38100" dist="19050" dir="2700000" algn="tl" rotWithShape="0">
                    <a:schemeClr val="dk1">
                      <a:alpha val="40000"/>
                    </a:schemeClr>
                  </a:outerShdw>
                </a:effectLst>
                <a:latin typeface="Times New Roman"/>
              </a:rPr>
              <a:t>SẢN XUẤT</a:t>
            </a:r>
          </a:p>
        </p:txBody>
      </p:sp>
      <p:sp>
        <p:nvSpPr>
          <p:cNvPr id="189468" name="Oval 28"/>
          <p:cNvSpPr>
            <a:spLocks noChangeArrowheads="1"/>
          </p:cNvSpPr>
          <p:nvPr/>
        </p:nvSpPr>
        <p:spPr bwMode="auto">
          <a:xfrm>
            <a:off x="1524000" y="3657600"/>
            <a:ext cx="2438400" cy="1295400"/>
          </a:xfrm>
          <a:prstGeom prst="ellipse">
            <a:avLst/>
          </a:prstGeom>
          <a:solidFill>
            <a:schemeClr val="bg1"/>
          </a:solidFill>
          <a:ln w="9525">
            <a:solidFill>
              <a:schemeClr val="tx1"/>
            </a:solidFill>
            <a:round/>
            <a:headEnd/>
            <a:tailEnd/>
          </a:ln>
          <a:effectLst/>
        </p:spPr>
        <p:txBody>
          <a:bodyPr wrap="none" anchor="ctr"/>
          <a:lstStyle/>
          <a:p>
            <a:pPr algn="ctr">
              <a:defRPr/>
            </a:pPr>
            <a:r>
              <a:rPr lang="en-US" sz="2000" dirty="0">
                <a:ln w="0"/>
                <a:effectLst>
                  <a:outerShdw blurRad="38100" dist="19050" dir="2700000" algn="tl" rotWithShape="0">
                    <a:schemeClr val="dk1">
                      <a:alpha val="40000"/>
                    </a:schemeClr>
                  </a:outerShdw>
                </a:effectLst>
                <a:latin typeface="Times New Roman"/>
              </a:rPr>
              <a:t>SỰ SẢN XUẤT</a:t>
            </a:r>
          </a:p>
          <a:p>
            <a:pPr algn="ctr">
              <a:defRPr/>
            </a:pPr>
            <a:r>
              <a:rPr lang="en-US" sz="2000" dirty="0">
                <a:ln w="0"/>
                <a:effectLst>
                  <a:outerShdw blurRad="38100" dist="19050" dir="2700000" algn="tl" rotWithShape="0">
                    <a:schemeClr val="dk1">
                      <a:alpha val="40000"/>
                    </a:schemeClr>
                  </a:outerShdw>
                </a:effectLst>
                <a:latin typeface="Times New Roman"/>
              </a:rPr>
              <a:t>XÃ HỘI</a:t>
            </a:r>
          </a:p>
        </p:txBody>
      </p:sp>
      <p:sp>
        <p:nvSpPr>
          <p:cNvPr id="189470" name="AutoShape 30"/>
          <p:cNvSpPr>
            <a:spLocks noChangeArrowheads="1"/>
          </p:cNvSpPr>
          <p:nvPr/>
        </p:nvSpPr>
        <p:spPr bwMode="auto">
          <a:xfrm>
            <a:off x="4114800" y="3962400"/>
            <a:ext cx="914400" cy="838200"/>
          </a:xfrm>
          <a:prstGeom prst="rightArrow">
            <a:avLst>
              <a:gd name="adj1" fmla="val 50000"/>
              <a:gd name="adj2" fmla="val 25000"/>
            </a:avLst>
          </a:prstGeom>
          <a:solidFill>
            <a:schemeClr val="folHlink"/>
          </a:solidFill>
          <a:ln w="9525">
            <a:solidFill>
              <a:srgbClr val="0000CC"/>
            </a:solidFill>
            <a:miter lim="800000"/>
            <a:headEnd/>
            <a:tailEnd/>
          </a:ln>
        </p:spPr>
        <p:txBody>
          <a:bodyPr wrap="none" anchor="ctr"/>
          <a:lstStyle/>
          <a:p>
            <a:pPr>
              <a:defRPr/>
            </a:pPr>
            <a:endParaRPr lang="en-US" b="1">
              <a:solidFill>
                <a:srgbClr val="FFFFFF"/>
              </a:solidFill>
              <a:latin typeface=".VnTimeH" pitchFamily="34" charset="0"/>
            </a:endParaRPr>
          </a:p>
        </p:txBody>
      </p:sp>
      <p:sp>
        <p:nvSpPr>
          <p:cNvPr id="189471" name="AutoShape 31"/>
          <p:cNvSpPr>
            <a:spLocks noChangeArrowheads="1"/>
          </p:cNvSpPr>
          <p:nvPr/>
        </p:nvSpPr>
        <p:spPr bwMode="auto">
          <a:xfrm>
            <a:off x="4267200" y="2819400"/>
            <a:ext cx="685800" cy="838200"/>
          </a:xfrm>
          <a:prstGeom prst="rightArrow">
            <a:avLst>
              <a:gd name="adj1" fmla="val 50000"/>
              <a:gd name="adj2" fmla="val 25000"/>
            </a:avLst>
          </a:prstGeom>
          <a:solidFill>
            <a:schemeClr val="folHlink"/>
          </a:solidFill>
          <a:ln w="9525">
            <a:solidFill>
              <a:srgbClr val="0000CC"/>
            </a:solidFill>
            <a:miter lim="800000"/>
            <a:headEnd/>
            <a:tailEnd/>
          </a:ln>
        </p:spPr>
        <p:txBody>
          <a:bodyPr wrap="none" anchor="ctr"/>
          <a:lstStyle/>
          <a:p>
            <a:pPr>
              <a:defRPr/>
            </a:pPr>
            <a:endParaRPr lang="en-US" b="1">
              <a:solidFill>
                <a:srgbClr val="FFFFFF"/>
              </a:solidFill>
              <a:latin typeface=".VnTimeH" pitchFamily="34" charset="0"/>
            </a:endParaRPr>
          </a:p>
        </p:txBody>
      </p:sp>
      <p:sp>
        <p:nvSpPr>
          <p:cNvPr id="11273" name="Rectangle 32"/>
          <p:cNvSpPr>
            <a:spLocks noChangeArrowheads="1"/>
          </p:cNvSpPr>
          <p:nvPr/>
        </p:nvSpPr>
        <p:spPr bwMode="auto">
          <a:xfrm>
            <a:off x="1531938" y="304800"/>
            <a:ext cx="79168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sz="2400" dirty="0">
                <a:ln w="0"/>
                <a:effectLst>
                  <a:outerShdw blurRad="38100" dist="19050" dir="2700000" algn="tl" rotWithShape="0">
                    <a:schemeClr val="dk1">
                      <a:alpha val="40000"/>
                    </a:schemeClr>
                  </a:outerShdw>
                </a:effectLst>
                <a:latin typeface="Times New Roman" pitchFamily="18" charset="0"/>
              </a:rPr>
              <a:t> </a:t>
            </a:r>
            <a:r>
              <a:rPr lang="en-US" sz="2800" dirty="0">
                <a:ln w="0"/>
                <a:effectLst>
                  <a:outerShdw blurRad="38100" dist="19050" dir="2700000" algn="tl" rotWithShape="0">
                    <a:schemeClr val="dk1">
                      <a:alpha val="40000"/>
                    </a:schemeClr>
                  </a:outerShdw>
                </a:effectLst>
                <a:latin typeface="Times New Roman" pitchFamily="18" charset="0"/>
              </a:rPr>
              <a:t>1.</a:t>
            </a:r>
            <a:r>
              <a:rPr lang="en-US" sz="2400" dirty="0">
                <a:ln w="0"/>
                <a:effectLst>
                  <a:outerShdw blurRad="38100" dist="19050" dir="2700000" algn="tl" rotWithShape="0">
                    <a:schemeClr val="dk1">
                      <a:alpha val="40000"/>
                    </a:schemeClr>
                  </a:outerShdw>
                </a:effectLst>
                <a:latin typeface="Times New Roman" pitchFamily="18" charset="0"/>
              </a:rPr>
              <a:t>  </a:t>
            </a:r>
            <a:r>
              <a:rPr lang="en-US" sz="2800" dirty="0">
                <a:ln w="0"/>
                <a:effectLst>
                  <a:outerShdw blurRad="38100" dist="19050" dir="2700000" algn="tl" rotWithShape="0">
                    <a:schemeClr val="dk1">
                      <a:alpha val="40000"/>
                    </a:schemeClr>
                  </a:outerShdw>
                </a:effectLst>
                <a:latin typeface="Times New Roman" pitchFamily="18" charset="0"/>
              </a:rPr>
              <a:t>SẢN XUẤT VẬT CHẤT LÀ C</a:t>
            </a:r>
            <a:r>
              <a:rPr lang="vi-VN" sz="2800" dirty="0">
                <a:ln w="0"/>
                <a:effectLst>
                  <a:outerShdw blurRad="38100" dist="19050" dir="2700000" algn="tl" rotWithShape="0">
                    <a:schemeClr val="dk1">
                      <a:alpha val="40000"/>
                    </a:schemeClr>
                  </a:outerShdw>
                </a:effectLst>
                <a:latin typeface="Times New Roman" pitchFamily="18" charset="0"/>
              </a:rPr>
              <a:t>Ơ</a:t>
            </a:r>
            <a:r>
              <a:rPr lang="en-US" sz="2800" dirty="0">
                <a:ln w="0"/>
                <a:effectLst>
                  <a:outerShdw blurRad="38100" dist="19050" dir="2700000" algn="tl" rotWithShape="0">
                    <a:schemeClr val="dk1">
                      <a:alpha val="40000"/>
                    </a:schemeClr>
                  </a:outerShdw>
                </a:effectLst>
                <a:latin typeface="Times New Roman" pitchFamily="18" charset="0"/>
              </a:rPr>
              <a:t> SỞ </a:t>
            </a:r>
          </a:p>
          <a:p>
            <a:pPr algn="ctr">
              <a:defRPr/>
            </a:pPr>
            <a:r>
              <a:rPr lang="en-US" sz="2800" dirty="0">
                <a:ln w="0"/>
                <a:effectLst>
                  <a:outerShdw blurRad="38100" dist="19050" dir="2700000" algn="tl" rotWithShape="0">
                    <a:schemeClr val="dk1">
                      <a:alpha val="40000"/>
                    </a:schemeClr>
                  </a:outerShdw>
                </a:effectLst>
                <a:latin typeface="Times New Roman" pitchFamily="18" charset="0"/>
              </a:rPr>
              <a:t>CỦA SỰ TỒN TẠI VÀ PHÁT TRIỂN XÃ HỘI</a:t>
            </a:r>
          </a:p>
        </p:txBody>
      </p:sp>
      <p:sp>
        <p:nvSpPr>
          <p:cNvPr id="189448" name="Text Box 8"/>
          <p:cNvSpPr txBox="1">
            <a:spLocks noChangeArrowheads="1"/>
          </p:cNvSpPr>
          <p:nvPr/>
        </p:nvSpPr>
        <p:spPr bwMode="auto">
          <a:xfrm>
            <a:off x="5562600" y="4038601"/>
            <a:ext cx="4419600" cy="466725"/>
          </a:xfrm>
          <a:prstGeom prst="rect">
            <a:avLst/>
          </a:prstGeom>
          <a:solidFill>
            <a:schemeClr val="bg1"/>
          </a:solidFill>
          <a:ln w="9525">
            <a:solidFill>
              <a:srgbClr val="006699"/>
            </a:solidFill>
            <a:miter lim="800000"/>
            <a:headEnd/>
            <a:tailEnd/>
          </a:ln>
          <a:effectLst/>
        </p:spPr>
        <p:txBody>
          <a:bodyPr>
            <a:spAutoFit/>
          </a:bodyPr>
          <a:lstStyle/>
          <a:p>
            <a:pPr algn="ctr">
              <a:spcBef>
                <a:spcPct val="50000"/>
              </a:spcBef>
              <a:defRPr/>
            </a:pPr>
            <a:r>
              <a:rPr lang="en-US" sz="2400" dirty="0">
                <a:solidFill>
                  <a:srgbClr val="FFFFFF"/>
                </a:solidFill>
                <a:effectLst>
                  <a:outerShdw blurRad="38100" dist="38100" dir="2700000" algn="tl">
                    <a:srgbClr val="000000"/>
                  </a:outerShdw>
                </a:effectLst>
                <a:latin typeface="Times New Roman"/>
              </a:rPr>
              <a:t>Sản xuất tinh thần </a:t>
            </a:r>
          </a:p>
        </p:txBody>
      </p:sp>
      <p:sp>
        <p:nvSpPr>
          <p:cNvPr id="189473" name="Rectangle 33"/>
          <p:cNvSpPr>
            <a:spLocks noChangeArrowheads="1"/>
          </p:cNvSpPr>
          <p:nvPr/>
        </p:nvSpPr>
        <p:spPr bwMode="auto">
          <a:xfrm>
            <a:off x="5257800" y="2590800"/>
            <a:ext cx="5029200" cy="13716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endParaRPr lang="vi-VN" b="1">
              <a:solidFill>
                <a:srgbClr val="FF9900"/>
              </a:solidFill>
              <a:latin typeface=".VnArialH" pitchFamily="34" charset="0"/>
            </a:endParaRPr>
          </a:p>
        </p:txBody>
      </p:sp>
      <p:sp>
        <p:nvSpPr>
          <p:cNvPr id="189456" name="Text Box 16"/>
          <p:cNvSpPr txBox="1">
            <a:spLocks noChangeArrowheads="1"/>
          </p:cNvSpPr>
          <p:nvPr/>
        </p:nvSpPr>
        <p:spPr bwMode="auto">
          <a:xfrm>
            <a:off x="5638800" y="3276601"/>
            <a:ext cx="4267200" cy="466725"/>
          </a:xfrm>
          <a:prstGeom prst="rect">
            <a:avLst/>
          </a:prstGeom>
          <a:solidFill>
            <a:schemeClr val="bg1"/>
          </a:solidFill>
          <a:ln w="9525">
            <a:solidFill>
              <a:srgbClr val="006699"/>
            </a:solidFill>
            <a:miter lim="800000"/>
            <a:headEnd/>
            <a:tailEnd/>
          </a:ln>
          <a:effectLst/>
        </p:spPr>
        <p:txBody>
          <a:bodyPr>
            <a:spAutoFit/>
          </a:bodyPr>
          <a:lstStyle/>
          <a:p>
            <a:pPr algn="ctr">
              <a:spcBef>
                <a:spcPct val="50000"/>
              </a:spcBef>
              <a:defRPr/>
            </a:pPr>
            <a:r>
              <a:rPr lang="en-US" sz="2400">
                <a:solidFill>
                  <a:srgbClr val="FFFFFF"/>
                </a:solidFill>
                <a:effectLst>
                  <a:outerShdw blurRad="38100" dist="38100" dir="2700000" algn="tl">
                    <a:srgbClr val="000000"/>
                  </a:outerShdw>
                </a:effectLst>
                <a:latin typeface="Times New Roman"/>
              </a:rPr>
              <a:t>Sản xuất vật chất </a:t>
            </a:r>
          </a:p>
        </p:txBody>
      </p:sp>
      <p:sp>
        <p:nvSpPr>
          <p:cNvPr id="189474" name="Rectangle 34"/>
          <p:cNvSpPr>
            <a:spLocks noChangeArrowheads="1"/>
          </p:cNvSpPr>
          <p:nvPr/>
        </p:nvSpPr>
        <p:spPr bwMode="auto">
          <a:xfrm>
            <a:off x="3962400" y="2486025"/>
            <a:ext cx="6705600" cy="40386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endParaRPr lang="vi-VN" b="1">
              <a:solidFill>
                <a:srgbClr val="FF9900"/>
              </a:solidFill>
              <a:latin typeface=".VnArialH" pitchFamily="34" charset="0"/>
            </a:endParaRPr>
          </a:p>
        </p:txBody>
      </p:sp>
      <p:sp>
        <p:nvSpPr>
          <p:cNvPr id="189469" name="Oval 29"/>
          <p:cNvSpPr>
            <a:spLocks noChangeArrowheads="1"/>
          </p:cNvSpPr>
          <p:nvPr/>
        </p:nvSpPr>
        <p:spPr bwMode="auto">
          <a:xfrm>
            <a:off x="1524000" y="4876800"/>
            <a:ext cx="2438400" cy="1295400"/>
          </a:xfrm>
          <a:prstGeom prst="ellipse">
            <a:avLst/>
          </a:prstGeom>
          <a:solidFill>
            <a:schemeClr val="bg1"/>
          </a:solidFill>
          <a:ln w="9525">
            <a:solidFill>
              <a:schemeClr val="tx1"/>
            </a:solidFill>
            <a:round/>
            <a:headEnd/>
            <a:tailEnd/>
          </a:ln>
          <a:effectLst/>
        </p:spPr>
        <p:txBody>
          <a:bodyPr wrap="none" anchor="ctr"/>
          <a:lstStyle/>
          <a:p>
            <a:pPr algn="ctr">
              <a:defRPr/>
            </a:pPr>
            <a:r>
              <a:rPr lang="en-US" sz="2000" dirty="0">
                <a:ln w="0"/>
                <a:effectLst>
                  <a:outerShdw blurRad="38100" dist="19050" dir="2700000" algn="tl" rotWithShape="0">
                    <a:schemeClr val="dk1">
                      <a:alpha val="40000"/>
                    </a:schemeClr>
                  </a:outerShdw>
                </a:effectLst>
                <a:latin typeface="Times New Roman"/>
              </a:rPr>
              <a:t>SẢN XUẤT</a:t>
            </a:r>
          </a:p>
          <a:p>
            <a:pPr algn="ctr">
              <a:defRPr/>
            </a:pPr>
            <a:r>
              <a:rPr lang="en-US" sz="2000" dirty="0">
                <a:ln w="0"/>
                <a:effectLst>
                  <a:outerShdw blurRad="38100" dist="19050" dir="2700000" algn="tl" rotWithShape="0">
                    <a:schemeClr val="dk1">
                      <a:alpha val="40000"/>
                    </a:schemeClr>
                  </a:outerShdw>
                </a:effectLst>
                <a:latin typeface="Times New Roman"/>
              </a:rPr>
              <a:t>VẬT CHẤT</a:t>
            </a:r>
          </a:p>
        </p:txBody>
      </p:sp>
      <p:sp>
        <p:nvSpPr>
          <p:cNvPr id="189466" name="Oval 26"/>
          <p:cNvSpPr>
            <a:spLocks noChangeArrowheads="1"/>
          </p:cNvSpPr>
          <p:nvPr/>
        </p:nvSpPr>
        <p:spPr bwMode="auto">
          <a:xfrm>
            <a:off x="4191000" y="3429000"/>
            <a:ext cx="6324600" cy="3200400"/>
          </a:xfrm>
          <a:prstGeom prst="ellipse">
            <a:avLst/>
          </a:prstGeom>
          <a:blipFill>
            <a:blip r:embed="rId2"/>
            <a:tile tx="0" ty="0" sx="100000" sy="100000" flip="none" algn="tl"/>
          </a:blipFill>
          <a:ln w="9525">
            <a:solidFill>
              <a:srgbClr val="000066"/>
            </a:solidFill>
            <a:round/>
            <a:headEnd/>
            <a:tailEnd/>
          </a:ln>
        </p:spPr>
        <p:txBody>
          <a:bodyPr wrap="none" anchor="ctr"/>
          <a:lstStyle/>
          <a:p>
            <a:pPr algn="ctr">
              <a:defRPr/>
            </a:pPr>
            <a:r>
              <a:rPr lang="en-US" sz="2400" dirty="0" err="1">
                <a:ln w="0"/>
                <a:effectLst>
                  <a:outerShdw blurRad="38100" dist="19050" dir="2700000" algn="tl" rotWithShape="0">
                    <a:schemeClr val="dk1">
                      <a:alpha val="40000"/>
                    </a:schemeClr>
                  </a:outerShdw>
                </a:effectLst>
                <a:latin typeface="Times New Roman" pitchFamily="18" charset="0"/>
              </a:rPr>
              <a:t>Là</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quá</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trình</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mà</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trong</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đó</a:t>
            </a:r>
            <a:endParaRPr lang="en-US" sz="2400" dirty="0">
              <a:ln w="0"/>
              <a:effectLst>
                <a:outerShdw blurRad="38100" dist="19050" dir="2700000" algn="tl" rotWithShape="0">
                  <a:schemeClr val="dk1">
                    <a:alpha val="40000"/>
                  </a:schemeClr>
                </a:outerShdw>
              </a:effectLst>
              <a:latin typeface="Times New Roman" pitchFamily="18" charset="0"/>
            </a:endParaRPr>
          </a:p>
          <a:p>
            <a:pPr algn="ctr">
              <a:defRPr/>
            </a:pPr>
            <a:r>
              <a:rPr lang="en-US" sz="2400" dirty="0">
                <a:ln w="0"/>
                <a:effectLst>
                  <a:outerShdw blurRad="38100" dist="19050" dir="2700000" algn="tl" rotWithShape="0">
                    <a:schemeClr val="dk1">
                      <a:alpha val="40000"/>
                    </a:schemeClr>
                  </a:outerShdw>
                </a:effectLst>
                <a:latin typeface="Times New Roman" pitchFamily="18" charset="0"/>
              </a:rPr>
              <a:t> con </a:t>
            </a:r>
            <a:r>
              <a:rPr lang="en-US" sz="2400" dirty="0" err="1">
                <a:ln w="0"/>
                <a:effectLst>
                  <a:outerShdw blurRad="38100" dist="19050" dir="2700000" algn="tl" rotWithShape="0">
                    <a:schemeClr val="dk1">
                      <a:alpha val="40000"/>
                    </a:schemeClr>
                  </a:outerShdw>
                </a:effectLst>
                <a:latin typeface="Times New Roman" pitchFamily="18" charset="0"/>
              </a:rPr>
              <a:t>ng</a:t>
            </a:r>
            <a:r>
              <a:rPr lang="vi-VN" sz="2400" dirty="0">
                <a:ln w="0"/>
                <a:effectLst>
                  <a:outerShdw blurRad="38100" dist="19050" dir="2700000" algn="tl" rotWithShape="0">
                    <a:schemeClr val="dk1">
                      <a:alpha val="40000"/>
                    </a:schemeClr>
                  </a:outerShdw>
                </a:effectLst>
                <a:latin typeface="Times New Roman" pitchFamily="18" charset="0"/>
              </a:rPr>
              <a:t>ư</a:t>
            </a:r>
            <a:r>
              <a:rPr lang="en-US" sz="2400" dirty="0" err="1">
                <a:ln w="0"/>
                <a:effectLst>
                  <a:outerShdw blurRad="38100" dist="19050" dir="2700000" algn="tl" rotWithShape="0">
                    <a:schemeClr val="dk1">
                      <a:alpha val="40000"/>
                    </a:schemeClr>
                  </a:outerShdw>
                </a:effectLst>
                <a:latin typeface="Times New Roman" pitchFamily="18" charset="0"/>
              </a:rPr>
              <a:t>ời</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sử</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dụng</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công</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cụ</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lao</a:t>
            </a:r>
            <a:r>
              <a:rPr lang="en-US" sz="2400" dirty="0">
                <a:ln w="0"/>
                <a:effectLst>
                  <a:outerShdw blurRad="38100" dist="19050" dir="2700000" algn="tl" rotWithShape="0">
                    <a:schemeClr val="dk1">
                      <a:alpha val="40000"/>
                    </a:schemeClr>
                  </a:outerShdw>
                </a:effectLst>
                <a:latin typeface="Times New Roman" pitchFamily="18" charset="0"/>
              </a:rPr>
              <a:t> </a:t>
            </a:r>
            <a:r>
              <a:rPr lang="vi-VN" sz="2400" dirty="0">
                <a:ln w="0"/>
                <a:effectLst>
                  <a:outerShdw blurRad="38100" dist="19050" dir="2700000" algn="tl" rotWithShape="0">
                    <a:schemeClr val="dk1">
                      <a:alpha val="40000"/>
                    </a:schemeClr>
                  </a:outerShdw>
                </a:effectLst>
                <a:latin typeface="Times New Roman" pitchFamily="18" charset="0"/>
              </a:rPr>
              <a:t>đ</a:t>
            </a:r>
            <a:r>
              <a:rPr lang="en-US" sz="2400" dirty="0" err="1">
                <a:ln w="0"/>
                <a:effectLst>
                  <a:outerShdw blurRad="38100" dist="19050" dir="2700000" algn="tl" rotWithShape="0">
                    <a:schemeClr val="dk1">
                      <a:alpha val="40000"/>
                    </a:schemeClr>
                  </a:outerShdw>
                </a:effectLst>
                <a:latin typeface="Times New Roman" pitchFamily="18" charset="0"/>
              </a:rPr>
              <a:t>ộng</a:t>
            </a:r>
            <a:endParaRPr lang="en-US" sz="2400" dirty="0">
              <a:ln w="0"/>
              <a:effectLst>
                <a:outerShdw blurRad="38100" dist="19050" dir="2700000" algn="tl" rotWithShape="0">
                  <a:schemeClr val="dk1">
                    <a:alpha val="40000"/>
                  </a:schemeClr>
                </a:outerShdw>
              </a:effectLst>
              <a:latin typeface="Times New Roman" pitchFamily="18" charset="0"/>
            </a:endParaRPr>
          </a:p>
          <a:p>
            <a:pPr algn="ctr">
              <a:defRPr/>
            </a:pP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tác</a:t>
            </a:r>
            <a:r>
              <a:rPr lang="en-US" sz="2400" dirty="0">
                <a:ln w="0"/>
                <a:effectLst>
                  <a:outerShdw blurRad="38100" dist="19050" dir="2700000" algn="tl" rotWithShape="0">
                    <a:schemeClr val="dk1">
                      <a:alpha val="40000"/>
                    </a:schemeClr>
                  </a:outerShdw>
                </a:effectLst>
                <a:latin typeface="Times New Roman" pitchFamily="18" charset="0"/>
              </a:rPr>
              <a:t> </a:t>
            </a:r>
            <a:r>
              <a:rPr lang="vi-VN" sz="2400" dirty="0">
                <a:ln w="0"/>
                <a:effectLst>
                  <a:outerShdw blurRad="38100" dist="19050" dir="2700000" algn="tl" rotWithShape="0">
                    <a:schemeClr val="dk1">
                      <a:alpha val="40000"/>
                    </a:schemeClr>
                  </a:outerShdw>
                </a:effectLst>
                <a:latin typeface="Times New Roman" pitchFamily="18" charset="0"/>
              </a:rPr>
              <a:t>đ</a:t>
            </a:r>
            <a:r>
              <a:rPr lang="en-US" sz="2400" dirty="0" err="1">
                <a:ln w="0"/>
                <a:effectLst>
                  <a:outerShdw blurRad="38100" dist="19050" dir="2700000" algn="tl" rotWithShape="0">
                    <a:schemeClr val="dk1">
                      <a:alpha val="40000"/>
                    </a:schemeClr>
                  </a:outerShdw>
                </a:effectLst>
                <a:latin typeface="Times New Roman" pitchFamily="18" charset="0"/>
              </a:rPr>
              <a:t>ộng</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trực</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tiếp</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hoặc</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gián</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tiếp</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vào</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tự</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nhiên</a:t>
            </a:r>
            <a:r>
              <a:rPr lang="en-US" sz="2400" dirty="0">
                <a:ln w="0"/>
                <a:effectLst>
                  <a:outerShdw blurRad="38100" dist="19050" dir="2700000" algn="tl" rotWithShape="0">
                    <a:schemeClr val="dk1">
                      <a:alpha val="40000"/>
                    </a:schemeClr>
                  </a:outerShdw>
                </a:effectLst>
                <a:latin typeface="Times New Roman" pitchFamily="18" charset="0"/>
              </a:rPr>
              <a:t>,</a:t>
            </a:r>
          </a:p>
          <a:p>
            <a:pPr algn="ctr">
              <a:defRPr/>
            </a:pP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cải</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biến</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các</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dạng</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vật</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chất</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của</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giới</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tự</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nhiên</a:t>
            </a:r>
            <a:endParaRPr lang="en-US" sz="2400" dirty="0">
              <a:ln w="0"/>
              <a:effectLst>
                <a:outerShdw blurRad="38100" dist="19050" dir="2700000" algn="tl" rotWithShape="0">
                  <a:schemeClr val="dk1">
                    <a:alpha val="40000"/>
                  </a:schemeClr>
                </a:outerShdw>
              </a:effectLst>
              <a:latin typeface="Times New Roman" pitchFamily="18" charset="0"/>
            </a:endParaRPr>
          </a:p>
          <a:p>
            <a:pPr algn="ctr">
              <a:defRPr/>
            </a:pPr>
            <a:r>
              <a:rPr lang="en-US" sz="2400" dirty="0">
                <a:ln w="0"/>
                <a:effectLst>
                  <a:outerShdw blurRad="38100" dist="19050" dir="2700000" algn="tl" rotWithShape="0">
                    <a:schemeClr val="dk1">
                      <a:alpha val="40000"/>
                    </a:schemeClr>
                  </a:outerShdw>
                </a:effectLst>
                <a:latin typeface="Times New Roman" pitchFamily="18" charset="0"/>
              </a:rPr>
              <a:t> </a:t>
            </a:r>
            <a:r>
              <a:rPr lang="vi-VN" sz="2400" dirty="0">
                <a:ln w="0"/>
                <a:effectLst>
                  <a:outerShdw blurRad="38100" dist="19050" dir="2700000" algn="tl" rotWithShape="0">
                    <a:schemeClr val="dk1">
                      <a:alpha val="40000"/>
                    </a:schemeClr>
                  </a:outerShdw>
                </a:effectLst>
                <a:latin typeface="Times New Roman" pitchFamily="18" charset="0"/>
              </a:rPr>
              <a:t>đ</a:t>
            </a:r>
            <a:r>
              <a:rPr lang="en-US" sz="2400" dirty="0">
                <a:ln w="0"/>
                <a:effectLst>
                  <a:outerShdw blurRad="38100" dist="19050" dir="2700000" algn="tl" rotWithShape="0">
                    <a:schemeClr val="dk1">
                      <a:alpha val="40000"/>
                    </a:schemeClr>
                  </a:outerShdw>
                </a:effectLst>
                <a:latin typeface="Times New Roman" pitchFamily="18" charset="0"/>
              </a:rPr>
              <a:t>ể </a:t>
            </a:r>
            <a:r>
              <a:rPr lang="en-US" sz="2400" dirty="0" err="1">
                <a:ln w="0"/>
                <a:effectLst>
                  <a:outerShdw blurRad="38100" dist="19050" dir="2700000" algn="tl" rotWithShape="0">
                    <a:schemeClr val="dk1">
                      <a:alpha val="40000"/>
                    </a:schemeClr>
                  </a:outerShdw>
                </a:effectLst>
                <a:latin typeface="Times New Roman" pitchFamily="18" charset="0"/>
              </a:rPr>
              <a:t>tạo</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ra</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của</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cải</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xã</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hội</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nhằm</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thoả</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mãn</a:t>
            </a:r>
            <a:endParaRPr lang="en-US" sz="2400" dirty="0">
              <a:ln w="0"/>
              <a:effectLst>
                <a:outerShdw blurRad="38100" dist="19050" dir="2700000" algn="tl" rotWithShape="0">
                  <a:schemeClr val="dk1">
                    <a:alpha val="40000"/>
                  </a:schemeClr>
                </a:outerShdw>
              </a:effectLst>
              <a:latin typeface="Times New Roman" pitchFamily="18" charset="0"/>
            </a:endParaRPr>
          </a:p>
          <a:p>
            <a:pPr algn="ctr">
              <a:defRPr/>
            </a:pP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nhu</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cầu</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tồn</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tại</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và</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phát</a:t>
            </a: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triển</a:t>
            </a:r>
            <a:endParaRPr lang="en-US" sz="2400" dirty="0">
              <a:ln w="0"/>
              <a:effectLst>
                <a:outerShdw blurRad="38100" dist="19050" dir="2700000" algn="tl" rotWithShape="0">
                  <a:schemeClr val="dk1">
                    <a:alpha val="40000"/>
                  </a:schemeClr>
                </a:outerShdw>
              </a:effectLst>
              <a:latin typeface="Times New Roman" pitchFamily="18" charset="0"/>
            </a:endParaRPr>
          </a:p>
          <a:p>
            <a:pPr algn="ctr">
              <a:defRPr/>
            </a:pPr>
            <a:r>
              <a:rPr lang="en-US" sz="2400" dirty="0">
                <a:ln w="0"/>
                <a:effectLst>
                  <a:outerShdw blurRad="38100" dist="19050" dir="2700000" algn="tl" rotWithShape="0">
                    <a:schemeClr val="dk1">
                      <a:alpha val="40000"/>
                    </a:schemeClr>
                  </a:outerShdw>
                </a:effectLst>
                <a:latin typeface="Times New Roman" pitchFamily="18" charset="0"/>
              </a:rPr>
              <a:t> </a:t>
            </a:r>
            <a:r>
              <a:rPr lang="en-US" sz="2400" dirty="0" err="1">
                <a:ln w="0"/>
                <a:effectLst>
                  <a:outerShdw blurRad="38100" dist="19050" dir="2700000" algn="tl" rotWithShape="0">
                    <a:schemeClr val="dk1">
                      <a:alpha val="40000"/>
                    </a:schemeClr>
                  </a:outerShdw>
                </a:effectLst>
                <a:latin typeface="Times New Roman" pitchFamily="18" charset="0"/>
              </a:rPr>
              <a:t>của</a:t>
            </a:r>
            <a:r>
              <a:rPr lang="en-US" sz="2400" dirty="0">
                <a:ln w="0"/>
                <a:effectLst>
                  <a:outerShdw blurRad="38100" dist="19050" dir="2700000" algn="tl" rotWithShape="0">
                    <a:schemeClr val="dk1">
                      <a:alpha val="40000"/>
                    </a:schemeClr>
                  </a:outerShdw>
                </a:effectLst>
                <a:latin typeface="Times New Roman" pitchFamily="18" charset="0"/>
              </a:rPr>
              <a:t> con </a:t>
            </a:r>
            <a:r>
              <a:rPr lang="en-US" sz="2400" dirty="0" err="1">
                <a:ln w="0"/>
                <a:effectLst>
                  <a:outerShdw blurRad="38100" dist="19050" dir="2700000" algn="tl" rotWithShape="0">
                    <a:schemeClr val="dk1">
                      <a:alpha val="40000"/>
                    </a:schemeClr>
                  </a:outerShdw>
                </a:effectLst>
                <a:latin typeface="Times New Roman" pitchFamily="18" charset="0"/>
              </a:rPr>
              <a:t>ng</a:t>
            </a:r>
            <a:r>
              <a:rPr lang="vi-VN" sz="2400" dirty="0">
                <a:ln w="0"/>
                <a:effectLst>
                  <a:outerShdw blurRad="38100" dist="19050" dir="2700000" algn="tl" rotWithShape="0">
                    <a:schemeClr val="dk1">
                      <a:alpha val="40000"/>
                    </a:schemeClr>
                  </a:outerShdw>
                </a:effectLst>
                <a:latin typeface="Times New Roman" pitchFamily="18" charset="0"/>
              </a:rPr>
              <a:t>ư</a:t>
            </a:r>
            <a:r>
              <a:rPr lang="en-US" sz="2400" dirty="0" err="1">
                <a:ln w="0"/>
                <a:effectLst>
                  <a:outerShdw blurRad="38100" dist="19050" dir="2700000" algn="tl" rotWithShape="0">
                    <a:schemeClr val="dk1">
                      <a:alpha val="40000"/>
                    </a:schemeClr>
                  </a:outerShdw>
                </a:effectLst>
                <a:latin typeface="Times New Roman" pitchFamily="18" charset="0"/>
              </a:rPr>
              <a:t>ời</a:t>
            </a:r>
            <a:r>
              <a:rPr lang="en-US" sz="2200" dirty="0">
                <a:ln w="0"/>
                <a:effectLst>
                  <a:outerShdw blurRad="38100" dist="19050" dir="2700000" algn="tl" rotWithShape="0">
                    <a:schemeClr val="dk1">
                      <a:alpha val="40000"/>
                    </a:schemeClr>
                  </a:outerShdw>
                </a:effectLst>
                <a:latin typeface="Times New Roman" pitchFamily="18" charset="0"/>
              </a:rPr>
              <a:t>. </a:t>
            </a:r>
          </a:p>
        </p:txBody>
      </p:sp>
    </p:spTree>
    <p:extLst>
      <p:ext uri="{BB962C8B-B14F-4D97-AF65-F5344CB8AC3E}">
        <p14:creationId xmlns:p14="http://schemas.microsoft.com/office/powerpoint/2010/main" val="372917379"/>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blinds(horizontal)">
                                      <p:cBhvr>
                                        <p:cTn id="7" dur="500"/>
                                        <p:tgtEl>
                                          <p:spTgt spid="1894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9467"/>
                                        </p:tgtEl>
                                        <p:attrNameLst>
                                          <p:attrName>style.visibility</p:attrName>
                                        </p:attrNameLst>
                                      </p:cBhvr>
                                      <p:to>
                                        <p:strVal val="visible"/>
                                      </p:to>
                                    </p:set>
                                    <p:animEffect transition="in" filter="blinds(horizontal)">
                                      <p:cBhvr>
                                        <p:cTn id="12" dur="500"/>
                                        <p:tgtEl>
                                          <p:spTgt spid="189467"/>
                                        </p:tgtEl>
                                      </p:cBhvr>
                                    </p:animEffect>
                                  </p:childTnLst>
                                </p:cTn>
                              </p:par>
                            </p:childTnLst>
                          </p:cTn>
                        </p:par>
                        <p:par>
                          <p:cTn id="13" fill="hold" nodeType="afterGroup">
                            <p:stCondLst>
                              <p:cond delay="500"/>
                            </p:stCondLst>
                            <p:childTnLst>
                              <p:par>
                                <p:cTn id="14" presetID="18" presetClass="entr" presetSubtype="12" fill="hold" grpId="0" nodeType="afterEffect">
                                  <p:stCondLst>
                                    <p:cond delay="0"/>
                                  </p:stCondLst>
                                  <p:childTnLst>
                                    <p:set>
                                      <p:cBhvr>
                                        <p:cTn id="15" dur="1" fill="hold">
                                          <p:stCondLst>
                                            <p:cond delay="0"/>
                                          </p:stCondLst>
                                        </p:cTn>
                                        <p:tgtEl>
                                          <p:spTgt spid="189471"/>
                                        </p:tgtEl>
                                        <p:attrNameLst>
                                          <p:attrName>style.visibility</p:attrName>
                                        </p:attrNameLst>
                                      </p:cBhvr>
                                      <p:to>
                                        <p:strVal val="visible"/>
                                      </p:to>
                                    </p:set>
                                    <p:animEffect transition="in" filter="strips(downLeft)">
                                      <p:cBhvr>
                                        <p:cTn id="16" dur="500"/>
                                        <p:tgtEl>
                                          <p:spTgt spid="189471"/>
                                        </p:tgtEl>
                                      </p:cBhvr>
                                    </p:animEffect>
                                  </p:childTnLst>
                                </p:cTn>
                              </p:par>
                            </p:childTnLst>
                          </p:cTn>
                        </p:par>
                        <p:par>
                          <p:cTn id="17" fill="hold" nodeType="afterGroup">
                            <p:stCondLst>
                              <p:cond delay="1000"/>
                            </p:stCondLst>
                            <p:childTnLst>
                              <p:par>
                                <p:cTn id="18" presetID="3" presetClass="entr" presetSubtype="5" fill="hold" grpId="0" nodeType="afterEffect">
                                  <p:stCondLst>
                                    <p:cond delay="0"/>
                                  </p:stCondLst>
                                  <p:childTnLst>
                                    <p:set>
                                      <p:cBhvr>
                                        <p:cTn id="19" dur="1" fill="hold">
                                          <p:stCondLst>
                                            <p:cond delay="0"/>
                                          </p:stCondLst>
                                        </p:cTn>
                                        <p:tgtEl>
                                          <p:spTgt spid="189453"/>
                                        </p:tgtEl>
                                        <p:attrNameLst>
                                          <p:attrName>style.visibility</p:attrName>
                                        </p:attrNameLst>
                                      </p:cBhvr>
                                      <p:to>
                                        <p:strVal val="visible"/>
                                      </p:to>
                                    </p:set>
                                    <p:animEffect transition="in" filter="blinds(vertical)">
                                      <p:cBhvr>
                                        <p:cTn id="20" dur="500"/>
                                        <p:tgtEl>
                                          <p:spTgt spid="1894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189473"/>
                                        </p:tgtEl>
                                        <p:attrNameLst>
                                          <p:attrName>style.visibility</p:attrName>
                                        </p:attrNameLst>
                                      </p:cBhvr>
                                      <p:to>
                                        <p:strVal val="visible"/>
                                      </p:to>
                                    </p:set>
                                    <p:animEffect transition="in" filter="box(in)">
                                      <p:cBhvr>
                                        <p:cTn id="25" dur="500"/>
                                        <p:tgtEl>
                                          <p:spTgt spid="189473"/>
                                        </p:tgtEl>
                                      </p:cBhvr>
                                    </p:animEffect>
                                  </p:childTnLst>
                                </p:cTn>
                              </p:par>
                            </p:childTnLst>
                          </p:cTn>
                        </p:par>
                        <p:par>
                          <p:cTn id="26" fill="hold" nodeType="afterGroup">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189468"/>
                                        </p:tgtEl>
                                        <p:attrNameLst>
                                          <p:attrName>style.visibility</p:attrName>
                                        </p:attrNameLst>
                                      </p:cBhvr>
                                      <p:to>
                                        <p:strVal val="visible"/>
                                      </p:to>
                                    </p:set>
                                    <p:animEffect transition="in" filter="blinds(horizontal)">
                                      <p:cBhvr>
                                        <p:cTn id="29" dur="500"/>
                                        <p:tgtEl>
                                          <p:spTgt spid="189468"/>
                                        </p:tgtEl>
                                      </p:cBhvr>
                                    </p:animEffect>
                                  </p:childTnLst>
                                </p:cTn>
                              </p:par>
                            </p:childTnLst>
                          </p:cTn>
                        </p:par>
                        <p:par>
                          <p:cTn id="30" fill="hold" nodeType="afterGroup">
                            <p:stCondLst>
                              <p:cond delay="1000"/>
                            </p:stCondLst>
                            <p:childTnLst>
                              <p:par>
                                <p:cTn id="31" presetID="18" presetClass="entr" presetSubtype="12" fill="hold" grpId="0" nodeType="afterEffect">
                                  <p:stCondLst>
                                    <p:cond delay="0"/>
                                  </p:stCondLst>
                                  <p:childTnLst>
                                    <p:set>
                                      <p:cBhvr>
                                        <p:cTn id="32" dur="1" fill="hold">
                                          <p:stCondLst>
                                            <p:cond delay="0"/>
                                          </p:stCondLst>
                                        </p:cTn>
                                        <p:tgtEl>
                                          <p:spTgt spid="189470"/>
                                        </p:tgtEl>
                                        <p:attrNameLst>
                                          <p:attrName>style.visibility</p:attrName>
                                        </p:attrNameLst>
                                      </p:cBhvr>
                                      <p:to>
                                        <p:strVal val="visible"/>
                                      </p:to>
                                    </p:set>
                                    <p:animEffect transition="in" filter="strips(downLeft)">
                                      <p:cBhvr>
                                        <p:cTn id="33" dur="500"/>
                                        <p:tgtEl>
                                          <p:spTgt spid="189470"/>
                                        </p:tgtEl>
                                      </p:cBhvr>
                                    </p:animEffect>
                                  </p:childTnLst>
                                </p:cTn>
                              </p:par>
                            </p:childTnLst>
                          </p:cTn>
                        </p:par>
                        <p:par>
                          <p:cTn id="34" fill="hold" nodeType="afterGroup">
                            <p:stCondLst>
                              <p:cond delay="1500"/>
                            </p:stCondLst>
                            <p:childTnLst>
                              <p:par>
                                <p:cTn id="35" presetID="3" presetClass="entr" presetSubtype="10" fill="hold" grpId="0" nodeType="afterEffect">
                                  <p:stCondLst>
                                    <p:cond delay="0"/>
                                  </p:stCondLst>
                                  <p:childTnLst>
                                    <p:set>
                                      <p:cBhvr>
                                        <p:cTn id="36" dur="1" fill="hold">
                                          <p:stCondLst>
                                            <p:cond delay="0"/>
                                          </p:stCondLst>
                                        </p:cTn>
                                        <p:tgtEl>
                                          <p:spTgt spid="189456"/>
                                        </p:tgtEl>
                                        <p:attrNameLst>
                                          <p:attrName>style.visibility</p:attrName>
                                        </p:attrNameLst>
                                      </p:cBhvr>
                                      <p:to>
                                        <p:strVal val="visible"/>
                                      </p:to>
                                    </p:set>
                                    <p:animEffect transition="in" filter="blinds(horizontal)">
                                      <p:cBhvr>
                                        <p:cTn id="37" dur="500"/>
                                        <p:tgtEl>
                                          <p:spTgt spid="189456"/>
                                        </p:tgtEl>
                                      </p:cBhvr>
                                    </p:animEffect>
                                  </p:childTnLst>
                                </p:cTn>
                              </p:par>
                            </p:childTnLst>
                          </p:cTn>
                        </p:par>
                        <p:par>
                          <p:cTn id="38" fill="hold" nodeType="afterGroup">
                            <p:stCondLst>
                              <p:cond delay="2000"/>
                            </p:stCondLst>
                            <p:childTnLst>
                              <p:par>
                                <p:cTn id="39" presetID="3" presetClass="entr" presetSubtype="10" fill="hold" grpId="0" nodeType="afterEffect">
                                  <p:stCondLst>
                                    <p:cond delay="0"/>
                                  </p:stCondLst>
                                  <p:childTnLst>
                                    <p:set>
                                      <p:cBhvr>
                                        <p:cTn id="40" dur="1" fill="hold">
                                          <p:stCondLst>
                                            <p:cond delay="0"/>
                                          </p:stCondLst>
                                        </p:cTn>
                                        <p:tgtEl>
                                          <p:spTgt spid="189448"/>
                                        </p:tgtEl>
                                        <p:attrNameLst>
                                          <p:attrName>style.visibility</p:attrName>
                                        </p:attrNameLst>
                                      </p:cBhvr>
                                      <p:to>
                                        <p:strVal val="visible"/>
                                      </p:to>
                                    </p:set>
                                    <p:animEffect transition="in" filter="blinds(horizontal)">
                                      <p:cBhvr>
                                        <p:cTn id="41" dur="500"/>
                                        <p:tgtEl>
                                          <p:spTgt spid="189448"/>
                                        </p:tgtEl>
                                      </p:cBhvr>
                                    </p:animEffect>
                                  </p:childTnLst>
                                </p:cTn>
                              </p:par>
                            </p:childTnLst>
                          </p:cTn>
                        </p:par>
                        <p:par>
                          <p:cTn id="42" fill="hold" nodeType="afterGroup">
                            <p:stCondLst>
                              <p:cond delay="2500"/>
                            </p:stCondLst>
                            <p:childTnLst>
                              <p:par>
                                <p:cTn id="43" presetID="3" presetClass="entr" presetSubtype="10" fill="hold" grpId="0" nodeType="afterEffect">
                                  <p:stCondLst>
                                    <p:cond delay="0"/>
                                  </p:stCondLst>
                                  <p:childTnLst>
                                    <p:set>
                                      <p:cBhvr>
                                        <p:cTn id="44" dur="1" fill="hold">
                                          <p:stCondLst>
                                            <p:cond delay="0"/>
                                          </p:stCondLst>
                                        </p:cTn>
                                        <p:tgtEl>
                                          <p:spTgt spid="189457"/>
                                        </p:tgtEl>
                                        <p:attrNameLst>
                                          <p:attrName>style.visibility</p:attrName>
                                        </p:attrNameLst>
                                      </p:cBhvr>
                                      <p:to>
                                        <p:strVal val="visible"/>
                                      </p:to>
                                    </p:set>
                                    <p:animEffect transition="in" filter="blinds(horizontal)">
                                      <p:cBhvr>
                                        <p:cTn id="45" dur="500"/>
                                        <p:tgtEl>
                                          <p:spTgt spid="189457"/>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189474"/>
                                        </p:tgtEl>
                                        <p:attrNameLst>
                                          <p:attrName>style.visibility</p:attrName>
                                        </p:attrNameLst>
                                      </p:cBhvr>
                                      <p:to>
                                        <p:strVal val="visible"/>
                                      </p:to>
                                    </p:set>
                                    <p:animEffect transition="in" filter="box(in)">
                                      <p:cBhvr>
                                        <p:cTn id="50" dur="500"/>
                                        <p:tgtEl>
                                          <p:spTgt spid="189474"/>
                                        </p:tgtEl>
                                      </p:cBhvr>
                                    </p:animEffect>
                                  </p:childTnLst>
                                </p:cTn>
                              </p:par>
                            </p:childTnLst>
                          </p:cTn>
                        </p:par>
                        <p:par>
                          <p:cTn id="51" fill="hold" nodeType="afterGroup">
                            <p:stCondLst>
                              <p:cond delay="500"/>
                            </p:stCondLst>
                            <p:childTnLst>
                              <p:par>
                                <p:cTn id="52" presetID="24" presetClass="entr" presetSubtype="0" fill="hold" grpId="0" nodeType="afterEffect">
                                  <p:stCondLst>
                                    <p:cond delay="0"/>
                                  </p:stCondLst>
                                  <p:childTnLst>
                                    <p:set>
                                      <p:cBhvr>
                                        <p:cTn id="53" dur="1" fill="hold">
                                          <p:stCondLst>
                                            <p:cond delay="0"/>
                                          </p:stCondLst>
                                        </p:cTn>
                                        <p:tgtEl>
                                          <p:spTgt spid="189469"/>
                                        </p:tgtEl>
                                        <p:attrNameLst>
                                          <p:attrName>style.visibility</p:attrName>
                                        </p:attrNameLst>
                                      </p:cBhvr>
                                      <p:to>
                                        <p:strVal val="visible"/>
                                      </p:to>
                                    </p:set>
                                    <p:anim to="" calcmode="lin" valueType="num">
                                      <p:cBhvr>
                                        <p:cTn id="54" dur="1" fill="hold"/>
                                        <p:tgtEl>
                                          <p:spTgt spid="189469"/>
                                        </p:tgtEl>
                                        <p:attrNameLst>
                                          <p:attrName/>
                                        </p:attrNameLst>
                                      </p:cBhvr>
                                    </p:anim>
                                  </p:childTnLst>
                                </p:cTn>
                              </p:par>
                            </p:childTnLst>
                          </p:cTn>
                        </p:par>
                        <p:par>
                          <p:cTn id="55" fill="hold" nodeType="afterGroup">
                            <p:stCondLst>
                              <p:cond delay="500"/>
                            </p:stCondLst>
                            <p:childTnLst>
                              <p:par>
                                <p:cTn id="56" presetID="3" presetClass="entr" presetSubtype="5" fill="hold" grpId="0" nodeType="afterEffect">
                                  <p:stCondLst>
                                    <p:cond delay="0"/>
                                  </p:stCondLst>
                                  <p:childTnLst>
                                    <p:set>
                                      <p:cBhvr>
                                        <p:cTn id="57" dur="1" fill="hold">
                                          <p:stCondLst>
                                            <p:cond delay="0"/>
                                          </p:stCondLst>
                                        </p:cTn>
                                        <p:tgtEl>
                                          <p:spTgt spid="189466"/>
                                        </p:tgtEl>
                                        <p:attrNameLst>
                                          <p:attrName>style.visibility</p:attrName>
                                        </p:attrNameLst>
                                      </p:cBhvr>
                                      <p:to>
                                        <p:strVal val="visible"/>
                                      </p:to>
                                    </p:set>
                                    <p:animEffect transition="in" filter="blinds(vertical)">
                                      <p:cBhvr>
                                        <p:cTn id="58" dur="500"/>
                                        <p:tgtEl>
                                          <p:spTgt spid="189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53" grpId="0" animBg="1" autoUpdateAnimBg="0"/>
      <p:bldP spid="189442" grpId="0" animBg="1" autoUpdateAnimBg="0"/>
      <p:bldP spid="189457" grpId="0" animBg="1" autoUpdateAnimBg="0"/>
      <p:bldP spid="189467" grpId="0" animBg="1"/>
      <p:bldP spid="189468" grpId="0" animBg="1"/>
      <p:bldP spid="189470" grpId="0" animBg="1"/>
      <p:bldP spid="189471" grpId="0" animBg="1"/>
      <p:bldP spid="189448" grpId="0" animBg="1" autoUpdateAnimBg="0"/>
      <p:bldP spid="189473" grpId="0" animBg="1"/>
      <p:bldP spid="189456" grpId="0" animBg="1" autoUpdateAnimBg="0"/>
      <p:bldP spid="189474" grpId="0" animBg="1"/>
      <p:bldP spid="189469" grpId="0" animBg="1"/>
      <p:bldP spid="189466"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81325" y="533400"/>
            <a:ext cx="7162800" cy="9144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r>
              <a:rPr lang="en-US" sz="2800" b="1" dirty="0">
                <a:solidFill>
                  <a:srgbClr val="FFFF00"/>
                </a:solidFill>
                <a:latin typeface="Arial" pitchFamily="34" charset="0"/>
                <a:cs typeface="Arial" pitchFamily="34" charset="0"/>
              </a:rPr>
              <a:t>1.3. </a:t>
            </a:r>
            <a:r>
              <a:rPr lang="vi-VN" sz="2800" b="1" dirty="0">
                <a:solidFill>
                  <a:srgbClr val="FFFF00"/>
                </a:solidFill>
                <a:cs typeface="Arial" pitchFamily="34" charset="0"/>
              </a:rPr>
              <a:t> </a:t>
            </a:r>
            <a:r>
              <a:rPr lang="nl-NL" sz="2800" b="1" dirty="0">
                <a:solidFill>
                  <a:srgbClr val="FFFF00"/>
                </a:solidFill>
              </a:rPr>
              <a:t>Đấu tranh giai cấp của giai cấp vô sản</a:t>
            </a:r>
            <a:endParaRPr lang="vi-VN" sz="2800" b="1" dirty="0">
              <a:solidFill>
                <a:srgbClr val="FFFF00"/>
              </a:solidFill>
              <a:cs typeface="Arial" pitchFamily="34" charset="0"/>
            </a:endParaRPr>
          </a:p>
        </p:txBody>
      </p:sp>
      <p:sp>
        <p:nvSpPr>
          <p:cNvPr id="9" name="Rounded Rectangle 8"/>
          <p:cNvSpPr/>
          <p:nvPr/>
        </p:nvSpPr>
        <p:spPr>
          <a:xfrm>
            <a:off x="1981200" y="2971800"/>
            <a:ext cx="2133600" cy="2209800"/>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1990" name="TextBox 9"/>
          <p:cNvSpPr txBox="1">
            <a:spLocks noChangeArrowheads="1"/>
          </p:cNvSpPr>
          <p:nvPr/>
        </p:nvSpPr>
        <p:spPr bwMode="auto">
          <a:xfrm>
            <a:off x="2133600" y="3429000"/>
            <a:ext cx="1828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800" b="1">
                <a:solidFill>
                  <a:srgbClr val="0000EA"/>
                </a:solidFill>
                <a:latin typeface="Arial" panose="020B0604020202020204" pitchFamily="34" charset="0"/>
              </a:rPr>
              <a:t>Khi chưa có chính quyền</a:t>
            </a:r>
            <a:endParaRPr lang="en-US" altLang="en-US" sz="2800">
              <a:solidFill>
                <a:srgbClr val="0000EA"/>
              </a:solidFill>
              <a:latin typeface="Arial" panose="020B0604020202020204" pitchFamily="34" charset="0"/>
            </a:endParaRPr>
          </a:p>
        </p:txBody>
      </p:sp>
      <p:sp>
        <p:nvSpPr>
          <p:cNvPr id="11" name="Hexagon 10"/>
          <p:cNvSpPr/>
          <p:nvPr/>
        </p:nvSpPr>
        <p:spPr>
          <a:xfrm>
            <a:off x="5715000" y="1905000"/>
            <a:ext cx="4191000"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41992" name="TextBox 11"/>
          <p:cNvSpPr txBox="1">
            <a:spLocks noChangeArrowheads="1"/>
          </p:cNvSpPr>
          <p:nvPr/>
        </p:nvSpPr>
        <p:spPr bwMode="auto">
          <a:xfrm>
            <a:off x="5918200" y="1993901"/>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Đấu tranh kinh tế</a:t>
            </a:r>
            <a:endParaRPr lang="en-US" altLang="en-US" sz="2400" b="1" i="1">
              <a:solidFill>
                <a:srgbClr val="0000EA"/>
              </a:solidFill>
              <a:latin typeface="Arial" panose="020B0604020202020204" pitchFamily="34" charset="0"/>
            </a:endParaRPr>
          </a:p>
        </p:txBody>
      </p:sp>
      <p:sp>
        <p:nvSpPr>
          <p:cNvPr id="13" name="Hexagon 12"/>
          <p:cNvSpPr/>
          <p:nvPr/>
        </p:nvSpPr>
        <p:spPr>
          <a:xfrm>
            <a:off x="5715000" y="3657600"/>
            <a:ext cx="4191000" cy="9144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41994" name="TextBox 13"/>
          <p:cNvSpPr txBox="1">
            <a:spLocks noChangeArrowheads="1"/>
          </p:cNvSpPr>
          <p:nvPr/>
        </p:nvSpPr>
        <p:spPr bwMode="auto">
          <a:xfrm>
            <a:off x="5943600" y="3844926"/>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Đấu tranh chính trị</a:t>
            </a:r>
            <a:endParaRPr lang="en-US" altLang="en-US" sz="2400" b="1">
              <a:solidFill>
                <a:srgbClr val="0000EA"/>
              </a:solidFill>
              <a:latin typeface="Arial" panose="020B0604020202020204" pitchFamily="34" charset="0"/>
            </a:endParaRPr>
          </a:p>
        </p:txBody>
      </p:sp>
      <p:sp>
        <p:nvSpPr>
          <p:cNvPr id="15" name="Hexagon 14"/>
          <p:cNvSpPr/>
          <p:nvPr/>
        </p:nvSpPr>
        <p:spPr>
          <a:xfrm>
            <a:off x="5715000" y="5486400"/>
            <a:ext cx="4191000" cy="7620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41996" name="TextBox 16"/>
          <p:cNvSpPr txBox="1">
            <a:spLocks noChangeArrowheads="1"/>
          </p:cNvSpPr>
          <p:nvPr/>
        </p:nvSpPr>
        <p:spPr bwMode="auto">
          <a:xfrm>
            <a:off x="5943600" y="5532439"/>
            <a:ext cx="3733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Đấu tranh tư tưởng</a:t>
            </a:r>
            <a:endParaRPr lang="en-US" altLang="en-US" sz="2400" b="1">
              <a:solidFill>
                <a:srgbClr val="0000EA"/>
              </a:solidFill>
              <a:latin typeface="Arial" panose="020B0604020202020204" pitchFamily="34" charset="0"/>
            </a:endParaRPr>
          </a:p>
          <a:p>
            <a:pPr algn="ctr" eaLnBrk="1" hangingPunct="1">
              <a:spcBef>
                <a:spcPct val="0"/>
              </a:spcBef>
              <a:buFontTx/>
              <a:buNone/>
            </a:pPr>
            <a:endParaRPr lang="en-US" altLang="en-US" sz="1600" b="1">
              <a:solidFill>
                <a:srgbClr val="000000"/>
              </a:solidFill>
              <a:latin typeface="Arial" panose="020B0604020202020204" pitchFamily="34" charset="0"/>
            </a:endParaRPr>
          </a:p>
        </p:txBody>
      </p:sp>
      <p:cxnSp>
        <p:nvCxnSpPr>
          <p:cNvPr id="18" name="Straight Arrow Connector 17"/>
          <p:cNvCxnSpPr>
            <a:stCxn id="9" idx="3"/>
            <a:endCxn id="11" idx="2"/>
          </p:cNvCxnSpPr>
          <p:nvPr/>
        </p:nvCxnSpPr>
        <p:spPr>
          <a:xfrm flipV="1">
            <a:off x="4114800" y="2324100"/>
            <a:ext cx="1600200" cy="175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9" idx="3"/>
            <a:endCxn id="13" idx="2"/>
          </p:cNvCxnSpPr>
          <p:nvPr/>
        </p:nvCxnSpPr>
        <p:spPr>
          <a:xfrm>
            <a:off x="4114800" y="4076700"/>
            <a:ext cx="16002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9" idx="3"/>
            <a:endCxn id="15" idx="2"/>
          </p:cNvCxnSpPr>
          <p:nvPr/>
        </p:nvCxnSpPr>
        <p:spPr>
          <a:xfrm>
            <a:off x="4114800" y="4076700"/>
            <a:ext cx="1600200" cy="1790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447518"/>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2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1990"/>
                                        </p:tgtEl>
                                        <p:attrNameLst>
                                          <p:attrName>style.visibility</p:attrName>
                                        </p:attrNameLst>
                                      </p:cBhvr>
                                      <p:to>
                                        <p:strVal val="visible"/>
                                      </p:to>
                                    </p:set>
                                    <p:animEffect transition="in" filter="blinds(horizontal)">
                                      <p:cBhvr>
                                        <p:cTn id="15" dur="500"/>
                                        <p:tgtEl>
                                          <p:spTgt spid="41990"/>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1992"/>
                                        </p:tgtEl>
                                        <p:attrNameLst>
                                          <p:attrName>style.visibility</p:attrName>
                                        </p:attrNameLst>
                                      </p:cBhvr>
                                      <p:to>
                                        <p:strVal val="visible"/>
                                      </p:to>
                                    </p:set>
                                    <p:animEffect transition="in" filter="blinds(horizontal)">
                                      <p:cBhvr>
                                        <p:cTn id="21" dur="500"/>
                                        <p:tgtEl>
                                          <p:spTgt spid="4199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1994"/>
                                        </p:tgtEl>
                                        <p:attrNameLst>
                                          <p:attrName>style.visibility</p:attrName>
                                        </p:attrNameLst>
                                      </p:cBhvr>
                                      <p:to>
                                        <p:strVal val="visible"/>
                                      </p:to>
                                    </p:set>
                                    <p:animEffect transition="in" filter="blinds(horizontal)">
                                      <p:cBhvr>
                                        <p:cTn id="27" dur="500"/>
                                        <p:tgtEl>
                                          <p:spTgt spid="41994"/>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1996"/>
                                        </p:tgtEl>
                                        <p:attrNameLst>
                                          <p:attrName>style.visibility</p:attrName>
                                        </p:attrNameLst>
                                      </p:cBhvr>
                                      <p:to>
                                        <p:strVal val="visible"/>
                                      </p:to>
                                    </p:set>
                                    <p:animEffect transition="in" filter="blinds(horizontal)">
                                      <p:cBhvr>
                                        <p:cTn id="33" dur="500"/>
                                        <p:tgtEl>
                                          <p:spTgt spid="41996"/>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par>
                                <p:cTn id="37" presetID="3" presetClass="entr" presetSubtype="1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1990" grpId="0"/>
      <p:bldP spid="11" grpId="0" animBg="1"/>
      <p:bldP spid="41992" grpId="0"/>
      <p:bldP spid="13" grpId="0" animBg="1"/>
      <p:bldP spid="41994" grpId="0"/>
      <p:bldP spid="15" grpId="0" animBg="1"/>
      <p:bldP spid="4199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99114" y="773113"/>
            <a:ext cx="4459287" cy="823912"/>
          </a:xfrm>
          <a:prstGeom prst="rect">
            <a:avLst/>
          </a:prstGeom>
          <a:ln/>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nl-NL" sz="2400" b="1" dirty="0">
              <a:solidFill>
                <a:srgbClr val="0000EA"/>
              </a:solidFill>
            </a:endParaRPr>
          </a:p>
          <a:p>
            <a:pPr algn="ctr" eaLnBrk="1" hangingPunct="1">
              <a:defRPr/>
            </a:pPr>
            <a:r>
              <a:rPr lang="nl-NL" sz="3200" b="1" dirty="0">
                <a:solidFill>
                  <a:srgbClr val="FF0000"/>
                </a:solidFill>
              </a:rPr>
              <a:t>Tính tất yếu</a:t>
            </a:r>
          </a:p>
          <a:p>
            <a:pPr algn="ctr" eaLnBrk="1" hangingPunct="1">
              <a:defRPr/>
            </a:pPr>
            <a:endParaRPr lang="vi-VN" sz="2200" b="1" dirty="0">
              <a:solidFill>
                <a:srgbClr val="0000EA"/>
              </a:solidFill>
              <a:cs typeface="Arial" pitchFamily="34" charset="0"/>
            </a:endParaRPr>
          </a:p>
        </p:txBody>
      </p:sp>
      <p:sp>
        <p:nvSpPr>
          <p:cNvPr id="9" name="Rounded Rectangle 8"/>
          <p:cNvSpPr/>
          <p:nvPr/>
        </p:nvSpPr>
        <p:spPr>
          <a:xfrm>
            <a:off x="1965325" y="1598613"/>
            <a:ext cx="2133600" cy="40386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43014" name="TextBox 9"/>
          <p:cNvSpPr txBox="1">
            <a:spLocks noChangeArrowheads="1"/>
          </p:cNvSpPr>
          <p:nvPr/>
        </p:nvSpPr>
        <p:spPr bwMode="auto">
          <a:xfrm>
            <a:off x="2133600" y="2209801"/>
            <a:ext cx="18288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800" b="1">
                <a:solidFill>
                  <a:srgbClr val="0000EA"/>
                </a:solidFill>
                <a:latin typeface="Arial" panose="020B0604020202020204" pitchFamily="34" charset="0"/>
              </a:rPr>
              <a:t>Đấu tranh giai cấp trong thời kỳ quá độ từ CNTB lên CNXH</a:t>
            </a:r>
            <a:endParaRPr lang="en-US" altLang="en-US" sz="2800">
              <a:solidFill>
                <a:srgbClr val="0000EA"/>
              </a:solidFill>
              <a:latin typeface="Arial" panose="020B0604020202020204" pitchFamily="34" charset="0"/>
            </a:endParaRPr>
          </a:p>
        </p:txBody>
      </p:sp>
      <p:sp>
        <p:nvSpPr>
          <p:cNvPr id="11" name="Hexagon 10"/>
          <p:cNvSpPr/>
          <p:nvPr/>
        </p:nvSpPr>
        <p:spPr>
          <a:xfrm>
            <a:off x="5564188" y="2455863"/>
            <a:ext cx="4191000" cy="8382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3016" name="TextBox 11"/>
          <p:cNvSpPr txBox="1">
            <a:spLocks noChangeArrowheads="1"/>
          </p:cNvSpPr>
          <p:nvPr/>
        </p:nvSpPr>
        <p:spPr bwMode="auto">
          <a:xfrm>
            <a:off x="5715000" y="2643188"/>
            <a:ext cx="373380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00"/>
                </a:solidFill>
                <a:latin typeface="Arial" panose="020B0604020202020204" pitchFamily="34" charset="0"/>
              </a:rPr>
              <a:t>Điều kiện mới</a:t>
            </a:r>
            <a:endParaRPr lang="en-US" altLang="en-US" sz="2400" b="1" i="1">
              <a:solidFill>
                <a:srgbClr val="000000"/>
              </a:solidFill>
              <a:latin typeface="Arial" panose="020B0604020202020204" pitchFamily="34" charset="0"/>
            </a:endParaRPr>
          </a:p>
        </p:txBody>
      </p:sp>
      <p:sp>
        <p:nvSpPr>
          <p:cNvPr id="13" name="Hexagon 12"/>
          <p:cNvSpPr/>
          <p:nvPr/>
        </p:nvSpPr>
        <p:spPr>
          <a:xfrm>
            <a:off x="5715000" y="3962400"/>
            <a:ext cx="4191000" cy="9144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3018" name="TextBox 13"/>
          <p:cNvSpPr txBox="1">
            <a:spLocks noChangeArrowheads="1"/>
          </p:cNvSpPr>
          <p:nvPr/>
        </p:nvSpPr>
        <p:spPr bwMode="auto">
          <a:xfrm>
            <a:off x="5943600" y="4102101"/>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00"/>
                </a:solidFill>
                <a:latin typeface="Arial" panose="020B0604020202020204" pitchFamily="34" charset="0"/>
              </a:rPr>
              <a:t>Nội dung mới</a:t>
            </a:r>
            <a:endParaRPr lang="en-US" altLang="en-US" sz="2400" b="1">
              <a:solidFill>
                <a:srgbClr val="000000"/>
              </a:solidFill>
              <a:latin typeface="Arial" panose="020B0604020202020204" pitchFamily="34" charset="0"/>
            </a:endParaRPr>
          </a:p>
        </p:txBody>
      </p:sp>
      <p:sp>
        <p:nvSpPr>
          <p:cNvPr id="15" name="Hexagon 14"/>
          <p:cNvSpPr/>
          <p:nvPr/>
        </p:nvSpPr>
        <p:spPr>
          <a:xfrm>
            <a:off x="5715000" y="5486400"/>
            <a:ext cx="4191000" cy="7620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3020" name="TextBox 16"/>
          <p:cNvSpPr txBox="1">
            <a:spLocks noChangeArrowheads="1"/>
          </p:cNvSpPr>
          <p:nvPr/>
        </p:nvSpPr>
        <p:spPr bwMode="auto">
          <a:xfrm>
            <a:off x="5943600" y="5637214"/>
            <a:ext cx="3733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00"/>
                </a:solidFill>
                <a:latin typeface="Arial" panose="020B0604020202020204" pitchFamily="34" charset="0"/>
              </a:rPr>
              <a:t>Hình thức mới</a:t>
            </a:r>
            <a:endParaRPr lang="en-US" altLang="en-US" sz="2400" b="1">
              <a:solidFill>
                <a:srgbClr val="000000"/>
              </a:solidFill>
              <a:latin typeface="Arial" panose="020B0604020202020204" pitchFamily="34" charset="0"/>
            </a:endParaRPr>
          </a:p>
        </p:txBody>
      </p:sp>
      <p:cxnSp>
        <p:nvCxnSpPr>
          <p:cNvPr id="18" name="Straight Arrow Connector 17"/>
          <p:cNvCxnSpPr/>
          <p:nvPr/>
        </p:nvCxnSpPr>
        <p:spPr>
          <a:xfrm flipV="1">
            <a:off x="4098925" y="2874963"/>
            <a:ext cx="1500188" cy="469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33850" y="3417888"/>
            <a:ext cx="1581150" cy="10271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15" idx="2"/>
          </p:cNvCxnSpPr>
          <p:nvPr/>
        </p:nvCxnSpPr>
        <p:spPr>
          <a:xfrm>
            <a:off x="4133850" y="3417888"/>
            <a:ext cx="1581150" cy="2449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8" idx="1"/>
          </p:cNvCxnSpPr>
          <p:nvPr/>
        </p:nvCxnSpPr>
        <p:spPr>
          <a:xfrm flipV="1">
            <a:off x="4133851" y="1185863"/>
            <a:ext cx="1465263" cy="2159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031598"/>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3014"/>
                                        </p:tgtEl>
                                        <p:attrNameLst>
                                          <p:attrName>style.visibility</p:attrName>
                                        </p:attrNameLst>
                                      </p:cBhvr>
                                      <p:to>
                                        <p:strVal val="visible"/>
                                      </p:to>
                                    </p:set>
                                    <p:animEffect transition="in" filter="blinds(horizontal)">
                                      <p:cBhvr>
                                        <p:cTn id="15" dur="500"/>
                                        <p:tgtEl>
                                          <p:spTgt spid="430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3016"/>
                                        </p:tgtEl>
                                        <p:attrNameLst>
                                          <p:attrName>style.visibility</p:attrName>
                                        </p:attrNameLst>
                                      </p:cBhvr>
                                      <p:to>
                                        <p:strVal val="visible"/>
                                      </p:to>
                                    </p:set>
                                    <p:animEffect transition="in" filter="blinds(horizontal)">
                                      <p:cBhvr>
                                        <p:cTn id="21" dur="500"/>
                                        <p:tgtEl>
                                          <p:spTgt spid="43016"/>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3018"/>
                                        </p:tgtEl>
                                        <p:attrNameLst>
                                          <p:attrName>style.visibility</p:attrName>
                                        </p:attrNameLst>
                                      </p:cBhvr>
                                      <p:to>
                                        <p:strVal val="visible"/>
                                      </p:to>
                                    </p:set>
                                    <p:animEffect transition="in" filter="blinds(horizontal)">
                                      <p:cBhvr>
                                        <p:cTn id="27" dur="500"/>
                                        <p:tgtEl>
                                          <p:spTgt spid="4301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3020"/>
                                        </p:tgtEl>
                                        <p:attrNameLst>
                                          <p:attrName>style.visibility</p:attrName>
                                        </p:attrNameLst>
                                      </p:cBhvr>
                                      <p:to>
                                        <p:strVal val="visible"/>
                                      </p:to>
                                    </p:set>
                                    <p:animEffect transition="in" filter="blinds(horizontal)">
                                      <p:cBhvr>
                                        <p:cTn id="33" dur="500"/>
                                        <p:tgtEl>
                                          <p:spTgt spid="43020"/>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par>
                                <p:cTn id="37" presetID="3" presetClass="entr" presetSubtype="1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par>
                                <p:cTn id="43" presetID="3" presetClass="entr" presetSubtype="1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blinds(horizontal)">
                                      <p:cBhvr>
                                        <p:cTn id="4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3014" grpId="0"/>
      <p:bldP spid="11" grpId="0" animBg="1"/>
      <p:bldP spid="43016" grpId="0"/>
      <p:bldP spid="13" grpId="0" animBg="1"/>
      <p:bldP spid="43018" grpId="0"/>
      <p:bldP spid="15" grpId="0" animBg="1"/>
      <p:bldP spid="430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590800" y="828675"/>
            <a:ext cx="2133600" cy="4724400"/>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3014" name="TextBox 9"/>
          <p:cNvSpPr txBox="1">
            <a:spLocks noChangeArrowheads="1"/>
          </p:cNvSpPr>
          <p:nvPr/>
        </p:nvSpPr>
        <p:spPr bwMode="auto">
          <a:xfrm>
            <a:off x="2743200" y="1270000"/>
            <a:ext cx="1828800"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vi-VN" altLang="en-US" sz="2400" b="1">
                <a:solidFill>
                  <a:srgbClr val="FF0000"/>
                </a:solidFill>
                <a:latin typeface="Arial" panose="020B0604020202020204" pitchFamily="34" charset="0"/>
              </a:rPr>
              <a:t>Đặc điểm đấu tranh giai cấp trong thời kỳ quá độ lên chủ nghĩa xã hội ở Việt Nam hiện nay</a:t>
            </a:r>
            <a:endParaRPr lang="en-US" altLang="en-US" sz="2400">
              <a:solidFill>
                <a:srgbClr val="FF0000"/>
              </a:solidFill>
              <a:latin typeface="Arial" panose="020B0604020202020204" pitchFamily="34" charset="0"/>
            </a:endParaRPr>
          </a:p>
        </p:txBody>
      </p:sp>
      <p:sp>
        <p:nvSpPr>
          <p:cNvPr id="11" name="Hexagon 10"/>
          <p:cNvSpPr/>
          <p:nvPr/>
        </p:nvSpPr>
        <p:spPr>
          <a:xfrm>
            <a:off x="5743575" y="828675"/>
            <a:ext cx="4294188"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43016" name="TextBox 11"/>
          <p:cNvSpPr txBox="1">
            <a:spLocks noChangeArrowheads="1"/>
          </p:cNvSpPr>
          <p:nvPr/>
        </p:nvSpPr>
        <p:spPr bwMode="auto">
          <a:xfrm>
            <a:off x="6024563" y="955676"/>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FF0000"/>
                </a:solidFill>
                <a:latin typeface="Arial" panose="020B0604020202020204" pitchFamily="34" charset="0"/>
              </a:rPr>
              <a:t>Tính tất yếu</a:t>
            </a:r>
            <a:endParaRPr lang="en-US" altLang="en-US" sz="2400" b="1" i="1">
              <a:solidFill>
                <a:srgbClr val="FF0000"/>
              </a:solidFill>
              <a:latin typeface="Arial" panose="020B0604020202020204" pitchFamily="34" charset="0"/>
            </a:endParaRPr>
          </a:p>
        </p:txBody>
      </p:sp>
      <p:sp>
        <p:nvSpPr>
          <p:cNvPr id="13" name="Hexagon 12"/>
          <p:cNvSpPr/>
          <p:nvPr/>
        </p:nvSpPr>
        <p:spPr>
          <a:xfrm>
            <a:off x="5743575" y="3448050"/>
            <a:ext cx="4191000" cy="914400"/>
          </a:xfrm>
          <a:prstGeom prst="hexagon">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solidFill>
                <a:prstClr val="black"/>
              </a:solidFill>
            </a:endParaRPr>
          </a:p>
        </p:txBody>
      </p:sp>
      <p:sp>
        <p:nvSpPr>
          <p:cNvPr id="43018" name="TextBox 13"/>
          <p:cNvSpPr txBox="1">
            <a:spLocks noChangeArrowheads="1"/>
          </p:cNvSpPr>
          <p:nvPr/>
        </p:nvSpPr>
        <p:spPr bwMode="auto">
          <a:xfrm>
            <a:off x="5961063" y="3675063"/>
            <a:ext cx="3733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Nội dung mới</a:t>
            </a:r>
            <a:endParaRPr lang="en-US" altLang="en-US" sz="2400" b="1">
              <a:solidFill>
                <a:srgbClr val="0000EA"/>
              </a:solidFill>
              <a:latin typeface="Arial" panose="020B0604020202020204" pitchFamily="34" charset="0"/>
            </a:endParaRPr>
          </a:p>
        </p:txBody>
      </p:sp>
      <p:sp>
        <p:nvSpPr>
          <p:cNvPr id="15" name="Hexagon 14"/>
          <p:cNvSpPr/>
          <p:nvPr/>
        </p:nvSpPr>
        <p:spPr>
          <a:xfrm>
            <a:off x="5715000" y="4572000"/>
            <a:ext cx="4191000" cy="762000"/>
          </a:xfrm>
          <a:prstGeom prst="hexagon">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solidFill>
                <a:prstClr val="black"/>
              </a:solidFill>
            </a:endParaRPr>
          </a:p>
        </p:txBody>
      </p:sp>
      <p:sp>
        <p:nvSpPr>
          <p:cNvPr id="43020" name="TextBox 16"/>
          <p:cNvSpPr txBox="1">
            <a:spLocks noChangeArrowheads="1"/>
          </p:cNvSpPr>
          <p:nvPr/>
        </p:nvSpPr>
        <p:spPr bwMode="auto">
          <a:xfrm>
            <a:off x="5972175" y="4722814"/>
            <a:ext cx="3733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Hình thức mới</a:t>
            </a:r>
            <a:endParaRPr lang="en-US" altLang="en-US" sz="2400" b="1">
              <a:solidFill>
                <a:srgbClr val="0000EA"/>
              </a:solidFill>
              <a:latin typeface="Arial" panose="020B0604020202020204" pitchFamily="34" charset="0"/>
            </a:endParaRPr>
          </a:p>
        </p:txBody>
      </p:sp>
      <p:sp>
        <p:nvSpPr>
          <p:cNvPr id="10" name="Hexagon 9"/>
          <p:cNvSpPr/>
          <p:nvPr/>
        </p:nvSpPr>
        <p:spPr>
          <a:xfrm>
            <a:off x="5743575" y="2368550"/>
            <a:ext cx="4191000" cy="838200"/>
          </a:xfrm>
          <a:prstGeom prst="hexagon">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solidFill>
                <a:prstClr val="black"/>
              </a:solidFill>
            </a:endParaRPr>
          </a:p>
        </p:txBody>
      </p:sp>
      <p:sp>
        <p:nvSpPr>
          <p:cNvPr id="12" name="TextBox 11"/>
          <p:cNvSpPr txBox="1">
            <a:spLocks noChangeArrowheads="1"/>
          </p:cNvSpPr>
          <p:nvPr/>
        </p:nvSpPr>
        <p:spPr bwMode="auto">
          <a:xfrm>
            <a:off x="5972175" y="2509838"/>
            <a:ext cx="3733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Điều kiện mới</a:t>
            </a:r>
            <a:endParaRPr lang="en-US" altLang="en-US" sz="2400" b="1" i="1">
              <a:solidFill>
                <a:srgbClr val="0000EA"/>
              </a:solidFill>
              <a:latin typeface="Arial" panose="020B0604020202020204" pitchFamily="34" charset="0"/>
            </a:endParaRPr>
          </a:p>
        </p:txBody>
      </p:sp>
    </p:spTree>
    <p:extLst>
      <p:ext uri="{BB962C8B-B14F-4D97-AF65-F5344CB8AC3E}">
        <p14:creationId xmlns:p14="http://schemas.microsoft.com/office/powerpoint/2010/main" val="2020764797"/>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3014"/>
                                        </p:tgtEl>
                                        <p:attrNameLst>
                                          <p:attrName>style.visibility</p:attrName>
                                        </p:attrNameLst>
                                      </p:cBhvr>
                                      <p:to>
                                        <p:strVal val="visible"/>
                                      </p:to>
                                    </p:set>
                                    <p:animEffect transition="in" filter="blinds(horizontal)">
                                      <p:cBhvr>
                                        <p:cTn id="10" dur="500"/>
                                        <p:tgtEl>
                                          <p:spTgt spid="430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3016"/>
                                        </p:tgtEl>
                                        <p:attrNameLst>
                                          <p:attrName>style.visibility</p:attrName>
                                        </p:attrNameLst>
                                      </p:cBhvr>
                                      <p:to>
                                        <p:strVal val="visible"/>
                                      </p:to>
                                    </p:set>
                                    <p:animEffect transition="in" filter="blinds(horizontal)">
                                      <p:cBhvr>
                                        <p:cTn id="16" dur="500"/>
                                        <p:tgtEl>
                                          <p:spTgt spid="4301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3018"/>
                                        </p:tgtEl>
                                        <p:attrNameLst>
                                          <p:attrName>style.visibility</p:attrName>
                                        </p:attrNameLst>
                                      </p:cBhvr>
                                      <p:to>
                                        <p:strVal val="visible"/>
                                      </p:to>
                                    </p:set>
                                    <p:animEffect transition="in" filter="blinds(horizontal)">
                                      <p:cBhvr>
                                        <p:cTn id="22" dur="500"/>
                                        <p:tgtEl>
                                          <p:spTgt spid="430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3020"/>
                                        </p:tgtEl>
                                        <p:attrNameLst>
                                          <p:attrName>style.visibility</p:attrName>
                                        </p:attrNameLst>
                                      </p:cBhvr>
                                      <p:to>
                                        <p:strVal val="visible"/>
                                      </p:to>
                                    </p:set>
                                    <p:animEffect transition="in" filter="blinds(horizontal)">
                                      <p:cBhvr>
                                        <p:cTn id="28" dur="500"/>
                                        <p:tgtEl>
                                          <p:spTgt spid="4302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3014" grpId="0"/>
      <p:bldP spid="11" grpId="0" animBg="1"/>
      <p:bldP spid="43016" grpId="0"/>
      <p:bldP spid="13" grpId="0" animBg="1"/>
      <p:bldP spid="43018" grpId="0"/>
      <p:bldP spid="15" grpId="0" animBg="1"/>
      <p:bldP spid="43020" grpId="0"/>
      <p:bldP spid="10" grpId="0" animBg="1"/>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27"/>
          <p:cNvSpPr>
            <a:spLocks noChangeArrowheads="1"/>
          </p:cNvSpPr>
          <p:nvPr/>
        </p:nvSpPr>
        <p:spPr bwMode="gray">
          <a:xfrm rot="5400000">
            <a:off x="5448300" y="-3467100"/>
            <a:ext cx="1066800" cy="83058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45059" name="TextBox 20"/>
          <p:cNvSpPr txBox="1">
            <a:spLocks noChangeArrowheads="1"/>
          </p:cNvSpPr>
          <p:nvPr/>
        </p:nvSpPr>
        <p:spPr bwMode="auto">
          <a:xfrm>
            <a:off x="3324225" y="446088"/>
            <a:ext cx="2852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0000"/>
                </a:solidFill>
                <a:latin typeface="Arial" panose="020B0604020202020204" pitchFamily="34" charset="0"/>
              </a:rPr>
              <a:t>2. Dân tộc</a:t>
            </a:r>
          </a:p>
        </p:txBody>
      </p:sp>
      <p:sp>
        <p:nvSpPr>
          <p:cNvPr id="9" name="Rounded Rectangle 8"/>
          <p:cNvSpPr/>
          <p:nvPr/>
        </p:nvSpPr>
        <p:spPr>
          <a:xfrm>
            <a:off x="2159000" y="1851025"/>
            <a:ext cx="2133600" cy="3429000"/>
          </a:xfrm>
          <a:prstGeom prst="roundRect">
            <a:avLst/>
          </a:prstGeom>
          <a:ln/>
        </p:spPr>
        <p:style>
          <a:lnRef idx="0">
            <a:schemeClr val="accent1"/>
          </a:lnRef>
          <a:fillRef idx="3">
            <a:schemeClr val="accent1"/>
          </a:fillRef>
          <a:effectRef idx="3">
            <a:schemeClr val="accent1"/>
          </a:effectRef>
          <a:fontRef idx="minor">
            <a:schemeClr val="lt1"/>
          </a:fontRef>
        </p:style>
        <p:txBody>
          <a:bodyPr anchor="ctr"/>
          <a:lstStyle/>
          <a:p>
            <a:pPr algn="ctr" eaLnBrk="1" hangingPunct="1">
              <a:defRPr/>
            </a:pPr>
            <a:endParaRPr lang="en-US">
              <a:solidFill>
                <a:prstClr val="black"/>
              </a:solidFill>
            </a:endParaRPr>
          </a:p>
        </p:txBody>
      </p:sp>
      <p:sp>
        <p:nvSpPr>
          <p:cNvPr id="11" name="Hexagon 10"/>
          <p:cNvSpPr/>
          <p:nvPr/>
        </p:nvSpPr>
        <p:spPr>
          <a:xfrm>
            <a:off x="5715000" y="1905000"/>
            <a:ext cx="4191000" cy="8382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5063" name="TextBox 11"/>
          <p:cNvSpPr txBox="1">
            <a:spLocks noChangeArrowheads="1"/>
          </p:cNvSpPr>
          <p:nvPr/>
        </p:nvSpPr>
        <p:spPr bwMode="auto">
          <a:xfrm>
            <a:off x="5918200" y="1993901"/>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Thị tộc</a:t>
            </a:r>
            <a:endParaRPr lang="en-US" altLang="en-US" sz="2400" b="1" i="1">
              <a:solidFill>
                <a:srgbClr val="0000EA"/>
              </a:solidFill>
              <a:latin typeface="Arial" panose="020B0604020202020204" pitchFamily="34" charset="0"/>
            </a:endParaRPr>
          </a:p>
        </p:txBody>
      </p:sp>
      <p:sp>
        <p:nvSpPr>
          <p:cNvPr id="13" name="Hexagon 12"/>
          <p:cNvSpPr/>
          <p:nvPr/>
        </p:nvSpPr>
        <p:spPr>
          <a:xfrm>
            <a:off x="5715000" y="3657600"/>
            <a:ext cx="4191000" cy="914400"/>
          </a:xfrm>
          <a:prstGeom prst="hexagon">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en-US">
              <a:solidFill>
                <a:prstClr val="black"/>
              </a:solidFill>
            </a:endParaRPr>
          </a:p>
        </p:txBody>
      </p:sp>
      <p:sp>
        <p:nvSpPr>
          <p:cNvPr id="45065" name="TextBox 13"/>
          <p:cNvSpPr txBox="1">
            <a:spLocks noChangeArrowheads="1"/>
          </p:cNvSpPr>
          <p:nvPr/>
        </p:nvSpPr>
        <p:spPr bwMode="auto">
          <a:xfrm>
            <a:off x="5918200" y="3746501"/>
            <a:ext cx="3733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Bộ lạc</a:t>
            </a:r>
            <a:endParaRPr lang="en-US" altLang="en-US" sz="2400" b="1">
              <a:solidFill>
                <a:srgbClr val="0000EA"/>
              </a:solidFill>
              <a:latin typeface="Arial" panose="020B0604020202020204" pitchFamily="34" charset="0"/>
            </a:endParaRPr>
          </a:p>
        </p:txBody>
      </p:sp>
      <p:sp>
        <p:nvSpPr>
          <p:cNvPr id="15" name="Hexagon 14"/>
          <p:cNvSpPr/>
          <p:nvPr/>
        </p:nvSpPr>
        <p:spPr>
          <a:xfrm>
            <a:off x="5715000" y="5486400"/>
            <a:ext cx="4191000" cy="762000"/>
          </a:xfrm>
          <a:prstGeom prst="hexagon">
            <a:avLst/>
          </a:prstGeom>
        </p:spPr>
        <p:style>
          <a:lnRef idx="1">
            <a:schemeClr val="accent2"/>
          </a:lnRef>
          <a:fillRef idx="2">
            <a:schemeClr val="accent2"/>
          </a:fillRef>
          <a:effectRef idx="1">
            <a:schemeClr val="accent2"/>
          </a:effectRef>
          <a:fontRef idx="minor">
            <a:schemeClr val="dk1"/>
          </a:fontRef>
        </p:style>
        <p:txBody>
          <a:bodyPr anchor="ctr"/>
          <a:lstStyle/>
          <a:p>
            <a:pPr algn="ctr" eaLnBrk="1" hangingPunct="1">
              <a:defRPr/>
            </a:pPr>
            <a:endParaRPr lang="en-US">
              <a:solidFill>
                <a:prstClr val="black"/>
              </a:solidFill>
            </a:endParaRPr>
          </a:p>
        </p:txBody>
      </p:sp>
      <p:sp>
        <p:nvSpPr>
          <p:cNvPr id="45067" name="TextBox 16"/>
          <p:cNvSpPr txBox="1">
            <a:spLocks noChangeArrowheads="1"/>
          </p:cNvSpPr>
          <p:nvPr/>
        </p:nvSpPr>
        <p:spPr bwMode="auto">
          <a:xfrm>
            <a:off x="5943600" y="5532438"/>
            <a:ext cx="3733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Bộ tộc</a:t>
            </a:r>
            <a:endParaRPr lang="en-US" altLang="en-US" sz="2400" b="1">
              <a:solidFill>
                <a:srgbClr val="0000EA"/>
              </a:solidFill>
              <a:latin typeface="Arial" panose="020B0604020202020204" pitchFamily="34" charset="0"/>
            </a:endParaRPr>
          </a:p>
        </p:txBody>
      </p:sp>
      <p:cxnSp>
        <p:nvCxnSpPr>
          <p:cNvPr id="18" name="Straight Arrow Connector 17"/>
          <p:cNvCxnSpPr>
            <a:stCxn id="0" idx="3"/>
          </p:cNvCxnSpPr>
          <p:nvPr/>
        </p:nvCxnSpPr>
        <p:spPr>
          <a:xfrm flipV="1">
            <a:off x="4292601" y="2263775"/>
            <a:ext cx="1446213" cy="130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0" idx="3"/>
            <a:endCxn id="13" idx="2"/>
          </p:cNvCxnSpPr>
          <p:nvPr/>
        </p:nvCxnSpPr>
        <p:spPr>
          <a:xfrm>
            <a:off x="4292600" y="3565526"/>
            <a:ext cx="1422400" cy="5492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0" idx="3"/>
            <a:endCxn id="15" idx="2"/>
          </p:cNvCxnSpPr>
          <p:nvPr/>
        </p:nvCxnSpPr>
        <p:spPr>
          <a:xfrm>
            <a:off x="4292600" y="3565526"/>
            <a:ext cx="1422400" cy="2301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071" name="TextBox 15"/>
          <p:cNvSpPr txBox="1">
            <a:spLocks noChangeArrowheads="1"/>
          </p:cNvSpPr>
          <p:nvPr/>
        </p:nvSpPr>
        <p:spPr bwMode="auto">
          <a:xfrm>
            <a:off x="2349500" y="2224088"/>
            <a:ext cx="1752600" cy="2679700"/>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b="1" dirty="0">
                <a:solidFill>
                  <a:srgbClr val="0000EA"/>
                </a:solidFill>
              </a:rPr>
              <a:t>2.1. </a:t>
            </a:r>
            <a:r>
              <a:rPr lang="en-US" sz="2400" b="1" dirty="0" err="1">
                <a:solidFill>
                  <a:srgbClr val="0000EA"/>
                </a:solidFill>
              </a:rPr>
              <a:t>Các</a:t>
            </a:r>
            <a:r>
              <a:rPr lang="en-US" sz="2400" b="1" dirty="0">
                <a:solidFill>
                  <a:srgbClr val="0000EA"/>
                </a:solidFill>
              </a:rPr>
              <a:t> </a:t>
            </a:r>
            <a:r>
              <a:rPr lang="en-US" sz="2400" b="1" dirty="0" err="1">
                <a:solidFill>
                  <a:srgbClr val="0000EA"/>
                </a:solidFill>
              </a:rPr>
              <a:t>hình</a:t>
            </a:r>
            <a:r>
              <a:rPr lang="en-US" sz="2400" b="1" dirty="0">
                <a:solidFill>
                  <a:srgbClr val="0000EA"/>
                </a:solidFill>
              </a:rPr>
              <a:t> </a:t>
            </a:r>
            <a:r>
              <a:rPr lang="en-US" sz="2400" b="1" dirty="0" err="1">
                <a:solidFill>
                  <a:srgbClr val="0000EA"/>
                </a:solidFill>
              </a:rPr>
              <a:t>thức</a:t>
            </a:r>
            <a:r>
              <a:rPr lang="en-US" sz="2400" b="1" dirty="0">
                <a:solidFill>
                  <a:srgbClr val="0000EA"/>
                </a:solidFill>
              </a:rPr>
              <a:t> </a:t>
            </a:r>
            <a:r>
              <a:rPr lang="en-US" sz="2400" b="1" dirty="0" err="1">
                <a:solidFill>
                  <a:srgbClr val="0000EA"/>
                </a:solidFill>
              </a:rPr>
              <a:t>cộng</a:t>
            </a:r>
            <a:r>
              <a:rPr lang="en-US" sz="2400" b="1" dirty="0">
                <a:solidFill>
                  <a:srgbClr val="0000EA"/>
                </a:solidFill>
              </a:rPr>
              <a:t> </a:t>
            </a:r>
            <a:r>
              <a:rPr lang="en-US" sz="2400" b="1" dirty="0" err="1">
                <a:solidFill>
                  <a:srgbClr val="0000EA"/>
                </a:solidFill>
              </a:rPr>
              <a:t>đồng</a:t>
            </a:r>
            <a:r>
              <a:rPr lang="en-US" sz="2400" b="1" dirty="0">
                <a:solidFill>
                  <a:srgbClr val="0000EA"/>
                </a:solidFill>
              </a:rPr>
              <a:t> </a:t>
            </a:r>
            <a:r>
              <a:rPr lang="en-US" sz="2400" b="1" dirty="0" err="1">
                <a:solidFill>
                  <a:srgbClr val="0000EA"/>
                </a:solidFill>
              </a:rPr>
              <a:t>người</a:t>
            </a:r>
            <a:r>
              <a:rPr lang="en-US" sz="2400" b="1" dirty="0">
                <a:solidFill>
                  <a:srgbClr val="0000EA"/>
                </a:solidFill>
              </a:rPr>
              <a:t> </a:t>
            </a:r>
            <a:r>
              <a:rPr lang="en-US" sz="2400" b="1" dirty="0" err="1">
                <a:solidFill>
                  <a:srgbClr val="0000EA"/>
                </a:solidFill>
              </a:rPr>
              <a:t>trước</a:t>
            </a:r>
            <a:r>
              <a:rPr lang="en-US" sz="2400" b="1" dirty="0">
                <a:solidFill>
                  <a:srgbClr val="0000EA"/>
                </a:solidFill>
              </a:rPr>
              <a:t> </a:t>
            </a:r>
            <a:r>
              <a:rPr lang="en-US" sz="2400" b="1" dirty="0" err="1">
                <a:solidFill>
                  <a:srgbClr val="0000EA"/>
                </a:solidFill>
              </a:rPr>
              <a:t>khi</a:t>
            </a:r>
            <a:r>
              <a:rPr lang="en-US" sz="2400" b="1" dirty="0">
                <a:solidFill>
                  <a:srgbClr val="0000EA"/>
                </a:solidFill>
              </a:rPr>
              <a:t> </a:t>
            </a:r>
            <a:r>
              <a:rPr lang="en-US" sz="2400" b="1" dirty="0" err="1">
                <a:solidFill>
                  <a:srgbClr val="0000EA"/>
                </a:solidFill>
              </a:rPr>
              <a:t>hình</a:t>
            </a:r>
            <a:r>
              <a:rPr lang="en-US" sz="2400" b="1" dirty="0">
                <a:solidFill>
                  <a:srgbClr val="0000EA"/>
                </a:solidFill>
              </a:rPr>
              <a:t> </a:t>
            </a:r>
            <a:r>
              <a:rPr lang="en-US" sz="2400" b="1" dirty="0" err="1">
                <a:solidFill>
                  <a:srgbClr val="0000EA"/>
                </a:solidFill>
              </a:rPr>
              <a:t>thành</a:t>
            </a:r>
            <a:r>
              <a:rPr lang="en-US" sz="2400" b="1" dirty="0">
                <a:solidFill>
                  <a:srgbClr val="0000EA"/>
                </a:solidFill>
              </a:rPr>
              <a:t> </a:t>
            </a:r>
            <a:r>
              <a:rPr lang="en-US" sz="2400" b="1" dirty="0" err="1">
                <a:solidFill>
                  <a:srgbClr val="0000EA"/>
                </a:solidFill>
              </a:rPr>
              <a:t>dân</a:t>
            </a:r>
            <a:r>
              <a:rPr lang="en-US" sz="2400" b="1" dirty="0">
                <a:solidFill>
                  <a:srgbClr val="0000EA"/>
                </a:solidFill>
              </a:rPr>
              <a:t> </a:t>
            </a:r>
            <a:r>
              <a:rPr lang="en-US" sz="2400" b="1" dirty="0" err="1">
                <a:solidFill>
                  <a:srgbClr val="0000EA"/>
                </a:solidFill>
              </a:rPr>
              <a:t>tộc</a:t>
            </a:r>
            <a:endParaRPr lang="en-US" sz="2400" b="1" dirty="0">
              <a:solidFill>
                <a:srgbClr val="0000EA"/>
              </a:solidFill>
            </a:endParaRPr>
          </a:p>
        </p:txBody>
      </p:sp>
    </p:spTree>
    <p:extLst>
      <p:ext uri="{BB962C8B-B14F-4D97-AF65-F5344CB8AC3E}">
        <p14:creationId xmlns:p14="http://schemas.microsoft.com/office/powerpoint/2010/main" val="230639409"/>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059"/>
                                        </p:tgtEl>
                                        <p:attrNameLst>
                                          <p:attrName>style.visibility</p:attrName>
                                        </p:attrNameLst>
                                      </p:cBhvr>
                                      <p:to>
                                        <p:strVal val="visible"/>
                                      </p:to>
                                    </p:set>
                                    <p:animEffect transition="in" filter="blinds(horizontal)">
                                      <p:cBhvr>
                                        <p:cTn id="10" dur="500"/>
                                        <p:tgtEl>
                                          <p:spTgt spid="4505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5063"/>
                                        </p:tgtEl>
                                        <p:attrNameLst>
                                          <p:attrName>style.visibility</p:attrName>
                                        </p:attrNameLst>
                                      </p:cBhvr>
                                      <p:to>
                                        <p:strVal val="visible"/>
                                      </p:to>
                                    </p:set>
                                    <p:animEffect transition="in" filter="blinds(horizontal)">
                                      <p:cBhvr>
                                        <p:cTn id="21" dur="500"/>
                                        <p:tgtEl>
                                          <p:spTgt spid="4506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5065"/>
                                        </p:tgtEl>
                                        <p:attrNameLst>
                                          <p:attrName>style.visibility</p:attrName>
                                        </p:attrNameLst>
                                      </p:cBhvr>
                                      <p:to>
                                        <p:strVal val="visible"/>
                                      </p:to>
                                    </p:set>
                                    <p:animEffect transition="in" filter="blinds(horizontal)">
                                      <p:cBhvr>
                                        <p:cTn id="27" dur="500"/>
                                        <p:tgtEl>
                                          <p:spTgt spid="4506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5067"/>
                                        </p:tgtEl>
                                        <p:attrNameLst>
                                          <p:attrName>style.visibility</p:attrName>
                                        </p:attrNameLst>
                                      </p:cBhvr>
                                      <p:to>
                                        <p:strVal val="visible"/>
                                      </p:to>
                                    </p:set>
                                    <p:animEffect transition="in" filter="blinds(horizontal)">
                                      <p:cBhvr>
                                        <p:cTn id="33" dur="500"/>
                                        <p:tgtEl>
                                          <p:spTgt spid="45067"/>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par>
                                <p:cTn id="37" presetID="3" presetClass="entr" presetSubtype="1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par>
                                <p:cTn id="40" presetID="3" presetClass="entr" presetSubtype="1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linds(horizontal)">
                                      <p:cBhvr>
                                        <p:cTn id="42" dur="500"/>
                                        <p:tgtEl>
                                          <p:spTgt spid="2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45071"/>
                                        </p:tgtEl>
                                        <p:attrNameLst>
                                          <p:attrName>style.visibility</p:attrName>
                                        </p:attrNameLst>
                                      </p:cBhvr>
                                      <p:to>
                                        <p:strVal val="visible"/>
                                      </p:to>
                                    </p:set>
                                    <p:animEffect transition="in" filter="blinds(horizontal)">
                                      <p:cBhvr>
                                        <p:cTn id="45" dur="500"/>
                                        <p:tgtEl>
                                          <p:spTgt spid="45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45059" grpId="0"/>
      <p:bldP spid="11" grpId="0" animBg="1"/>
      <p:bldP spid="45063" grpId="0"/>
      <p:bldP spid="13" grpId="0" animBg="1"/>
      <p:bldP spid="45065" grpId="0"/>
      <p:bldP spid="15" grpId="0" animBg="1"/>
      <p:bldP spid="45067" grpId="0"/>
      <p:bldP spid="4507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AutoShape 27"/>
          <p:cNvSpPr>
            <a:spLocks noChangeArrowheads="1"/>
          </p:cNvSpPr>
          <p:nvPr/>
        </p:nvSpPr>
        <p:spPr bwMode="gray">
          <a:xfrm rot="5400000">
            <a:off x="5524500" y="-3848100"/>
            <a:ext cx="1066800" cy="90678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44387" name="TextBox 20"/>
          <p:cNvSpPr txBox="1">
            <a:spLocks noChangeArrowheads="1"/>
          </p:cNvSpPr>
          <p:nvPr/>
        </p:nvSpPr>
        <p:spPr bwMode="auto">
          <a:xfrm>
            <a:off x="1760538" y="228600"/>
            <a:ext cx="86788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FF0000"/>
                </a:solidFill>
                <a:latin typeface="Arial" panose="020B0604020202020204" pitchFamily="34" charset="0"/>
              </a:rPr>
              <a:t>2.2.  Dân tộc – hình thức cộng đồng người phổ biến nhất hiện nay  </a:t>
            </a:r>
          </a:p>
        </p:txBody>
      </p:sp>
      <p:sp>
        <p:nvSpPr>
          <p:cNvPr id="8" name="Rectangle 7"/>
          <p:cNvSpPr/>
          <p:nvPr/>
        </p:nvSpPr>
        <p:spPr>
          <a:xfrm>
            <a:off x="1924050" y="1385888"/>
            <a:ext cx="3638550" cy="533400"/>
          </a:xfrm>
          <a:prstGeom prst="rect">
            <a:avLst/>
          </a:prstGeom>
          <a:ln/>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r>
              <a:rPr lang="vi-VN" sz="2200" b="1" dirty="0">
                <a:solidFill>
                  <a:srgbClr val="FFFF00"/>
                </a:solidFill>
                <a:cs typeface="Arial" pitchFamily="34" charset="0"/>
              </a:rPr>
              <a:t> </a:t>
            </a:r>
            <a:r>
              <a:rPr lang="en-US" sz="2800" b="1" dirty="0" err="1">
                <a:solidFill>
                  <a:srgbClr val="FFFF00"/>
                </a:solidFill>
                <a:cs typeface="Arial" pitchFamily="34" charset="0"/>
              </a:rPr>
              <a:t>Khái</a:t>
            </a:r>
            <a:r>
              <a:rPr lang="en-US" sz="2800" b="1" dirty="0">
                <a:solidFill>
                  <a:srgbClr val="FFFF00"/>
                </a:solidFill>
                <a:cs typeface="Arial" pitchFamily="34" charset="0"/>
              </a:rPr>
              <a:t> </a:t>
            </a:r>
            <a:r>
              <a:rPr lang="en-US" sz="2800" b="1" dirty="0" err="1">
                <a:solidFill>
                  <a:srgbClr val="FFFF00"/>
                </a:solidFill>
                <a:cs typeface="Arial" pitchFamily="34" charset="0"/>
              </a:rPr>
              <a:t>niệm</a:t>
            </a:r>
            <a:r>
              <a:rPr lang="en-US" sz="2800" b="1" dirty="0">
                <a:solidFill>
                  <a:srgbClr val="FFFF00"/>
                </a:solidFill>
                <a:cs typeface="Arial" pitchFamily="34" charset="0"/>
              </a:rPr>
              <a:t> d</a:t>
            </a:r>
            <a:r>
              <a:rPr lang="nl-NL" sz="2800" b="1" dirty="0">
                <a:solidFill>
                  <a:srgbClr val="FFFF00"/>
                </a:solidFill>
              </a:rPr>
              <a:t>ân tộc</a:t>
            </a:r>
            <a:endParaRPr lang="vi-VN" sz="2800" b="1" dirty="0">
              <a:solidFill>
                <a:srgbClr val="FFFF00"/>
              </a:solidFill>
              <a:cs typeface="Arial" pitchFamily="34" charset="0"/>
            </a:endParaRPr>
          </a:p>
        </p:txBody>
      </p:sp>
      <p:sp>
        <p:nvSpPr>
          <p:cNvPr id="46085" name="AutoShape 40"/>
          <p:cNvSpPr>
            <a:spLocks noChangeArrowheads="1"/>
          </p:cNvSpPr>
          <p:nvPr/>
        </p:nvSpPr>
        <p:spPr bwMode="gray">
          <a:xfrm rot="10800000">
            <a:off x="2862263" y="2078039"/>
            <a:ext cx="1447800" cy="414337"/>
          </a:xfrm>
          <a:prstGeom prst="upArrow">
            <a:avLst>
              <a:gd name="adj1" fmla="val 55426"/>
              <a:gd name="adj2" fmla="val 47991"/>
            </a:avLst>
          </a:prstGeom>
          <a:gradFill rotWithShape="1">
            <a:gsLst>
              <a:gs pos="0">
                <a:srgbClr val="EC823A"/>
              </a:gs>
              <a:gs pos="100000">
                <a:srgbClr val="003399">
                  <a:alpha val="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800">
              <a:solidFill>
                <a:srgbClr val="000000"/>
              </a:solidFill>
              <a:latin typeface="Arial" panose="020B0604020202020204" pitchFamily="34" charset="0"/>
            </a:endParaRPr>
          </a:p>
        </p:txBody>
      </p:sp>
      <p:sp>
        <p:nvSpPr>
          <p:cNvPr id="26" name="Rectangle 25"/>
          <p:cNvSpPr/>
          <p:nvPr/>
        </p:nvSpPr>
        <p:spPr>
          <a:xfrm>
            <a:off x="1760538" y="2516188"/>
            <a:ext cx="3649662" cy="41529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black"/>
              </a:solidFill>
            </a:endParaRPr>
          </a:p>
        </p:txBody>
      </p:sp>
      <p:sp>
        <p:nvSpPr>
          <p:cNvPr id="46087" name="TextBox 26"/>
          <p:cNvSpPr txBox="1">
            <a:spLocks noChangeArrowheads="1"/>
          </p:cNvSpPr>
          <p:nvPr/>
        </p:nvSpPr>
        <p:spPr bwMode="auto">
          <a:xfrm>
            <a:off x="2141538" y="2792414"/>
            <a:ext cx="2887662" cy="3602037"/>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1900" b="1" i="1" dirty="0" err="1">
                <a:solidFill>
                  <a:srgbClr val="0000EA"/>
                </a:solidFill>
              </a:rPr>
              <a:t>Dân</a:t>
            </a:r>
            <a:r>
              <a:rPr lang="en-US" sz="1900" b="1" i="1" dirty="0">
                <a:solidFill>
                  <a:srgbClr val="0000EA"/>
                </a:solidFill>
              </a:rPr>
              <a:t> </a:t>
            </a:r>
            <a:r>
              <a:rPr lang="en-US" sz="1900" b="1" i="1" dirty="0" err="1">
                <a:solidFill>
                  <a:srgbClr val="0000EA"/>
                </a:solidFill>
              </a:rPr>
              <a:t>tộc</a:t>
            </a:r>
            <a:r>
              <a:rPr lang="en-US" sz="1900" b="1" i="1" dirty="0">
                <a:solidFill>
                  <a:srgbClr val="0000EA"/>
                </a:solidFill>
              </a:rPr>
              <a:t> </a:t>
            </a:r>
            <a:r>
              <a:rPr lang="en-US" sz="1900" b="1" i="1" dirty="0" err="1">
                <a:solidFill>
                  <a:srgbClr val="0000EA"/>
                </a:solidFill>
              </a:rPr>
              <a:t>là</a:t>
            </a:r>
            <a:r>
              <a:rPr lang="en-US" sz="1900" b="1" i="1" dirty="0">
                <a:solidFill>
                  <a:srgbClr val="0000EA"/>
                </a:solidFill>
              </a:rPr>
              <a:t> </a:t>
            </a:r>
            <a:r>
              <a:rPr lang="en-US" sz="1900" b="1" i="1" dirty="0" err="1">
                <a:solidFill>
                  <a:srgbClr val="0000EA"/>
                </a:solidFill>
              </a:rPr>
              <a:t>một</a:t>
            </a:r>
            <a:r>
              <a:rPr lang="en-US" sz="1900" b="1" i="1" dirty="0">
                <a:solidFill>
                  <a:srgbClr val="0000EA"/>
                </a:solidFill>
              </a:rPr>
              <a:t> </a:t>
            </a:r>
            <a:r>
              <a:rPr lang="en-US" sz="1900" b="1" i="1" dirty="0" err="1">
                <a:solidFill>
                  <a:srgbClr val="0000EA"/>
                </a:solidFill>
              </a:rPr>
              <a:t>cộng</a:t>
            </a:r>
            <a:r>
              <a:rPr lang="en-US" sz="1900" b="1" i="1" dirty="0">
                <a:solidFill>
                  <a:srgbClr val="0000EA"/>
                </a:solidFill>
              </a:rPr>
              <a:t> </a:t>
            </a:r>
            <a:r>
              <a:rPr lang="en-US" sz="1900" b="1" i="1" dirty="0" err="1">
                <a:solidFill>
                  <a:srgbClr val="0000EA"/>
                </a:solidFill>
              </a:rPr>
              <a:t>đồng</a:t>
            </a:r>
            <a:r>
              <a:rPr lang="en-US" sz="1900" b="1" i="1" dirty="0">
                <a:solidFill>
                  <a:srgbClr val="0000EA"/>
                </a:solidFill>
              </a:rPr>
              <a:t> </a:t>
            </a:r>
            <a:r>
              <a:rPr lang="en-US" sz="1900" b="1" i="1" dirty="0" err="1">
                <a:solidFill>
                  <a:srgbClr val="0000EA"/>
                </a:solidFill>
              </a:rPr>
              <a:t>người</a:t>
            </a:r>
            <a:r>
              <a:rPr lang="en-US" sz="1900" b="1" i="1" dirty="0">
                <a:solidFill>
                  <a:srgbClr val="0000EA"/>
                </a:solidFill>
              </a:rPr>
              <a:t> </a:t>
            </a:r>
            <a:r>
              <a:rPr lang="en-US" sz="1900" b="1" i="1" dirty="0" err="1">
                <a:solidFill>
                  <a:srgbClr val="0000EA"/>
                </a:solidFill>
              </a:rPr>
              <a:t>ổn</a:t>
            </a:r>
            <a:r>
              <a:rPr lang="en-US" sz="1900" b="1" i="1" dirty="0">
                <a:solidFill>
                  <a:srgbClr val="0000EA"/>
                </a:solidFill>
              </a:rPr>
              <a:t> </a:t>
            </a:r>
            <a:r>
              <a:rPr lang="en-US" sz="1900" b="1" i="1" dirty="0" err="1">
                <a:solidFill>
                  <a:srgbClr val="0000EA"/>
                </a:solidFill>
              </a:rPr>
              <a:t>định</a:t>
            </a:r>
            <a:r>
              <a:rPr lang="en-US" sz="1900" b="1" i="1" dirty="0">
                <a:solidFill>
                  <a:srgbClr val="0000EA"/>
                </a:solidFill>
              </a:rPr>
              <a:t> </a:t>
            </a:r>
            <a:r>
              <a:rPr lang="en-US" sz="1900" b="1" i="1" dirty="0" err="1">
                <a:solidFill>
                  <a:srgbClr val="0000EA"/>
                </a:solidFill>
              </a:rPr>
              <a:t>được</a:t>
            </a:r>
            <a:r>
              <a:rPr lang="en-US" sz="1900" b="1" i="1" dirty="0">
                <a:solidFill>
                  <a:srgbClr val="0000EA"/>
                </a:solidFill>
              </a:rPr>
              <a:t> </a:t>
            </a:r>
            <a:r>
              <a:rPr lang="en-US" sz="1900" b="1" i="1" dirty="0" err="1">
                <a:solidFill>
                  <a:srgbClr val="0000EA"/>
                </a:solidFill>
              </a:rPr>
              <a:t>hình</a:t>
            </a:r>
            <a:r>
              <a:rPr lang="en-US" sz="1900" b="1" i="1" dirty="0">
                <a:solidFill>
                  <a:srgbClr val="0000EA"/>
                </a:solidFill>
              </a:rPr>
              <a:t> </a:t>
            </a:r>
            <a:r>
              <a:rPr lang="en-US" sz="1900" b="1" i="1" dirty="0" err="1">
                <a:solidFill>
                  <a:srgbClr val="0000EA"/>
                </a:solidFill>
              </a:rPr>
              <a:t>thành</a:t>
            </a:r>
            <a:r>
              <a:rPr lang="en-US" sz="1900" b="1" i="1" dirty="0">
                <a:solidFill>
                  <a:srgbClr val="0000EA"/>
                </a:solidFill>
              </a:rPr>
              <a:t> </a:t>
            </a:r>
            <a:r>
              <a:rPr lang="en-US" sz="1900" b="1" i="1" dirty="0" err="1">
                <a:solidFill>
                  <a:srgbClr val="0000EA"/>
                </a:solidFill>
              </a:rPr>
              <a:t>trong</a:t>
            </a:r>
            <a:r>
              <a:rPr lang="en-US" sz="1900" b="1" i="1" dirty="0">
                <a:solidFill>
                  <a:srgbClr val="0000EA"/>
                </a:solidFill>
              </a:rPr>
              <a:t> </a:t>
            </a:r>
            <a:r>
              <a:rPr lang="en-US" sz="1900" b="1" i="1" dirty="0" err="1">
                <a:solidFill>
                  <a:srgbClr val="0000EA"/>
                </a:solidFill>
              </a:rPr>
              <a:t>lịch</a:t>
            </a:r>
            <a:r>
              <a:rPr lang="en-US" sz="1900" b="1" i="1" dirty="0">
                <a:solidFill>
                  <a:srgbClr val="0000EA"/>
                </a:solidFill>
              </a:rPr>
              <a:t> </a:t>
            </a:r>
            <a:r>
              <a:rPr lang="en-US" sz="1900" b="1" i="1" dirty="0" err="1">
                <a:solidFill>
                  <a:srgbClr val="0000EA"/>
                </a:solidFill>
              </a:rPr>
              <a:t>sử</a:t>
            </a:r>
            <a:r>
              <a:rPr lang="en-US" sz="1900" b="1" i="1" dirty="0">
                <a:solidFill>
                  <a:srgbClr val="0000EA"/>
                </a:solidFill>
              </a:rPr>
              <a:t> </a:t>
            </a:r>
            <a:r>
              <a:rPr lang="en-US" sz="1900" b="1" i="1" dirty="0" err="1">
                <a:solidFill>
                  <a:srgbClr val="0000EA"/>
                </a:solidFill>
              </a:rPr>
              <a:t>trên</a:t>
            </a:r>
            <a:r>
              <a:rPr lang="en-US" sz="1900" b="1" i="1" dirty="0">
                <a:solidFill>
                  <a:srgbClr val="0000EA"/>
                </a:solidFill>
              </a:rPr>
              <a:t> </a:t>
            </a:r>
            <a:r>
              <a:rPr lang="en-US" sz="1900" b="1" i="1" dirty="0" err="1">
                <a:solidFill>
                  <a:srgbClr val="0000EA"/>
                </a:solidFill>
              </a:rPr>
              <a:t>cơ</a:t>
            </a:r>
            <a:r>
              <a:rPr lang="en-US" sz="1900" b="1" i="1" dirty="0">
                <a:solidFill>
                  <a:srgbClr val="0000EA"/>
                </a:solidFill>
              </a:rPr>
              <a:t> </a:t>
            </a:r>
            <a:r>
              <a:rPr lang="en-US" sz="1900" b="1" i="1" dirty="0" err="1">
                <a:solidFill>
                  <a:srgbClr val="0000EA"/>
                </a:solidFill>
              </a:rPr>
              <a:t>sở</a:t>
            </a:r>
            <a:r>
              <a:rPr lang="en-US" sz="1900" b="1" i="1" dirty="0">
                <a:solidFill>
                  <a:srgbClr val="0000EA"/>
                </a:solidFill>
              </a:rPr>
              <a:t> </a:t>
            </a:r>
            <a:r>
              <a:rPr lang="en-US" sz="1900" b="1" i="1" dirty="0" err="1">
                <a:solidFill>
                  <a:srgbClr val="0000EA"/>
                </a:solidFill>
              </a:rPr>
              <a:t>một</a:t>
            </a:r>
            <a:r>
              <a:rPr lang="en-US" sz="1900" b="1" i="1" dirty="0">
                <a:solidFill>
                  <a:srgbClr val="0000EA"/>
                </a:solidFill>
              </a:rPr>
              <a:t> </a:t>
            </a:r>
            <a:r>
              <a:rPr lang="en-US" sz="1900" b="1" i="1" dirty="0" err="1">
                <a:solidFill>
                  <a:srgbClr val="0000EA"/>
                </a:solidFill>
              </a:rPr>
              <a:t>lãnh</a:t>
            </a:r>
            <a:r>
              <a:rPr lang="en-US" sz="1900" b="1" i="1" dirty="0">
                <a:solidFill>
                  <a:srgbClr val="0000EA"/>
                </a:solidFill>
              </a:rPr>
              <a:t> </a:t>
            </a:r>
            <a:r>
              <a:rPr lang="en-US" sz="1900" b="1" i="1" dirty="0" err="1">
                <a:solidFill>
                  <a:srgbClr val="0000EA"/>
                </a:solidFill>
              </a:rPr>
              <a:t>thổ</a:t>
            </a:r>
            <a:r>
              <a:rPr lang="en-US" sz="1900" b="1" i="1" dirty="0">
                <a:solidFill>
                  <a:srgbClr val="0000EA"/>
                </a:solidFill>
              </a:rPr>
              <a:t> </a:t>
            </a:r>
            <a:r>
              <a:rPr lang="en-US" sz="1900" b="1" i="1" dirty="0" err="1">
                <a:solidFill>
                  <a:srgbClr val="0000EA"/>
                </a:solidFill>
              </a:rPr>
              <a:t>thống</a:t>
            </a:r>
            <a:r>
              <a:rPr lang="en-US" sz="1900" b="1" i="1" dirty="0">
                <a:solidFill>
                  <a:srgbClr val="0000EA"/>
                </a:solidFill>
              </a:rPr>
              <a:t> </a:t>
            </a:r>
            <a:r>
              <a:rPr lang="en-US" sz="1900" b="1" i="1" dirty="0" err="1">
                <a:solidFill>
                  <a:srgbClr val="0000EA"/>
                </a:solidFill>
              </a:rPr>
              <a:t>nhất</a:t>
            </a:r>
            <a:r>
              <a:rPr lang="en-US" sz="1900" b="1" i="1" dirty="0">
                <a:solidFill>
                  <a:srgbClr val="0000EA"/>
                </a:solidFill>
              </a:rPr>
              <a:t>, </a:t>
            </a:r>
            <a:r>
              <a:rPr lang="en-US" sz="1900" b="1" i="1" dirty="0" err="1">
                <a:solidFill>
                  <a:srgbClr val="0000EA"/>
                </a:solidFill>
              </a:rPr>
              <a:t>một</a:t>
            </a:r>
            <a:r>
              <a:rPr lang="en-US" sz="1900" b="1" i="1" dirty="0">
                <a:solidFill>
                  <a:srgbClr val="0000EA"/>
                </a:solidFill>
              </a:rPr>
              <a:t> </a:t>
            </a:r>
            <a:r>
              <a:rPr lang="en-US" sz="1900" b="1" i="1" dirty="0" err="1">
                <a:solidFill>
                  <a:srgbClr val="0000EA"/>
                </a:solidFill>
              </a:rPr>
              <a:t>ngôn</a:t>
            </a:r>
            <a:r>
              <a:rPr lang="en-US" sz="1900" b="1" i="1" dirty="0">
                <a:solidFill>
                  <a:srgbClr val="0000EA"/>
                </a:solidFill>
              </a:rPr>
              <a:t> </a:t>
            </a:r>
            <a:r>
              <a:rPr lang="en-US" sz="1900" b="1" i="1" dirty="0" err="1">
                <a:solidFill>
                  <a:srgbClr val="0000EA"/>
                </a:solidFill>
              </a:rPr>
              <a:t>ngữ</a:t>
            </a:r>
            <a:r>
              <a:rPr lang="en-US" sz="1900" b="1" i="1" dirty="0">
                <a:solidFill>
                  <a:srgbClr val="0000EA"/>
                </a:solidFill>
              </a:rPr>
              <a:t> </a:t>
            </a:r>
            <a:r>
              <a:rPr lang="en-US" sz="1900" b="1" i="1" dirty="0" err="1">
                <a:solidFill>
                  <a:srgbClr val="0000EA"/>
                </a:solidFill>
              </a:rPr>
              <a:t>thống</a:t>
            </a:r>
            <a:r>
              <a:rPr lang="en-US" sz="1900" b="1" i="1" dirty="0">
                <a:solidFill>
                  <a:srgbClr val="0000EA"/>
                </a:solidFill>
              </a:rPr>
              <a:t> </a:t>
            </a:r>
            <a:r>
              <a:rPr lang="en-US" sz="1900" b="1" i="1" dirty="0" err="1">
                <a:solidFill>
                  <a:srgbClr val="0000EA"/>
                </a:solidFill>
              </a:rPr>
              <a:t>nhất</a:t>
            </a:r>
            <a:r>
              <a:rPr lang="en-US" sz="1900" b="1" i="1" dirty="0">
                <a:solidFill>
                  <a:srgbClr val="0000EA"/>
                </a:solidFill>
              </a:rPr>
              <a:t>, </a:t>
            </a:r>
            <a:r>
              <a:rPr lang="en-US" sz="1900" b="1" i="1" dirty="0" err="1">
                <a:solidFill>
                  <a:srgbClr val="0000EA"/>
                </a:solidFill>
              </a:rPr>
              <a:t>một</a:t>
            </a:r>
            <a:r>
              <a:rPr lang="en-US" sz="1900" b="1" i="1" dirty="0">
                <a:solidFill>
                  <a:srgbClr val="0000EA"/>
                </a:solidFill>
              </a:rPr>
              <a:t> </a:t>
            </a:r>
            <a:r>
              <a:rPr lang="en-US" sz="1900" b="1" i="1" dirty="0" err="1">
                <a:solidFill>
                  <a:srgbClr val="0000EA"/>
                </a:solidFill>
              </a:rPr>
              <a:t>nền</a:t>
            </a:r>
            <a:r>
              <a:rPr lang="en-US" sz="1900" b="1" i="1" dirty="0">
                <a:solidFill>
                  <a:srgbClr val="0000EA"/>
                </a:solidFill>
              </a:rPr>
              <a:t> </a:t>
            </a:r>
            <a:r>
              <a:rPr lang="en-US" sz="1900" b="1" i="1" dirty="0" err="1">
                <a:solidFill>
                  <a:srgbClr val="0000EA"/>
                </a:solidFill>
              </a:rPr>
              <a:t>kinh</a:t>
            </a:r>
            <a:r>
              <a:rPr lang="en-US" sz="1900" b="1" i="1" dirty="0">
                <a:solidFill>
                  <a:srgbClr val="0000EA"/>
                </a:solidFill>
              </a:rPr>
              <a:t> </a:t>
            </a:r>
            <a:r>
              <a:rPr lang="en-US" sz="1900" b="1" i="1" dirty="0" err="1">
                <a:solidFill>
                  <a:srgbClr val="0000EA"/>
                </a:solidFill>
              </a:rPr>
              <a:t>tế</a:t>
            </a:r>
            <a:r>
              <a:rPr lang="en-US" sz="1900" b="1" i="1" dirty="0">
                <a:solidFill>
                  <a:srgbClr val="0000EA"/>
                </a:solidFill>
              </a:rPr>
              <a:t> </a:t>
            </a:r>
            <a:r>
              <a:rPr lang="en-US" sz="1900" b="1" i="1" dirty="0" err="1">
                <a:solidFill>
                  <a:srgbClr val="0000EA"/>
                </a:solidFill>
              </a:rPr>
              <a:t>thống</a:t>
            </a:r>
            <a:r>
              <a:rPr lang="en-US" sz="1900" b="1" i="1" dirty="0">
                <a:solidFill>
                  <a:srgbClr val="0000EA"/>
                </a:solidFill>
              </a:rPr>
              <a:t> </a:t>
            </a:r>
            <a:r>
              <a:rPr lang="en-US" sz="1900" b="1" i="1" dirty="0" err="1">
                <a:solidFill>
                  <a:srgbClr val="0000EA"/>
                </a:solidFill>
              </a:rPr>
              <a:t>nhất</a:t>
            </a:r>
            <a:r>
              <a:rPr lang="en-US" sz="1900" b="1" i="1" dirty="0">
                <a:solidFill>
                  <a:srgbClr val="0000EA"/>
                </a:solidFill>
              </a:rPr>
              <a:t>, </a:t>
            </a:r>
            <a:r>
              <a:rPr lang="en-US" sz="1900" b="1" i="1" dirty="0" err="1">
                <a:solidFill>
                  <a:srgbClr val="0000EA"/>
                </a:solidFill>
              </a:rPr>
              <a:t>một</a:t>
            </a:r>
            <a:r>
              <a:rPr lang="en-US" sz="1900" b="1" i="1" dirty="0">
                <a:solidFill>
                  <a:srgbClr val="0000EA"/>
                </a:solidFill>
              </a:rPr>
              <a:t> </a:t>
            </a:r>
            <a:r>
              <a:rPr lang="en-US" sz="1900" b="1" i="1" dirty="0" err="1">
                <a:solidFill>
                  <a:srgbClr val="0000EA"/>
                </a:solidFill>
              </a:rPr>
              <a:t>nền</a:t>
            </a:r>
            <a:r>
              <a:rPr lang="en-US" sz="1900" b="1" i="1" dirty="0">
                <a:solidFill>
                  <a:srgbClr val="0000EA"/>
                </a:solidFill>
              </a:rPr>
              <a:t> </a:t>
            </a:r>
            <a:r>
              <a:rPr lang="en-US" sz="1900" b="1" i="1" dirty="0" err="1">
                <a:solidFill>
                  <a:srgbClr val="0000EA"/>
                </a:solidFill>
              </a:rPr>
              <a:t>văn</a:t>
            </a:r>
            <a:r>
              <a:rPr lang="en-US" sz="1900" b="1" i="1" dirty="0">
                <a:solidFill>
                  <a:srgbClr val="0000EA"/>
                </a:solidFill>
              </a:rPr>
              <a:t> </a:t>
            </a:r>
            <a:r>
              <a:rPr lang="en-US" sz="1900" b="1" i="1" dirty="0" err="1">
                <a:solidFill>
                  <a:srgbClr val="0000EA"/>
                </a:solidFill>
              </a:rPr>
              <a:t>hóa</a:t>
            </a:r>
            <a:r>
              <a:rPr lang="en-US" sz="1900" b="1" i="1" dirty="0">
                <a:solidFill>
                  <a:srgbClr val="0000EA"/>
                </a:solidFill>
              </a:rPr>
              <a:t> </a:t>
            </a:r>
            <a:r>
              <a:rPr lang="en-US" sz="1900" b="1" i="1" dirty="0" err="1">
                <a:solidFill>
                  <a:srgbClr val="0000EA"/>
                </a:solidFill>
              </a:rPr>
              <a:t>và</a:t>
            </a:r>
            <a:r>
              <a:rPr lang="en-US" sz="1900" b="1" i="1" dirty="0">
                <a:solidFill>
                  <a:srgbClr val="0000EA"/>
                </a:solidFill>
              </a:rPr>
              <a:t> </a:t>
            </a:r>
            <a:r>
              <a:rPr lang="en-US" sz="1900" b="1" i="1" dirty="0" err="1">
                <a:solidFill>
                  <a:srgbClr val="0000EA"/>
                </a:solidFill>
              </a:rPr>
              <a:t>tâm</a:t>
            </a:r>
            <a:r>
              <a:rPr lang="en-US" sz="1900" b="1" i="1" dirty="0">
                <a:solidFill>
                  <a:srgbClr val="0000EA"/>
                </a:solidFill>
              </a:rPr>
              <a:t> </a:t>
            </a:r>
            <a:r>
              <a:rPr lang="en-US" sz="1900" b="1" i="1" dirty="0" err="1">
                <a:solidFill>
                  <a:srgbClr val="0000EA"/>
                </a:solidFill>
              </a:rPr>
              <a:t>lý</a:t>
            </a:r>
            <a:r>
              <a:rPr lang="en-US" sz="1900" b="1" i="1" dirty="0">
                <a:solidFill>
                  <a:srgbClr val="0000EA"/>
                </a:solidFill>
              </a:rPr>
              <a:t>, </a:t>
            </a:r>
            <a:r>
              <a:rPr lang="en-US" sz="1900" b="1" i="1" dirty="0" err="1">
                <a:solidFill>
                  <a:srgbClr val="0000EA"/>
                </a:solidFill>
              </a:rPr>
              <a:t>tính</a:t>
            </a:r>
            <a:r>
              <a:rPr lang="en-US" sz="1900" b="1" i="1" dirty="0">
                <a:solidFill>
                  <a:srgbClr val="0000EA"/>
                </a:solidFill>
              </a:rPr>
              <a:t> </a:t>
            </a:r>
            <a:r>
              <a:rPr lang="en-US" sz="1900" b="1" i="1" dirty="0" err="1">
                <a:solidFill>
                  <a:srgbClr val="0000EA"/>
                </a:solidFill>
              </a:rPr>
              <a:t>cách</a:t>
            </a:r>
            <a:r>
              <a:rPr lang="en-US" sz="1900" b="1" i="1" dirty="0">
                <a:solidFill>
                  <a:srgbClr val="0000EA"/>
                </a:solidFill>
              </a:rPr>
              <a:t> </a:t>
            </a:r>
            <a:r>
              <a:rPr lang="en-US" sz="1900" b="1" i="1" dirty="0" err="1">
                <a:solidFill>
                  <a:srgbClr val="0000EA"/>
                </a:solidFill>
              </a:rPr>
              <a:t>thống</a:t>
            </a:r>
            <a:r>
              <a:rPr lang="en-US" sz="1900" b="1" i="1" dirty="0">
                <a:solidFill>
                  <a:srgbClr val="0000EA"/>
                </a:solidFill>
              </a:rPr>
              <a:t> </a:t>
            </a:r>
            <a:r>
              <a:rPr lang="en-US" sz="1900" b="1" i="1" dirty="0" err="1">
                <a:solidFill>
                  <a:srgbClr val="0000EA"/>
                </a:solidFill>
              </a:rPr>
              <a:t>nhất</a:t>
            </a:r>
            <a:r>
              <a:rPr lang="en-US" sz="1900" b="1" i="1" dirty="0">
                <a:solidFill>
                  <a:srgbClr val="0000EA"/>
                </a:solidFill>
              </a:rPr>
              <a:t>, </a:t>
            </a:r>
            <a:r>
              <a:rPr lang="en-US" sz="1900" b="1" i="1" dirty="0" err="1">
                <a:solidFill>
                  <a:srgbClr val="0000EA"/>
                </a:solidFill>
              </a:rPr>
              <a:t>với</a:t>
            </a:r>
            <a:r>
              <a:rPr lang="en-US" sz="1900" b="1" i="1" dirty="0">
                <a:solidFill>
                  <a:srgbClr val="0000EA"/>
                </a:solidFill>
              </a:rPr>
              <a:t> </a:t>
            </a:r>
            <a:r>
              <a:rPr lang="en-US" sz="1900" b="1" i="1" dirty="0" err="1">
                <a:solidFill>
                  <a:srgbClr val="0000EA"/>
                </a:solidFill>
              </a:rPr>
              <a:t>một</a:t>
            </a:r>
            <a:r>
              <a:rPr lang="en-US" sz="1900" b="1" i="1" dirty="0">
                <a:solidFill>
                  <a:srgbClr val="0000EA"/>
                </a:solidFill>
              </a:rPr>
              <a:t> </a:t>
            </a:r>
            <a:r>
              <a:rPr lang="en-US" sz="1900" b="1" i="1" dirty="0" err="1">
                <a:solidFill>
                  <a:srgbClr val="0000EA"/>
                </a:solidFill>
              </a:rPr>
              <a:t>nhà</a:t>
            </a:r>
            <a:r>
              <a:rPr lang="en-US" sz="1900" b="1" i="1" dirty="0">
                <a:solidFill>
                  <a:srgbClr val="0000EA"/>
                </a:solidFill>
              </a:rPr>
              <a:t> </a:t>
            </a:r>
            <a:r>
              <a:rPr lang="en-US" sz="1900" b="1" i="1" dirty="0" err="1">
                <a:solidFill>
                  <a:srgbClr val="0000EA"/>
                </a:solidFill>
              </a:rPr>
              <a:t>nước</a:t>
            </a:r>
            <a:r>
              <a:rPr lang="en-US" sz="1900" b="1" i="1" dirty="0">
                <a:solidFill>
                  <a:srgbClr val="0000EA"/>
                </a:solidFill>
              </a:rPr>
              <a:t> </a:t>
            </a:r>
            <a:r>
              <a:rPr lang="en-US" sz="1900" b="1" i="1" dirty="0" err="1">
                <a:solidFill>
                  <a:srgbClr val="0000EA"/>
                </a:solidFill>
              </a:rPr>
              <a:t>và</a:t>
            </a:r>
            <a:r>
              <a:rPr lang="en-US" sz="1900" b="1" i="1" dirty="0">
                <a:solidFill>
                  <a:srgbClr val="0000EA"/>
                </a:solidFill>
              </a:rPr>
              <a:t> </a:t>
            </a:r>
            <a:r>
              <a:rPr lang="en-US" sz="1900" b="1" i="1" dirty="0" err="1">
                <a:solidFill>
                  <a:srgbClr val="0000EA"/>
                </a:solidFill>
              </a:rPr>
              <a:t>pháp</a:t>
            </a:r>
            <a:r>
              <a:rPr lang="en-US" sz="1900" b="1" i="1" dirty="0">
                <a:solidFill>
                  <a:srgbClr val="0000EA"/>
                </a:solidFill>
              </a:rPr>
              <a:t> </a:t>
            </a:r>
            <a:r>
              <a:rPr lang="en-US" sz="1900" b="1" i="1" dirty="0" err="1">
                <a:solidFill>
                  <a:srgbClr val="0000EA"/>
                </a:solidFill>
              </a:rPr>
              <a:t>luật</a:t>
            </a:r>
            <a:r>
              <a:rPr lang="en-US" sz="1900" b="1" i="1" dirty="0">
                <a:solidFill>
                  <a:srgbClr val="0000EA"/>
                </a:solidFill>
              </a:rPr>
              <a:t> </a:t>
            </a:r>
            <a:r>
              <a:rPr lang="en-US" sz="1900" b="1" i="1" dirty="0" err="1">
                <a:solidFill>
                  <a:srgbClr val="0000EA"/>
                </a:solidFill>
              </a:rPr>
              <a:t>thống</a:t>
            </a:r>
            <a:r>
              <a:rPr lang="en-US" sz="1900" b="1" i="1" dirty="0">
                <a:solidFill>
                  <a:srgbClr val="0000EA"/>
                </a:solidFill>
              </a:rPr>
              <a:t> </a:t>
            </a:r>
            <a:r>
              <a:rPr lang="en-US" sz="1900" b="1" i="1" dirty="0" err="1">
                <a:solidFill>
                  <a:srgbClr val="0000EA"/>
                </a:solidFill>
              </a:rPr>
              <a:t>nhất</a:t>
            </a:r>
            <a:endParaRPr lang="en-US" sz="1900" b="1" dirty="0">
              <a:solidFill>
                <a:srgbClr val="0000EA"/>
              </a:solidFill>
            </a:endParaRPr>
          </a:p>
        </p:txBody>
      </p:sp>
      <p:sp>
        <p:nvSpPr>
          <p:cNvPr id="34" name="Rounded Rectangle 33"/>
          <p:cNvSpPr/>
          <p:nvPr/>
        </p:nvSpPr>
        <p:spPr>
          <a:xfrm>
            <a:off x="6705600" y="1143000"/>
            <a:ext cx="3733800" cy="10668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35" name="Right Arrow 34"/>
          <p:cNvSpPr/>
          <p:nvPr/>
        </p:nvSpPr>
        <p:spPr>
          <a:xfrm>
            <a:off x="6096000" y="1371600"/>
            <a:ext cx="609600" cy="609600"/>
          </a:xfrm>
          <a:prstGeom prst="rightArrow">
            <a:avLst/>
          </a:prstGeom>
          <a:solidFill>
            <a:srgbClr val="FFC000"/>
          </a:solidFill>
          <a:ln>
            <a:solidFill>
              <a:srgbClr val="000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46090" name="TextBox 35"/>
          <p:cNvSpPr txBox="1">
            <a:spLocks noChangeArrowheads="1"/>
          </p:cNvSpPr>
          <p:nvPr/>
        </p:nvSpPr>
        <p:spPr bwMode="auto">
          <a:xfrm>
            <a:off x="7086600" y="1190625"/>
            <a:ext cx="29718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i="1">
                <a:solidFill>
                  <a:srgbClr val="000000"/>
                </a:solidFill>
                <a:latin typeface="Arial" panose="020B0604020202020204" pitchFamily="34" charset="0"/>
              </a:rPr>
              <a:t>Là một </a:t>
            </a:r>
            <a:r>
              <a:rPr lang="en-US" altLang="en-US" sz="1800" b="1" i="1">
                <a:solidFill>
                  <a:srgbClr val="FF0000"/>
                </a:solidFill>
                <a:latin typeface="Arial" panose="020B0604020202020204" pitchFamily="34" charset="0"/>
              </a:rPr>
              <a:t>cộng đồng người </a:t>
            </a:r>
            <a:r>
              <a:rPr lang="en-US" altLang="en-US" sz="1800" b="1" i="1">
                <a:latin typeface="Arial" panose="020B0604020202020204" pitchFamily="34" charset="0"/>
              </a:rPr>
              <a:t>ổn định trên một</a:t>
            </a:r>
            <a:r>
              <a:rPr lang="en-US" altLang="en-US" sz="1800" b="1" i="1">
                <a:solidFill>
                  <a:srgbClr val="FF0000"/>
                </a:solidFill>
                <a:latin typeface="Arial" panose="020B0604020202020204" pitchFamily="34" charset="0"/>
              </a:rPr>
              <a:t> lãnh thổ </a:t>
            </a:r>
            <a:r>
              <a:rPr lang="en-US" altLang="en-US" sz="1800" b="1" i="1">
                <a:latin typeface="Arial" panose="020B0604020202020204" pitchFamily="34" charset="0"/>
              </a:rPr>
              <a:t>thống nhất</a:t>
            </a:r>
            <a:endParaRPr lang="en-US" altLang="en-US" sz="1800" b="1">
              <a:latin typeface="Arial" panose="020B0604020202020204" pitchFamily="34" charset="0"/>
            </a:endParaRPr>
          </a:p>
        </p:txBody>
      </p:sp>
      <p:sp>
        <p:nvSpPr>
          <p:cNvPr id="37" name="Rounded Rectangle 36"/>
          <p:cNvSpPr/>
          <p:nvPr/>
        </p:nvSpPr>
        <p:spPr>
          <a:xfrm>
            <a:off x="6705600" y="2286000"/>
            <a:ext cx="3733800" cy="10668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38" name="Right Arrow 37"/>
          <p:cNvSpPr/>
          <p:nvPr/>
        </p:nvSpPr>
        <p:spPr>
          <a:xfrm>
            <a:off x="6096000" y="2514600"/>
            <a:ext cx="609600" cy="609600"/>
          </a:xfrm>
          <a:prstGeom prst="rightArrow">
            <a:avLst/>
          </a:prstGeom>
          <a:solidFill>
            <a:srgbClr val="FFC000"/>
          </a:solidFill>
          <a:ln>
            <a:solidFill>
              <a:srgbClr val="000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46093" name="TextBox 38"/>
          <p:cNvSpPr txBox="1">
            <a:spLocks noChangeArrowheads="1"/>
          </p:cNvSpPr>
          <p:nvPr/>
        </p:nvSpPr>
        <p:spPr bwMode="auto">
          <a:xfrm>
            <a:off x="7086600" y="2362201"/>
            <a:ext cx="2971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1800" b="1" i="1">
                <a:solidFill>
                  <a:srgbClr val="000000"/>
                </a:solidFill>
                <a:latin typeface="Arial" panose="020B0604020202020204" pitchFamily="34" charset="0"/>
              </a:rPr>
              <a:t>Là một cộng đồng thống nhất về </a:t>
            </a:r>
            <a:r>
              <a:rPr lang="nl-NL" altLang="en-US" sz="1800" b="1" i="1">
                <a:solidFill>
                  <a:srgbClr val="FF0000"/>
                </a:solidFill>
                <a:latin typeface="Arial" panose="020B0604020202020204" pitchFamily="34" charset="0"/>
              </a:rPr>
              <a:t>ngôn ngữ</a:t>
            </a:r>
            <a:endParaRPr lang="en-US" altLang="en-US" sz="1800" b="1">
              <a:solidFill>
                <a:srgbClr val="FF0000"/>
              </a:solidFill>
              <a:latin typeface="Arial" panose="020B0604020202020204" pitchFamily="34" charset="0"/>
            </a:endParaRPr>
          </a:p>
        </p:txBody>
      </p:sp>
      <p:sp>
        <p:nvSpPr>
          <p:cNvPr id="41" name="Rounded Rectangle 40"/>
          <p:cNvSpPr/>
          <p:nvPr/>
        </p:nvSpPr>
        <p:spPr>
          <a:xfrm>
            <a:off x="6705600" y="3429000"/>
            <a:ext cx="3733800" cy="10668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2" name="Right Arrow 41"/>
          <p:cNvSpPr/>
          <p:nvPr/>
        </p:nvSpPr>
        <p:spPr>
          <a:xfrm>
            <a:off x="6096000" y="3657600"/>
            <a:ext cx="609600" cy="609600"/>
          </a:xfrm>
          <a:prstGeom prst="rightArrow">
            <a:avLst/>
          </a:prstGeom>
          <a:solidFill>
            <a:srgbClr val="FFC000"/>
          </a:solidFill>
          <a:ln>
            <a:solidFill>
              <a:srgbClr val="000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46096" name="TextBox 42"/>
          <p:cNvSpPr txBox="1">
            <a:spLocks noChangeArrowheads="1"/>
          </p:cNvSpPr>
          <p:nvPr/>
        </p:nvSpPr>
        <p:spPr bwMode="auto">
          <a:xfrm>
            <a:off x="7086600" y="3505201"/>
            <a:ext cx="2590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1800" b="1" i="1">
                <a:solidFill>
                  <a:srgbClr val="000000"/>
                </a:solidFill>
                <a:latin typeface="Arial" panose="020B0604020202020204" pitchFamily="34" charset="0"/>
              </a:rPr>
              <a:t>Là một cộng đồng thống nhất về </a:t>
            </a:r>
            <a:r>
              <a:rPr lang="nl-NL" altLang="en-US" sz="1800" b="1" i="1">
                <a:solidFill>
                  <a:srgbClr val="FF0000"/>
                </a:solidFill>
                <a:latin typeface="Arial" panose="020B0604020202020204" pitchFamily="34" charset="0"/>
              </a:rPr>
              <a:t>kinh tế</a:t>
            </a:r>
            <a:endParaRPr lang="en-US" altLang="en-US" sz="1800" b="1">
              <a:solidFill>
                <a:srgbClr val="FF0000"/>
              </a:solidFill>
              <a:latin typeface="Arial" panose="020B0604020202020204" pitchFamily="34" charset="0"/>
            </a:endParaRPr>
          </a:p>
        </p:txBody>
      </p:sp>
      <p:sp>
        <p:nvSpPr>
          <p:cNvPr id="44" name="Rounded Rectangle 43"/>
          <p:cNvSpPr/>
          <p:nvPr/>
        </p:nvSpPr>
        <p:spPr>
          <a:xfrm>
            <a:off x="6705600" y="4572000"/>
            <a:ext cx="3733800" cy="10668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5" name="Right Arrow 44"/>
          <p:cNvSpPr/>
          <p:nvPr/>
        </p:nvSpPr>
        <p:spPr>
          <a:xfrm>
            <a:off x="6019800" y="4800600"/>
            <a:ext cx="609600" cy="609600"/>
          </a:xfrm>
          <a:prstGeom prst="rightArrow">
            <a:avLst/>
          </a:prstGeom>
          <a:solidFill>
            <a:srgbClr val="FFC000"/>
          </a:solidFill>
          <a:ln>
            <a:solidFill>
              <a:srgbClr val="000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46099" name="TextBox 45"/>
          <p:cNvSpPr txBox="1">
            <a:spLocks noChangeArrowheads="1"/>
          </p:cNvSpPr>
          <p:nvPr/>
        </p:nvSpPr>
        <p:spPr bwMode="auto">
          <a:xfrm>
            <a:off x="7086600" y="4648201"/>
            <a:ext cx="3352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1800" b="1" i="1">
                <a:solidFill>
                  <a:srgbClr val="000000"/>
                </a:solidFill>
                <a:latin typeface="Arial" panose="020B0604020202020204" pitchFamily="34" charset="0"/>
              </a:rPr>
              <a:t>Là một cộng đồng bền vững về </a:t>
            </a:r>
            <a:r>
              <a:rPr lang="nl-NL" altLang="en-US" sz="1800" b="1" i="1">
                <a:solidFill>
                  <a:srgbClr val="FF0000"/>
                </a:solidFill>
                <a:latin typeface="Arial" panose="020B0604020202020204" pitchFamily="34" charset="0"/>
              </a:rPr>
              <a:t>văn hóa và tâm lý, tính cách</a:t>
            </a:r>
            <a:endParaRPr lang="en-US" altLang="en-US" sz="1800" b="1">
              <a:solidFill>
                <a:srgbClr val="FF0000"/>
              </a:solidFill>
              <a:latin typeface="Arial" panose="020B0604020202020204" pitchFamily="34" charset="0"/>
            </a:endParaRPr>
          </a:p>
        </p:txBody>
      </p:sp>
      <p:sp>
        <p:nvSpPr>
          <p:cNvPr id="47" name="Rounded Rectangle 46"/>
          <p:cNvSpPr/>
          <p:nvPr/>
        </p:nvSpPr>
        <p:spPr>
          <a:xfrm>
            <a:off x="6705600" y="5715000"/>
            <a:ext cx="3733800" cy="1066800"/>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8" name="Right Arrow 47"/>
          <p:cNvSpPr/>
          <p:nvPr/>
        </p:nvSpPr>
        <p:spPr>
          <a:xfrm>
            <a:off x="6096000" y="5943600"/>
            <a:ext cx="609600" cy="609600"/>
          </a:xfrm>
          <a:prstGeom prst="rightArrow">
            <a:avLst/>
          </a:prstGeom>
          <a:solidFill>
            <a:srgbClr val="FFC000"/>
          </a:solidFill>
          <a:ln>
            <a:solidFill>
              <a:srgbClr val="000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46102" name="TextBox 48"/>
          <p:cNvSpPr txBox="1">
            <a:spLocks noChangeArrowheads="1"/>
          </p:cNvSpPr>
          <p:nvPr/>
        </p:nvSpPr>
        <p:spPr bwMode="auto">
          <a:xfrm>
            <a:off x="7086600" y="5791201"/>
            <a:ext cx="2971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i="1">
                <a:solidFill>
                  <a:srgbClr val="000000"/>
                </a:solidFill>
                <a:latin typeface="Arial" panose="020B0604020202020204" pitchFamily="34" charset="0"/>
              </a:rPr>
              <a:t>Là một cộng đồng người</a:t>
            </a:r>
            <a:r>
              <a:rPr lang="en-US" altLang="en-US" sz="1800" b="1">
                <a:solidFill>
                  <a:srgbClr val="000000"/>
                </a:solidFill>
                <a:latin typeface="Arial" panose="020B0604020202020204" pitchFamily="34" charset="0"/>
              </a:rPr>
              <a:t> </a:t>
            </a:r>
            <a:r>
              <a:rPr lang="en-US" altLang="en-US" sz="1800" b="1" i="1">
                <a:solidFill>
                  <a:srgbClr val="000000"/>
                </a:solidFill>
                <a:latin typeface="Arial" panose="020B0604020202020204" pitchFamily="34" charset="0"/>
              </a:rPr>
              <a:t>có một </a:t>
            </a:r>
            <a:r>
              <a:rPr lang="en-US" altLang="en-US" sz="1800" b="1" i="1">
                <a:solidFill>
                  <a:srgbClr val="FF0000"/>
                </a:solidFill>
                <a:latin typeface="Arial" panose="020B0604020202020204" pitchFamily="34" charset="0"/>
              </a:rPr>
              <a:t>nhà nước và pháp luật </a:t>
            </a:r>
            <a:r>
              <a:rPr lang="en-US" altLang="en-US" sz="1800" b="1" i="1">
                <a:latin typeface="Arial" panose="020B0604020202020204" pitchFamily="34" charset="0"/>
              </a:rPr>
              <a:t>thống nhất</a:t>
            </a:r>
            <a:r>
              <a:rPr lang="en-US" altLang="en-US" sz="1800" b="1" i="1">
                <a:solidFill>
                  <a:srgbClr val="000000"/>
                </a:solidFill>
                <a:latin typeface="Arial" panose="020B0604020202020204" pitchFamily="34" charset="0"/>
              </a:rPr>
              <a:t>.</a:t>
            </a:r>
            <a:r>
              <a:rPr lang="en-US" altLang="en-US" sz="1800" b="1">
                <a:solidFill>
                  <a:srgbClr val="000000"/>
                </a:solidFill>
                <a:latin typeface="Arial" panose="020B0604020202020204" pitchFamily="34" charset="0"/>
              </a:rPr>
              <a:t> </a:t>
            </a:r>
          </a:p>
        </p:txBody>
      </p:sp>
    </p:spTree>
    <p:extLst>
      <p:ext uri="{BB962C8B-B14F-4D97-AF65-F5344CB8AC3E}">
        <p14:creationId xmlns:p14="http://schemas.microsoft.com/office/powerpoint/2010/main" val="154860084"/>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46085"/>
                                        </p:tgtEl>
                                        <p:attrNameLst>
                                          <p:attrName>style.visibility</p:attrName>
                                        </p:attrNameLst>
                                      </p:cBhvr>
                                      <p:to>
                                        <p:strVal val="visible"/>
                                      </p:to>
                                    </p:set>
                                    <p:animEffect transition="in" filter="checkerboard(across)">
                                      <p:cBhvr>
                                        <p:cTn id="7" dur="500"/>
                                        <p:tgtEl>
                                          <p:spTgt spid="4608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checkerboard(across)">
                                      <p:cBhvr>
                                        <p:cTn id="10" dur="500"/>
                                        <p:tgtEl>
                                          <p:spTgt spid="26"/>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6087"/>
                                        </p:tgtEl>
                                        <p:attrNameLst>
                                          <p:attrName>style.visibility</p:attrName>
                                        </p:attrNameLst>
                                      </p:cBhvr>
                                      <p:to>
                                        <p:strVal val="visible"/>
                                      </p:to>
                                    </p:set>
                                    <p:animEffect transition="in" filter="checkerboard(across)">
                                      <p:cBhvr>
                                        <p:cTn id="13" dur="500"/>
                                        <p:tgtEl>
                                          <p:spTgt spid="4608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linds(horizontal)">
                                      <p:cBhvr>
                                        <p:cTn id="18" dur="500"/>
                                        <p:tgtEl>
                                          <p:spTgt spid="3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blinds(horizontal)">
                                      <p:cBhvr>
                                        <p:cTn id="21" dur="500"/>
                                        <p:tgtEl>
                                          <p:spTgt spid="35"/>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6090"/>
                                        </p:tgtEl>
                                        <p:attrNameLst>
                                          <p:attrName>style.visibility</p:attrName>
                                        </p:attrNameLst>
                                      </p:cBhvr>
                                      <p:to>
                                        <p:strVal val="visible"/>
                                      </p:to>
                                    </p:set>
                                    <p:animEffect transition="in" filter="blinds(horizontal)">
                                      <p:cBhvr>
                                        <p:cTn id="24" dur="500"/>
                                        <p:tgtEl>
                                          <p:spTgt spid="4609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blinds(horizontal)">
                                      <p:cBhvr>
                                        <p:cTn id="29" dur="500"/>
                                        <p:tgtEl>
                                          <p:spTgt spid="3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6093"/>
                                        </p:tgtEl>
                                        <p:attrNameLst>
                                          <p:attrName>style.visibility</p:attrName>
                                        </p:attrNameLst>
                                      </p:cBhvr>
                                      <p:to>
                                        <p:strVal val="visible"/>
                                      </p:to>
                                    </p:set>
                                    <p:animEffect transition="in" filter="blinds(horizontal)">
                                      <p:cBhvr>
                                        <p:cTn id="35" dur="500"/>
                                        <p:tgtEl>
                                          <p:spTgt spid="4609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blinds(horizontal)">
                                      <p:cBhvr>
                                        <p:cTn id="40" dur="500"/>
                                        <p:tgtEl>
                                          <p:spTgt spid="41"/>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linds(horizontal)">
                                      <p:cBhvr>
                                        <p:cTn id="43" dur="500"/>
                                        <p:tgtEl>
                                          <p:spTgt spid="4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46096"/>
                                        </p:tgtEl>
                                        <p:attrNameLst>
                                          <p:attrName>style.visibility</p:attrName>
                                        </p:attrNameLst>
                                      </p:cBhvr>
                                      <p:to>
                                        <p:strVal val="visible"/>
                                      </p:to>
                                    </p:set>
                                    <p:animEffect transition="in" filter="blinds(horizontal)">
                                      <p:cBhvr>
                                        <p:cTn id="46" dur="500"/>
                                        <p:tgtEl>
                                          <p:spTgt spid="4609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box(in)">
                                      <p:cBhvr>
                                        <p:cTn id="51" dur="500"/>
                                        <p:tgtEl>
                                          <p:spTgt spid="44"/>
                                        </p:tgtEl>
                                      </p:cBhvr>
                                    </p:animEffect>
                                  </p:childTnLst>
                                </p:cTn>
                              </p:par>
                              <p:par>
                                <p:cTn id="52" presetID="4" presetClass="entr" presetSubtype="16"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box(in)">
                                      <p:cBhvr>
                                        <p:cTn id="54" dur="500"/>
                                        <p:tgtEl>
                                          <p:spTgt spid="45"/>
                                        </p:tgtEl>
                                      </p:cBhvr>
                                    </p:animEffect>
                                  </p:childTnLst>
                                </p:cTn>
                              </p:par>
                              <p:par>
                                <p:cTn id="55" presetID="4" presetClass="entr" presetSubtype="16" fill="hold" grpId="0" nodeType="withEffect">
                                  <p:stCondLst>
                                    <p:cond delay="0"/>
                                  </p:stCondLst>
                                  <p:childTnLst>
                                    <p:set>
                                      <p:cBhvr>
                                        <p:cTn id="56" dur="1" fill="hold">
                                          <p:stCondLst>
                                            <p:cond delay="0"/>
                                          </p:stCondLst>
                                        </p:cTn>
                                        <p:tgtEl>
                                          <p:spTgt spid="46099"/>
                                        </p:tgtEl>
                                        <p:attrNameLst>
                                          <p:attrName>style.visibility</p:attrName>
                                        </p:attrNameLst>
                                      </p:cBhvr>
                                      <p:to>
                                        <p:strVal val="visible"/>
                                      </p:to>
                                    </p:set>
                                    <p:animEffect transition="in" filter="box(in)">
                                      <p:cBhvr>
                                        <p:cTn id="57" dur="500"/>
                                        <p:tgtEl>
                                          <p:spTgt spid="4609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16"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box(in)">
                                      <p:cBhvr>
                                        <p:cTn id="62" dur="500"/>
                                        <p:tgtEl>
                                          <p:spTgt spid="47"/>
                                        </p:tgtEl>
                                      </p:cBhvr>
                                    </p:animEffect>
                                  </p:childTnLst>
                                </p:cTn>
                              </p:par>
                              <p:par>
                                <p:cTn id="63" presetID="4" presetClass="entr" presetSubtype="16"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box(in)">
                                      <p:cBhvr>
                                        <p:cTn id="65" dur="500"/>
                                        <p:tgtEl>
                                          <p:spTgt spid="48"/>
                                        </p:tgtEl>
                                      </p:cBhvr>
                                    </p:animEffect>
                                  </p:childTnLst>
                                </p:cTn>
                              </p:par>
                              <p:par>
                                <p:cTn id="66" presetID="4" presetClass="entr" presetSubtype="16" fill="hold" grpId="0" nodeType="withEffect">
                                  <p:stCondLst>
                                    <p:cond delay="0"/>
                                  </p:stCondLst>
                                  <p:childTnLst>
                                    <p:set>
                                      <p:cBhvr>
                                        <p:cTn id="67" dur="1" fill="hold">
                                          <p:stCondLst>
                                            <p:cond delay="0"/>
                                          </p:stCondLst>
                                        </p:cTn>
                                        <p:tgtEl>
                                          <p:spTgt spid="46102"/>
                                        </p:tgtEl>
                                        <p:attrNameLst>
                                          <p:attrName>style.visibility</p:attrName>
                                        </p:attrNameLst>
                                      </p:cBhvr>
                                      <p:to>
                                        <p:strVal val="visible"/>
                                      </p:to>
                                    </p:set>
                                    <p:animEffect transition="in" filter="box(in)">
                                      <p:cBhvr>
                                        <p:cTn id="68" dur="500"/>
                                        <p:tgtEl>
                                          <p:spTgt spid="46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nimBg="1"/>
      <p:bldP spid="26" grpId="0" animBg="1"/>
      <p:bldP spid="46087" grpId="0" animBg="1"/>
      <p:bldP spid="34" grpId="0" animBg="1"/>
      <p:bldP spid="35" grpId="0" animBg="1"/>
      <p:bldP spid="46090" grpId="0"/>
      <p:bldP spid="37" grpId="0" animBg="1"/>
      <p:bldP spid="38" grpId="0" animBg="1"/>
      <p:bldP spid="46093" grpId="0"/>
      <p:bldP spid="41" grpId="0" animBg="1"/>
      <p:bldP spid="42" grpId="0" animBg="1"/>
      <p:bldP spid="46096" grpId="0"/>
      <p:bldP spid="44" grpId="0" animBg="1"/>
      <p:bldP spid="45" grpId="0" animBg="1"/>
      <p:bldP spid="46099" grpId="0"/>
      <p:bldP spid="47" grpId="0" animBg="1"/>
      <p:bldP spid="48" grpId="0" animBg="1"/>
      <p:bldP spid="4610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828800" y="804864"/>
            <a:ext cx="2667000" cy="5214937"/>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solidFill>
                <a:prstClr val="black"/>
              </a:solidFill>
            </a:endParaRPr>
          </a:p>
        </p:txBody>
      </p:sp>
      <p:sp>
        <p:nvSpPr>
          <p:cNvPr id="43014" name="TextBox 9"/>
          <p:cNvSpPr txBox="1">
            <a:spLocks noChangeArrowheads="1"/>
          </p:cNvSpPr>
          <p:nvPr/>
        </p:nvSpPr>
        <p:spPr bwMode="auto">
          <a:xfrm>
            <a:off x="2316163" y="1150939"/>
            <a:ext cx="1828800" cy="4402137"/>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800" b="1" dirty="0" err="1">
                <a:solidFill>
                  <a:srgbClr val="FF0000"/>
                </a:solidFill>
              </a:rPr>
              <a:t>Tính</a:t>
            </a:r>
            <a:r>
              <a:rPr lang="en-US" sz="2800" b="1" dirty="0">
                <a:solidFill>
                  <a:srgbClr val="FF0000"/>
                </a:solidFill>
              </a:rPr>
              <a:t> </a:t>
            </a:r>
            <a:r>
              <a:rPr lang="en-US" sz="2800" b="1" dirty="0" err="1">
                <a:solidFill>
                  <a:srgbClr val="FF0000"/>
                </a:solidFill>
              </a:rPr>
              <a:t>phổ</a:t>
            </a:r>
            <a:r>
              <a:rPr lang="en-US" sz="2800" b="1" dirty="0">
                <a:solidFill>
                  <a:srgbClr val="FF0000"/>
                </a:solidFill>
              </a:rPr>
              <a:t> </a:t>
            </a:r>
            <a:r>
              <a:rPr lang="en-US" sz="2800" b="1" dirty="0" err="1">
                <a:solidFill>
                  <a:srgbClr val="FF0000"/>
                </a:solidFill>
              </a:rPr>
              <a:t>biến</a:t>
            </a:r>
            <a:r>
              <a:rPr lang="en-US" sz="2800" b="1" dirty="0">
                <a:solidFill>
                  <a:srgbClr val="FF0000"/>
                </a:solidFill>
              </a:rPr>
              <a:t> </a:t>
            </a:r>
            <a:r>
              <a:rPr lang="en-US" sz="2800" b="1" dirty="0" err="1">
                <a:solidFill>
                  <a:srgbClr val="FF0000"/>
                </a:solidFill>
              </a:rPr>
              <a:t>và</a:t>
            </a:r>
            <a:r>
              <a:rPr lang="en-US" sz="2800" b="1" dirty="0">
                <a:solidFill>
                  <a:srgbClr val="FF0000"/>
                </a:solidFill>
              </a:rPr>
              <a:t> </a:t>
            </a:r>
            <a:r>
              <a:rPr lang="en-US" sz="2800" b="1" dirty="0" err="1">
                <a:solidFill>
                  <a:srgbClr val="FF0000"/>
                </a:solidFill>
              </a:rPr>
              <a:t>tính</a:t>
            </a:r>
            <a:r>
              <a:rPr lang="en-US" sz="2800" b="1" dirty="0">
                <a:solidFill>
                  <a:srgbClr val="FF0000"/>
                </a:solidFill>
              </a:rPr>
              <a:t> </a:t>
            </a:r>
            <a:r>
              <a:rPr lang="en-US" sz="2800" b="1" dirty="0" err="1">
                <a:solidFill>
                  <a:srgbClr val="FF0000"/>
                </a:solidFill>
              </a:rPr>
              <a:t>đặc</a:t>
            </a:r>
            <a:r>
              <a:rPr lang="en-US" sz="2800" b="1" dirty="0">
                <a:solidFill>
                  <a:srgbClr val="FF0000"/>
                </a:solidFill>
              </a:rPr>
              <a:t> </a:t>
            </a:r>
            <a:r>
              <a:rPr lang="en-US" sz="2800" b="1" dirty="0" err="1">
                <a:solidFill>
                  <a:srgbClr val="FF0000"/>
                </a:solidFill>
              </a:rPr>
              <a:t>thù</a:t>
            </a:r>
            <a:r>
              <a:rPr lang="en-US" sz="2800" b="1" dirty="0">
                <a:solidFill>
                  <a:srgbClr val="FF0000"/>
                </a:solidFill>
              </a:rPr>
              <a:t> </a:t>
            </a:r>
            <a:r>
              <a:rPr lang="en-US" sz="2800" b="1" dirty="0" err="1">
                <a:solidFill>
                  <a:srgbClr val="FF0000"/>
                </a:solidFill>
              </a:rPr>
              <a:t>của</a:t>
            </a:r>
            <a:r>
              <a:rPr lang="en-US" sz="2800" b="1" dirty="0">
                <a:solidFill>
                  <a:srgbClr val="FF0000"/>
                </a:solidFill>
              </a:rPr>
              <a:t> </a:t>
            </a:r>
            <a:r>
              <a:rPr lang="en-US" sz="2800" b="1" dirty="0" err="1">
                <a:solidFill>
                  <a:srgbClr val="FF0000"/>
                </a:solidFill>
              </a:rPr>
              <a:t>sự</a:t>
            </a:r>
            <a:r>
              <a:rPr lang="en-US" sz="2800" b="1" dirty="0">
                <a:solidFill>
                  <a:srgbClr val="FF0000"/>
                </a:solidFill>
              </a:rPr>
              <a:t> </a:t>
            </a:r>
            <a:r>
              <a:rPr lang="en-US" sz="2800" b="1" dirty="0" err="1">
                <a:solidFill>
                  <a:srgbClr val="FF0000"/>
                </a:solidFill>
              </a:rPr>
              <a:t>hình</a:t>
            </a:r>
            <a:r>
              <a:rPr lang="en-US" sz="2800" b="1" dirty="0">
                <a:solidFill>
                  <a:srgbClr val="FF0000"/>
                </a:solidFill>
              </a:rPr>
              <a:t> </a:t>
            </a:r>
            <a:r>
              <a:rPr lang="en-US" sz="2800" b="1" dirty="0" err="1">
                <a:solidFill>
                  <a:srgbClr val="FF0000"/>
                </a:solidFill>
              </a:rPr>
              <a:t>thành</a:t>
            </a:r>
            <a:r>
              <a:rPr lang="en-US" sz="2800" b="1" dirty="0">
                <a:solidFill>
                  <a:srgbClr val="FF0000"/>
                </a:solidFill>
              </a:rPr>
              <a:t> </a:t>
            </a:r>
            <a:r>
              <a:rPr lang="en-US" sz="2800" b="1" dirty="0" err="1">
                <a:solidFill>
                  <a:srgbClr val="FF0000"/>
                </a:solidFill>
              </a:rPr>
              <a:t>dân</a:t>
            </a:r>
            <a:r>
              <a:rPr lang="en-US" sz="2800" b="1" dirty="0">
                <a:solidFill>
                  <a:srgbClr val="FF0000"/>
                </a:solidFill>
              </a:rPr>
              <a:t> </a:t>
            </a:r>
            <a:r>
              <a:rPr lang="en-US" sz="2800" b="1" dirty="0" err="1">
                <a:solidFill>
                  <a:srgbClr val="FF0000"/>
                </a:solidFill>
              </a:rPr>
              <a:t>tộc</a:t>
            </a:r>
            <a:r>
              <a:rPr lang="en-US" sz="2800" b="1" dirty="0">
                <a:solidFill>
                  <a:srgbClr val="FF0000"/>
                </a:solidFill>
              </a:rPr>
              <a:t> </a:t>
            </a:r>
            <a:r>
              <a:rPr lang="en-US" sz="2800" b="1" dirty="0" err="1">
                <a:solidFill>
                  <a:srgbClr val="FF0000"/>
                </a:solidFill>
              </a:rPr>
              <a:t>trong</a:t>
            </a:r>
            <a:r>
              <a:rPr lang="en-US" sz="2800" b="1" dirty="0">
                <a:solidFill>
                  <a:srgbClr val="FF0000"/>
                </a:solidFill>
              </a:rPr>
              <a:t> </a:t>
            </a:r>
            <a:r>
              <a:rPr lang="en-US" sz="2800" b="1" dirty="0" err="1">
                <a:solidFill>
                  <a:srgbClr val="FF0000"/>
                </a:solidFill>
              </a:rPr>
              <a:t>lịch</a:t>
            </a:r>
            <a:r>
              <a:rPr lang="en-US" sz="2800" b="1" dirty="0">
                <a:solidFill>
                  <a:srgbClr val="FF0000"/>
                </a:solidFill>
              </a:rPr>
              <a:t> </a:t>
            </a:r>
            <a:r>
              <a:rPr lang="en-US" sz="2800" b="1" dirty="0" err="1">
                <a:solidFill>
                  <a:srgbClr val="FF0000"/>
                </a:solidFill>
              </a:rPr>
              <a:t>sử</a:t>
            </a:r>
            <a:r>
              <a:rPr lang="en-US" sz="2800" b="1" dirty="0">
                <a:solidFill>
                  <a:srgbClr val="FF0000"/>
                </a:solidFill>
              </a:rPr>
              <a:t> </a:t>
            </a:r>
            <a:r>
              <a:rPr lang="en-US" sz="2800" b="1" dirty="0" err="1">
                <a:solidFill>
                  <a:srgbClr val="FF0000"/>
                </a:solidFill>
              </a:rPr>
              <a:t>thế</a:t>
            </a:r>
            <a:r>
              <a:rPr lang="en-US" sz="2800" b="1" dirty="0">
                <a:solidFill>
                  <a:srgbClr val="FF0000"/>
                </a:solidFill>
              </a:rPr>
              <a:t> </a:t>
            </a:r>
            <a:r>
              <a:rPr lang="en-US" sz="2800" b="1" dirty="0" err="1">
                <a:solidFill>
                  <a:srgbClr val="FF0000"/>
                </a:solidFill>
              </a:rPr>
              <a:t>giới</a:t>
            </a:r>
            <a:endParaRPr lang="en-US" sz="2800" dirty="0">
              <a:solidFill>
                <a:srgbClr val="FF0000"/>
              </a:solidFill>
            </a:endParaRPr>
          </a:p>
        </p:txBody>
      </p:sp>
      <p:sp>
        <p:nvSpPr>
          <p:cNvPr id="11" name="Hexagon 10"/>
          <p:cNvSpPr/>
          <p:nvPr/>
        </p:nvSpPr>
        <p:spPr>
          <a:xfrm>
            <a:off x="4800600" y="536576"/>
            <a:ext cx="5867400" cy="1368425"/>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3016" name="TextBox 11"/>
          <p:cNvSpPr txBox="1">
            <a:spLocks noChangeArrowheads="1"/>
          </p:cNvSpPr>
          <p:nvPr/>
        </p:nvSpPr>
        <p:spPr bwMode="auto">
          <a:xfrm>
            <a:off x="5334000" y="804863"/>
            <a:ext cx="5105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FF0000"/>
                </a:solidFill>
                <a:latin typeface="Arial" panose="020B0604020202020204" pitchFamily="34" charset="0"/>
              </a:rPr>
              <a:t>Ở châu Âu</a:t>
            </a:r>
            <a:r>
              <a:rPr lang="nl-NL" altLang="en-US" sz="2400" b="1" i="1">
                <a:solidFill>
                  <a:srgbClr val="0000EA"/>
                </a:solidFill>
                <a:latin typeface="Arial" panose="020B0604020202020204" pitchFamily="34" charset="0"/>
              </a:rPr>
              <a:t>, dân tộc hình thành gắn liền với sự ra đời của CNTB</a:t>
            </a:r>
            <a:endParaRPr lang="en-US" altLang="en-US" sz="2400" b="1" i="1">
              <a:solidFill>
                <a:srgbClr val="0000EA"/>
              </a:solidFill>
              <a:latin typeface="Arial" panose="020B0604020202020204" pitchFamily="34" charset="0"/>
            </a:endParaRPr>
          </a:p>
        </p:txBody>
      </p:sp>
      <p:sp>
        <p:nvSpPr>
          <p:cNvPr id="13" name="Hexagon 12"/>
          <p:cNvSpPr/>
          <p:nvPr/>
        </p:nvSpPr>
        <p:spPr>
          <a:xfrm>
            <a:off x="4800600" y="3810000"/>
            <a:ext cx="5867400" cy="28194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3018" name="TextBox 13"/>
          <p:cNvSpPr txBox="1">
            <a:spLocks noChangeArrowheads="1"/>
          </p:cNvSpPr>
          <p:nvPr/>
        </p:nvSpPr>
        <p:spPr bwMode="auto">
          <a:xfrm>
            <a:off x="5181600" y="4065589"/>
            <a:ext cx="4953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FF0000"/>
                </a:solidFill>
                <a:latin typeface="Arial" panose="020B0604020202020204" pitchFamily="34" charset="0"/>
              </a:rPr>
              <a:t>Dân tộc Việt Nam </a:t>
            </a:r>
            <a:r>
              <a:rPr lang="nl-NL" altLang="en-US" sz="2400" b="1" i="1">
                <a:solidFill>
                  <a:srgbClr val="0000EA"/>
                </a:solidFill>
                <a:latin typeface="Arial" panose="020B0604020202020204" pitchFamily="34" charset="0"/>
              </a:rPr>
              <a:t>được hình thành rất sớm gắn liền với quá trình đấu tranh chống ngoại xâm, cải tạo thiên nhiên, bảo vệ nền văn hoá dân tộc, bắt đầu từ khi nước Đại Việt giành độc lập.</a:t>
            </a:r>
            <a:endParaRPr lang="en-US" altLang="en-US" sz="2400" b="1">
              <a:solidFill>
                <a:srgbClr val="0000EA"/>
              </a:solidFill>
              <a:latin typeface="Arial" panose="020B0604020202020204" pitchFamily="34" charset="0"/>
            </a:endParaRPr>
          </a:p>
        </p:txBody>
      </p:sp>
      <p:sp>
        <p:nvSpPr>
          <p:cNvPr id="10" name="Hexagon 9"/>
          <p:cNvSpPr/>
          <p:nvPr/>
        </p:nvSpPr>
        <p:spPr>
          <a:xfrm>
            <a:off x="4800600" y="2133600"/>
            <a:ext cx="5867400" cy="1436688"/>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12" name="TextBox 11"/>
          <p:cNvSpPr txBox="1">
            <a:spLocks noChangeArrowheads="1"/>
          </p:cNvSpPr>
          <p:nvPr/>
        </p:nvSpPr>
        <p:spPr bwMode="auto">
          <a:xfrm>
            <a:off x="5462588" y="2195514"/>
            <a:ext cx="48006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FF0000"/>
                </a:solidFill>
                <a:latin typeface="Arial" panose="020B0604020202020204" pitchFamily="34" charset="0"/>
              </a:rPr>
              <a:t>Ở phương Đông</a:t>
            </a:r>
            <a:r>
              <a:rPr lang="nl-NL" altLang="en-US" sz="2400" b="1" i="1">
                <a:solidFill>
                  <a:srgbClr val="0000EA"/>
                </a:solidFill>
                <a:latin typeface="Arial" panose="020B0604020202020204" pitchFamily="34" charset="0"/>
              </a:rPr>
              <a:t>, dân tộc ra đời rất sớm, không gắn với sự ra đời của CNTB</a:t>
            </a:r>
            <a:endParaRPr lang="en-US" altLang="en-US" sz="2400" b="1" i="1">
              <a:solidFill>
                <a:srgbClr val="0000EA"/>
              </a:solidFill>
              <a:latin typeface="Arial" panose="020B0604020202020204" pitchFamily="34" charset="0"/>
            </a:endParaRPr>
          </a:p>
        </p:txBody>
      </p:sp>
    </p:spTree>
    <p:extLst>
      <p:ext uri="{BB962C8B-B14F-4D97-AF65-F5344CB8AC3E}">
        <p14:creationId xmlns:p14="http://schemas.microsoft.com/office/powerpoint/2010/main" val="24114914"/>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3014"/>
                                        </p:tgtEl>
                                        <p:attrNameLst>
                                          <p:attrName>style.visibility</p:attrName>
                                        </p:attrNameLst>
                                      </p:cBhvr>
                                      <p:to>
                                        <p:strVal val="visible"/>
                                      </p:to>
                                    </p:set>
                                    <p:animEffect transition="in" filter="blinds(horizontal)">
                                      <p:cBhvr>
                                        <p:cTn id="10" dur="500"/>
                                        <p:tgtEl>
                                          <p:spTgt spid="430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3016"/>
                                        </p:tgtEl>
                                        <p:attrNameLst>
                                          <p:attrName>style.visibility</p:attrName>
                                        </p:attrNameLst>
                                      </p:cBhvr>
                                      <p:to>
                                        <p:strVal val="visible"/>
                                      </p:to>
                                    </p:set>
                                    <p:animEffect transition="in" filter="blinds(horizontal)">
                                      <p:cBhvr>
                                        <p:cTn id="16" dur="500"/>
                                        <p:tgtEl>
                                          <p:spTgt spid="4301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3018"/>
                                        </p:tgtEl>
                                        <p:attrNameLst>
                                          <p:attrName>style.visibility</p:attrName>
                                        </p:attrNameLst>
                                      </p:cBhvr>
                                      <p:to>
                                        <p:strVal val="visible"/>
                                      </p:to>
                                    </p:set>
                                    <p:animEffect transition="in" filter="blinds(horizontal)">
                                      <p:cBhvr>
                                        <p:cTn id="22" dur="500"/>
                                        <p:tgtEl>
                                          <p:spTgt spid="430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3014" grpId="0" animBg="1"/>
      <p:bldP spid="11" grpId="0" animBg="1"/>
      <p:bldP spid="43016" grpId="0"/>
      <p:bldP spid="13" grpId="0" animBg="1"/>
      <p:bldP spid="43018" grpId="0"/>
      <p:bldP spid="10" grpId="0" animBg="1"/>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27"/>
          <p:cNvSpPr>
            <a:spLocks noChangeArrowheads="1"/>
          </p:cNvSpPr>
          <p:nvPr/>
        </p:nvSpPr>
        <p:spPr bwMode="gray">
          <a:xfrm rot="5400000">
            <a:off x="5778500" y="-3949700"/>
            <a:ext cx="635000" cy="88392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48483" name="TextBox 20"/>
          <p:cNvSpPr txBox="1">
            <a:spLocks noChangeArrowheads="1"/>
          </p:cNvSpPr>
          <p:nvPr/>
        </p:nvSpPr>
        <p:spPr bwMode="auto">
          <a:xfrm>
            <a:off x="1828800" y="228601"/>
            <a:ext cx="868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FF0000"/>
                </a:solidFill>
                <a:latin typeface="Arial" panose="020B0604020202020204" pitchFamily="34" charset="0"/>
              </a:rPr>
              <a:t>3. Mối quan hệ giai cấp – dân tộc – nhân loại  </a:t>
            </a:r>
          </a:p>
        </p:txBody>
      </p:sp>
      <p:sp>
        <p:nvSpPr>
          <p:cNvPr id="8" name="Rectangle 7"/>
          <p:cNvSpPr/>
          <p:nvPr/>
        </p:nvSpPr>
        <p:spPr>
          <a:xfrm>
            <a:off x="2114550" y="1143000"/>
            <a:ext cx="6324600" cy="762000"/>
          </a:xfrm>
          <a:prstGeom prst="rect">
            <a:avLst/>
          </a:prstGeom>
          <a:ln/>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en-US" sz="2200" b="1" dirty="0">
                <a:solidFill>
                  <a:schemeClr val="bg1"/>
                </a:solidFill>
                <a:latin typeface="Arial" pitchFamily="34" charset="0"/>
                <a:cs typeface="Arial" pitchFamily="34" charset="0"/>
              </a:rPr>
              <a:t>3.1. </a:t>
            </a:r>
            <a:r>
              <a:rPr lang="en-US" sz="2200" b="1" dirty="0" err="1">
                <a:solidFill>
                  <a:schemeClr val="bg1"/>
                </a:solidFill>
                <a:latin typeface="Arial" pitchFamily="34" charset="0"/>
                <a:cs typeface="Arial" pitchFamily="34" charset="0"/>
              </a:rPr>
              <a:t>Quan</a:t>
            </a:r>
            <a:r>
              <a:rPr lang="en-US" sz="2200" b="1" dirty="0">
                <a:solidFill>
                  <a:schemeClr val="bg1"/>
                </a:solidFill>
                <a:latin typeface="Arial" pitchFamily="34" charset="0"/>
                <a:cs typeface="Arial" pitchFamily="34" charset="0"/>
              </a:rPr>
              <a:t> </a:t>
            </a:r>
            <a:r>
              <a:rPr lang="en-US" sz="2200" b="1" dirty="0" err="1">
                <a:solidFill>
                  <a:schemeClr val="bg1"/>
                </a:solidFill>
                <a:latin typeface="Arial" pitchFamily="34" charset="0"/>
                <a:cs typeface="Arial" pitchFamily="34" charset="0"/>
              </a:rPr>
              <a:t>hệ</a:t>
            </a:r>
            <a:r>
              <a:rPr lang="en-US" sz="2200" b="1" dirty="0">
                <a:solidFill>
                  <a:schemeClr val="bg1"/>
                </a:solidFill>
                <a:latin typeface="Arial" pitchFamily="34" charset="0"/>
                <a:cs typeface="Arial" pitchFamily="34" charset="0"/>
              </a:rPr>
              <a:t> </a:t>
            </a:r>
            <a:r>
              <a:rPr lang="en-US" sz="2200" b="1" dirty="0" err="1">
                <a:solidFill>
                  <a:schemeClr val="bg1"/>
                </a:solidFill>
                <a:latin typeface="Arial" pitchFamily="34" charset="0"/>
                <a:cs typeface="Arial" pitchFamily="34" charset="0"/>
              </a:rPr>
              <a:t>giai</a:t>
            </a:r>
            <a:r>
              <a:rPr lang="en-US" sz="2200" b="1" dirty="0">
                <a:solidFill>
                  <a:schemeClr val="bg1"/>
                </a:solidFill>
                <a:latin typeface="Arial" pitchFamily="34" charset="0"/>
                <a:cs typeface="Arial" pitchFamily="34" charset="0"/>
              </a:rPr>
              <a:t> </a:t>
            </a:r>
            <a:r>
              <a:rPr lang="en-US" sz="2200" b="1" dirty="0" err="1">
                <a:solidFill>
                  <a:schemeClr val="bg1"/>
                </a:solidFill>
                <a:latin typeface="Arial" pitchFamily="34" charset="0"/>
                <a:cs typeface="Arial" pitchFamily="34" charset="0"/>
              </a:rPr>
              <a:t>cấp</a:t>
            </a:r>
            <a:r>
              <a:rPr lang="en-US" sz="2200" b="1" dirty="0">
                <a:solidFill>
                  <a:schemeClr val="bg1"/>
                </a:solidFill>
                <a:latin typeface="Arial" pitchFamily="34" charset="0"/>
                <a:cs typeface="Arial" pitchFamily="34" charset="0"/>
              </a:rPr>
              <a:t> – </a:t>
            </a:r>
            <a:r>
              <a:rPr lang="en-US" sz="2200" b="1" dirty="0" err="1">
                <a:solidFill>
                  <a:schemeClr val="bg1"/>
                </a:solidFill>
                <a:latin typeface="Arial" pitchFamily="34" charset="0"/>
                <a:cs typeface="Arial" pitchFamily="34" charset="0"/>
              </a:rPr>
              <a:t>dân</a:t>
            </a:r>
            <a:r>
              <a:rPr lang="en-US" sz="2200" b="1" dirty="0">
                <a:solidFill>
                  <a:schemeClr val="bg1"/>
                </a:solidFill>
                <a:latin typeface="Arial" pitchFamily="34" charset="0"/>
                <a:cs typeface="Arial" pitchFamily="34" charset="0"/>
              </a:rPr>
              <a:t> </a:t>
            </a:r>
            <a:r>
              <a:rPr lang="en-US" sz="2200" b="1" dirty="0" err="1">
                <a:solidFill>
                  <a:schemeClr val="bg1"/>
                </a:solidFill>
                <a:latin typeface="Arial" pitchFamily="34" charset="0"/>
                <a:cs typeface="Arial" pitchFamily="34" charset="0"/>
              </a:rPr>
              <a:t>tộc</a:t>
            </a:r>
            <a:r>
              <a:rPr lang="vi-VN" sz="2200" b="1" dirty="0">
                <a:solidFill>
                  <a:schemeClr val="bg1"/>
                </a:solidFill>
                <a:cs typeface="Arial" pitchFamily="34" charset="0"/>
              </a:rPr>
              <a:t> </a:t>
            </a:r>
          </a:p>
        </p:txBody>
      </p:sp>
      <p:sp>
        <p:nvSpPr>
          <p:cNvPr id="23" name="Rounded Rectangle 22"/>
          <p:cNvSpPr/>
          <p:nvPr/>
        </p:nvSpPr>
        <p:spPr>
          <a:xfrm>
            <a:off x="2093914" y="2451100"/>
            <a:ext cx="2478087" cy="330835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800" b="1" dirty="0" err="1">
                <a:solidFill>
                  <a:srgbClr val="0000EA"/>
                </a:solidFill>
                <a:latin typeface="Arial" pitchFamily="34" charset="0"/>
                <a:cs typeface="Arial" pitchFamily="34" charset="0"/>
              </a:rPr>
              <a:t>Giai</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cấp</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quyết</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định</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dân</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tộc</a:t>
            </a:r>
            <a:r>
              <a:rPr lang="en-US" sz="2800" b="1" dirty="0">
                <a:solidFill>
                  <a:srgbClr val="0000EA"/>
                </a:solidFill>
                <a:latin typeface="Arial" pitchFamily="34" charset="0"/>
                <a:cs typeface="Arial" pitchFamily="34" charset="0"/>
              </a:rPr>
              <a:t> </a:t>
            </a:r>
          </a:p>
        </p:txBody>
      </p:sp>
      <p:sp>
        <p:nvSpPr>
          <p:cNvPr id="28" name="Rounded Rectangle 27"/>
          <p:cNvSpPr/>
          <p:nvPr/>
        </p:nvSpPr>
        <p:spPr>
          <a:xfrm>
            <a:off x="6970713" y="2451100"/>
            <a:ext cx="2895600" cy="32766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800" b="1" dirty="0" err="1">
                <a:solidFill>
                  <a:srgbClr val="0000EA"/>
                </a:solidFill>
                <a:latin typeface="Arial" pitchFamily="34" charset="0"/>
                <a:cs typeface="Arial" pitchFamily="34" charset="0"/>
              </a:rPr>
              <a:t>Vấn</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đề</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dân</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tộc</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ảnh</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hưởng</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quan</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trọng</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đến</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vấn</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đề</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giai</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cấp</a:t>
            </a:r>
            <a:endParaRPr lang="en-US" sz="2800" b="1" dirty="0">
              <a:solidFill>
                <a:srgbClr val="0000EA"/>
              </a:solidFill>
              <a:latin typeface="Arial" pitchFamily="34" charset="0"/>
              <a:cs typeface="Arial" pitchFamily="34" charset="0"/>
            </a:endParaRPr>
          </a:p>
        </p:txBody>
      </p:sp>
      <p:sp>
        <p:nvSpPr>
          <p:cNvPr id="29" name="Freeform 78"/>
          <p:cNvSpPr>
            <a:spLocks/>
          </p:cNvSpPr>
          <p:nvPr/>
        </p:nvSpPr>
        <p:spPr bwMode="gray">
          <a:xfrm rot="12415850">
            <a:off x="4940300" y="2571751"/>
            <a:ext cx="1981200" cy="1090613"/>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rgbClr val="7DDFDF"/>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p>
            <a:endParaRPr lang="en-SG"/>
          </a:p>
        </p:txBody>
      </p:sp>
      <p:sp>
        <p:nvSpPr>
          <p:cNvPr id="30" name="Freeform 80"/>
          <p:cNvSpPr>
            <a:spLocks/>
          </p:cNvSpPr>
          <p:nvPr/>
        </p:nvSpPr>
        <p:spPr bwMode="gray">
          <a:xfrm rot="2684289">
            <a:off x="4949825" y="3937000"/>
            <a:ext cx="1779588" cy="1398588"/>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A00000"/>
              </a:gs>
              <a:gs pos="50000">
                <a:srgbClr val="E60000"/>
              </a:gs>
              <a:gs pos="100000">
                <a:srgbClr val="FF0000"/>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SG"/>
          </a:p>
        </p:txBody>
      </p:sp>
    </p:spTree>
    <p:extLst>
      <p:ext uri="{BB962C8B-B14F-4D97-AF65-F5344CB8AC3E}">
        <p14:creationId xmlns:p14="http://schemas.microsoft.com/office/powerpoint/2010/main" val="1881174096"/>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to="" calcmode="lin" valueType="num">
                                      <p:cBhvr>
                                        <p:cTn id="17" dur="1" fill="hold"/>
                                        <p:tgtEl>
                                          <p:spTgt spid="23"/>
                                        </p:tgtEl>
                                        <p:attrNameLst>
                                          <p:attrName/>
                                        </p:attrNameLst>
                                      </p:cBhvr>
                                    </p:anim>
                                  </p:childTnLst>
                                </p:cTn>
                              </p:par>
                              <p:par>
                                <p:cTn id="18" presetID="24"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to="" calcmode="lin" valueType="num">
                                      <p:cBhvr>
                                        <p:cTn id="20" dur="1" fill="hold"/>
                                        <p:tgtEl>
                                          <p:spTgt spid="28"/>
                                        </p:tgtEl>
                                        <p:attrNameLst>
                                          <p:attrName/>
                                        </p:attrNameLst>
                                      </p:cBhvr>
                                    </p:anim>
                                  </p:childTnLst>
                                </p:cTn>
                              </p:par>
                              <p:par>
                                <p:cTn id="21" presetID="24"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to="" calcmode="lin" valueType="num">
                                      <p:cBhvr>
                                        <p:cTn id="23" dur="1" fill="hold"/>
                                        <p:tgtEl>
                                          <p:spTgt spid="29"/>
                                        </p:tgtEl>
                                        <p:attrNameLst>
                                          <p:attrName/>
                                        </p:attrNameLst>
                                      </p:cBhvr>
                                    </p:anim>
                                  </p:childTnLst>
                                </p:cTn>
                              </p:par>
                              <p:par>
                                <p:cTn id="24" presetID="24"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 to="" calcmode="lin" valueType="num">
                                      <p:cBhvr>
                                        <p:cTn id="26" dur="1" fill="hold"/>
                                        <p:tgtEl>
                                          <p:spTgt spid="3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23" grpId="0" animBg="1"/>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27"/>
          <p:cNvSpPr>
            <a:spLocks noChangeArrowheads="1"/>
          </p:cNvSpPr>
          <p:nvPr/>
        </p:nvSpPr>
        <p:spPr bwMode="gray">
          <a:xfrm rot="5400000">
            <a:off x="5778500" y="-3949700"/>
            <a:ext cx="635000" cy="88392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50531" name="TextBox 20"/>
          <p:cNvSpPr txBox="1">
            <a:spLocks noChangeArrowheads="1"/>
          </p:cNvSpPr>
          <p:nvPr/>
        </p:nvSpPr>
        <p:spPr bwMode="auto">
          <a:xfrm>
            <a:off x="1828800" y="228601"/>
            <a:ext cx="868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FF0000"/>
                </a:solidFill>
                <a:latin typeface="Arial" panose="020B0604020202020204" pitchFamily="34" charset="0"/>
              </a:rPr>
              <a:t>3. Mối quan hệ giai cấp – dân tộc – nhân loại  </a:t>
            </a:r>
          </a:p>
        </p:txBody>
      </p:sp>
      <p:sp>
        <p:nvSpPr>
          <p:cNvPr id="8" name="Rectangle 7"/>
          <p:cNvSpPr/>
          <p:nvPr/>
        </p:nvSpPr>
        <p:spPr>
          <a:xfrm>
            <a:off x="2114550" y="1143000"/>
            <a:ext cx="6324600" cy="762000"/>
          </a:xfrm>
          <a:prstGeom prst="rect">
            <a:avLst/>
          </a:prstGeom>
          <a:ln/>
        </p:spPr>
        <p:style>
          <a:lnRef idx="3">
            <a:schemeClr val="lt1"/>
          </a:lnRef>
          <a:fillRef idx="1">
            <a:schemeClr val="accent2"/>
          </a:fillRef>
          <a:effectRef idx="1">
            <a:schemeClr val="accent2"/>
          </a:effectRef>
          <a:fontRef idx="minor">
            <a:schemeClr val="lt1"/>
          </a:fontRef>
        </p:style>
        <p:txBody>
          <a:bodyPr anchor="ctr"/>
          <a:lstStyle/>
          <a:p>
            <a:pPr algn="ctr" eaLnBrk="1" hangingPunct="1">
              <a:defRPr/>
            </a:pPr>
            <a:r>
              <a:rPr lang="en-US" sz="2200" b="1" dirty="0">
                <a:solidFill>
                  <a:prstClr val="white"/>
                </a:solidFill>
                <a:latin typeface="Arial" pitchFamily="34" charset="0"/>
                <a:cs typeface="Arial" pitchFamily="34" charset="0"/>
              </a:rPr>
              <a:t>3.2. </a:t>
            </a:r>
            <a:r>
              <a:rPr lang="en-US" sz="2200" b="1" dirty="0" err="1">
                <a:solidFill>
                  <a:prstClr val="white"/>
                </a:solidFill>
                <a:latin typeface="Arial" pitchFamily="34" charset="0"/>
                <a:cs typeface="Arial" pitchFamily="34" charset="0"/>
              </a:rPr>
              <a:t>Quan</a:t>
            </a:r>
            <a:r>
              <a:rPr lang="en-US" sz="2200" b="1" dirty="0">
                <a:solidFill>
                  <a:prstClr val="white"/>
                </a:solidFill>
                <a:latin typeface="Arial" pitchFamily="34" charset="0"/>
                <a:cs typeface="Arial" pitchFamily="34" charset="0"/>
              </a:rPr>
              <a:t> </a:t>
            </a:r>
            <a:r>
              <a:rPr lang="en-US" sz="2200" b="1" dirty="0" err="1">
                <a:solidFill>
                  <a:prstClr val="white"/>
                </a:solidFill>
                <a:latin typeface="Arial" pitchFamily="34" charset="0"/>
                <a:cs typeface="Arial" pitchFamily="34" charset="0"/>
              </a:rPr>
              <a:t>hệ</a:t>
            </a:r>
            <a:r>
              <a:rPr lang="en-US" sz="2200" b="1" dirty="0">
                <a:solidFill>
                  <a:prstClr val="white"/>
                </a:solidFill>
                <a:latin typeface="Arial" pitchFamily="34" charset="0"/>
                <a:cs typeface="Arial" pitchFamily="34" charset="0"/>
              </a:rPr>
              <a:t> </a:t>
            </a:r>
            <a:r>
              <a:rPr lang="en-US" sz="2200" b="1" dirty="0" err="1">
                <a:solidFill>
                  <a:prstClr val="white"/>
                </a:solidFill>
                <a:latin typeface="Arial" pitchFamily="34" charset="0"/>
                <a:cs typeface="Arial" pitchFamily="34" charset="0"/>
              </a:rPr>
              <a:t>giai</a:t>
            </a:r>
            <a:r>
              <a:rPr lang="en-US" sz="2200" b="1" dirty="0">
                <a:solidFill>
                  <a:prstClr val="white"/>
                </a:solidFill>
                <a:latin typeface="Arial" pitchFamily="34" charset="0"/>
                <a:cs typeface="Arial" pitchFamily="34" charset="0"/>
              </a:rPr>
              <a:t> </a:t>
            </a:r>
            <a:r>
              <a:rPr lang="en-US" sz="2200" b="1" dirty="0" err="1">
                <a:solidFill>
                  <a:prstClr val="white"/>
                </a:solidFill>
                <a:latin typeface="Arial" pitchFamily="34" charset="0"/>
                <a:cs typeface="Arial" pitchFamily="34" charset="0"/>
              </a:rPr>
              <a:t>cấp</a:t>
            </a:r>
            <a:r>
              <a:rPr lang="en-US" sz="2200" b="1" dirty="0">
                <a:solidFill>
                  <a:prstClr val="white"/>
                </a:solidFill>
                <a:latin typeface="Arial" pitchFamily="34" charset="0"/>
                <a:cs typeface="Arial" pitchFamily="34" charset="0"/>
              </a:rPr>
              <a:t> , </a:t>
            </a:r>
            <a:r>
              <a:rPr lang="en-US" sz="2200" b="1" dirty="0" err="1">
                <a:solidFill>
                  <a:prstClr val="white"/>
                </a:solidFill>
                <a:latin typeface="Arial" pitchFamily="34" charset="0"/>
                <a:cs typeface="Arial" pitchFamily="34" charset="0"/>
              </a:rPr>
              <a:t>dân</a:t>
            </a:r>
            <a:r>
              <a:rPr lang="en-US" sz="2200" b="1" dirty="0">
                <a:solidFill>
                  <a:prstClr val="white"/>
                </a:solidFill>
                <a:latin typeface="Arial" pitchFamily="34" charset="0"/>
                <a:cs typeface="Arial" pitchFamily="34" charset="0"/>
              </a:rPr>
              <a:t> </a:t>
            </a:r>
            <a:r>
              <a:rPr lang="en-US" sz="2200" b="1" dirty="0" err="1">
                <a:solidFill>
                  <a:prstClr val="white"/>
                </a:solidFill>
                <a:latin typeface="Arial" pitchFamily="34" charset="0"/>
                <a:cs typeface="Arial" pitchFamily="34" charset="0"/>
              </a:rPr>
              <a:t>tộc</a:t>
            </a:r>
            <a:r>
              <a:rPr lang="en-US" sz="2200" b="1" dirty="0">
                <a:solidFill>
                  <a:prstClr val="white"/>
                </a:solidFill>
                <a:latin typeface="Arial" pitchFamily="34" charset="0"/>
                <a:cs typeface="Arial" pitchFamily="34" charset="0"/>
              </a:rPr>
              <a:t> </a:t>
            </a:r>
            <a:r>
              <a:rPr lang="en-US" sz="2200" b="1" dirty="0" err="1">
                <a:solidFill>
                  <a:prstClr val="white"/>
                </a:solidFill>
                <a:latin typeface="Arial" pitchFamily="34" charset="0"/>
                <a:cs typeface="Arial" pitchFamily="34" charset="0"/>
              </a:rPr>
              <a:t>và</a:t>
            </a:r>
            <a:r>
              <a:rPr lang="en-US" sz="2200" b="1" dirty="0">
                <a:solidFill>
                  <a:prstClr val="white"/>
                </a:solidFill>
                <a:latin typeface="Arial" pitchFamily="34" charset="0"/>
                <a:cs typeface="Arial" pitchFamily="34" charset="0"/>
              </a:rPr>
              <a:t> </a:t>
            </a:r>
            <a:r>
              <a:rPr lang="en-US" sz="2200" b="1" dirty="0" err="1">
                <a:solidFill>
                  <a:prstClr val="white"/>
                </a:solidFill>
                <a:latin typeface="Arial" pitchFamily="34" charset="0"/>
                <a:cs typeface="Arial" pitchFamily="34" charset="0"/>
              </a:rPr>
              <a:t>nhân</a:t>
            </a:r>
            <a:r>
              <a:rPr lang="en-US" sz="2200" b="1" dirty="0">
                <a:solidFill>
                  <a:prstClr val="white"/>
                </a:solidFill>
                <a:latin typeface="Arial" pitchFamily="34" charset="0"/>
                <a:cs typeface="Arial" pitchFamily="34" charset="0"/>
              </a:rPr>
              <a:t> </a:t>
            </a:r>
            <a:r>
              <a:rPr lang="en-US" sz="2200" b="1" dirty="0" err="1">
                <a:solidFill>
                  <a:prstClr val="white"/>
                </a:solidFill>
                <a:latin typeface="Arial" pitchFamily="34" charset="0"/>
                <a:cs typeface="Arial" pitchFamily="34" charset="0"/>
              </a:rPr>
              <a:t>loại</a:t>
            </a:r>
            <a:r>
              <a:rPr lang="vi-VN" sz="2200" b="1" dirty="0">
                <a:solidFill>
                  <a:prstClr val="white"/>
                </a:solidFill>
                <a:cs typeface="Arial" pitchFamily="34" charset="0"/>
              </a:rPr>
              <a:t> </a:t>
            </a:r>
          </a:p>
        </p:txBody>
      </p:sp>
      <p:sp>
        <p:nvSpPr>
          <p:cNvPr id="23" name="Rounded Rectangle 22"/>
          <p:cNvSpPr/>
          <p:nvPr/>
        </p:nvSpPr>
        <p:spPr>
          <a:xfrm>
            <a:off x="2141538" y="2135189"/>
            <a:ext cx="2952750" cy="1855787"/>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err="1">
                <a:solidFill>
                  <a:srgbClr val="FF0000"/>
                </a:solidFill>
                <a:latin typeface="Arial" pitchFamily="34" charset="0"/>
                <a:cs typeface="Arial" pitchFamily="34" charset="0"/>
              </a:rPr>
              <a:t>Nhân</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loại</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là</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toàn</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thể</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cộng</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đồng</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người</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sống</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trên</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trái</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đất</a:t>
            </a:r>
            <a:endParaRPr lang="en-US" sz="2400" b="1" dirty="0">
              <a:solidFill>
                <a:srgbClr val="FF0000"/>
              </a:solidFill>
              <a:latin typeface="Arial" pitchFamily="34" charset="0"/>
              <a:cs typeface="Arial" pitchFamily="34" charset="0"/>
            </a:endParaRPr>
          </a:p>
        </p:txBody>
      </p:sp>
      <p:sp>
        <p:nvSpPr>
          <p:cNvPr id="28" name="Rounded Rectangle 27"/>
          <p:cNvSpPr/>
          <p:nvPr/>
        </p:nvSpPr>
        <p:spPr>
          <a:xfrm>
            <a:off x="5314951" y="3990976"/>
            <a:ext cx="2582863" cy="2703513"/>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400" b="1" dirty="0" err="1">
                <a:solidFill>
                  <a:srgbClr val="0000EA"/>
                </a:solidFill>
                <a:latin typeface="Arial" pitchFamily="34" charset="0"/>
                <a:cs typeface="Arial" pitchFamily="34" charset="0"/>
              </a:rPr>
              <a:t>Sự</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tồn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tại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của</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nhân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loại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là</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tiền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đề</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điều</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kiện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cho</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sự</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tồn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tại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của</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giai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cấp</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dân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tộc</a:t>
            </a:r>
            <a:endParaRPr lang="en-US" sz="2400" b="1" dirty="0">
              <a:solidFill>
                <a:srgbClr val="0000EA"/>
              </a:solidFill>
              <a:latin typeface="Arial" pitchFamily="34" charset="0"/>
              <a:cs typeface="Arial" pitchFamily="34" charset="0"/>
            </a:endParaRPr>
          </a:p>
        </p:txBody>
      </p:sp>
      <p:sp>
        <p:nvSpPr>
          <p:cNvPr id="29" name="Freeform 78"/>
          <p:cNvSpPr>
            <a:spLocks/>
          </p:cNvSpPr>
          <p:nvPr/>
        </p:nvSpPr>
        <p:spPr bwMode="gray">
          <a:xfrm rot="12415850">
            <a:off x="4292601" y="4527551"/>
            <a:ext cx="1008063" cy="849313"/>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rgbClr val="7DDFDF"/>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rot="10800000" vert="eaVert"/>
          <a:lstStyle/>
          <a:p>
            <a:endParaRPr lang="en-SG"/>
          </a:p>
        </p:txBody>
      </p:sp>
      <p:sp>
        <p:nvSpPr>
          <p:cNvPr id="30" name="Freeform 80"/>
          <p:cNvSpPr>
            <a:spLocks/>
          </p:cNvSpPr>
          <p:nvPr/>
        </p:nvSpPr>
        <p:spPr bwMode="gray">
          <a:xfrm rot="2684289">
            <a:off x="3944938" y="5634038"/>
            <a:ext cx="1395412" cy="850900"/>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A00000"/>
              </a:gs>
              <a:gs pos="50000">
                <a:srgbClr val="E60000"/>
              </a:gs>
              <a:gs pos="100000">
                <a:srgbClr val="FF0000"/>
              </a:gs>
            </a:gsLst>
            <a:lin ang="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en-SG"/>
          </a:p>
        </p:txBody>
      </p:sp>
      <p:sp>
        <p:nvSpPr>
          <p:cNvPr id="9" name="Rounded Rectangle 8"/>
          <p:cNvSpPr/>
          <p:nvPr/>
        </p:nvSpPr>
        <p:spPr>
          <a:xfrm>
            <a:off x="6605588" y="2085975"/>
            <a:ext cx="3429000" cy="1905000"/>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400" b="1" dirty="0" err="1">
                <a:solidFill>
                  <a:srgbClr val="FF0000"/>
                </a:solidFill>
                <a:latin typeface="Arial" pitchFamily="34" charset="0"/>
                <a:cs typeface="Arial" pitchFamily="34" charset="0"/>
              </a:rPr>
              <a:t>Bản</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chất</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xã</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hội</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của</a:t>
            </a:r>
            <a:r>
              <a:rPr lang="en-US" sz="2400" b="1" dirty="0">
                <a:solidFill>
                  <a:srgbClr val="FF0000"/>
                </a:solidFill>
                <a:latin typeface="Arial" pitchFamily="34" charset="0"/>
                <a:cs typeface="Arial" pitchFamily="34" charset="0"/>
              </a:rPr>
              <a:t> con </a:t>
            </a:r>
            <a:r>
              <a:rPr lang="en-US" sz="2400" b="1" dirty="0" err="1">
                <a:solidFill>
                  <a:srgbClr val="FF0000"/>
                </a:solidFill>
                <a:latin typeface="Arial" pitchFamily="34" charset="0"/>
                <a:cs typeface="Arial" pitchFamily="34" charset="0"/>
              </a:rPr>
              <a:t>người</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là</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cơ</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sở</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của</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tính</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thống</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nhất</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toàn</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nhân</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loại</a:t>
            </a:r>
            <a:endParaRPr lang="en-US" sz="2400" b="1" dirty="0">
              <a:solidFill>
                <a:srgbClr val="FF0000"/>
              </a:solidFill>
              <a:latin typeface="Arial" pitchFamily="34" charset="0"/>
              <a:cs typeface="Arial" pitchFamily="34" charset="0"/>
            </a:endParaRPr>
          </a:p>
        </p:txBody>
      </p:sp>
      <p:sp>
        <p:nvSpPr>
          <p:cNvPr id="10" name="Rounded Rectangle 9"/>
          <p:cNvSpPr/>
          <p:nvPr/>
        </p:nvSpPr>
        <p:spPr>
          <a:xfrm>
            <a:off x="1676400" y="4316413"/>
            <a:ext cx="2478088" cy="240665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400" b="1" dirty="0" err="1">
                <a:solidFill>
                  <a:srgbClr val="0000EA"/>
                </a:solidFill>
                <a:latin typeface="Arial" pitchFamily="34" charset="0"/>
                <a:cs typeface="Arial" pitchFamily="34" charset="0"/>
              </a:rPr>
              <a:t>Lợi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ích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giai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cấp</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dân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tộc</a:t>
            </a:r>
            <a:r>
              <a:rPr lang="en-US" sz="2400" b="1" dirty="0">
                <a:solidFill>
                  <a:srgbClr val="0000EA"/>
                </a:solidFill>
                <a:latin typeface="Arial" pitchFamily="34" charset="0"/>
                <a:cs typeface="Arial" pitchFamily="34" charset="0"/>
              </a:rPr>
              <a:t> chi </a:t>
            </a:r>
            <a:r>
              <a:rPr lang="en-US" sz="2400" b="1" dirty="0" err="1">
                <a:solidFill>
                  <a:srgbClr val="0000EA"/>
                </a:solidFill>
                <a:latin typeface="Arial" pitchFamily="34" charset="0"/>
                <a:cs typeface="Arial" pitchFamily="34" charset="0"/>
              </a:rPr>
              <a:t>phối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lợi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ích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nhân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loại</a:t>
            </a:r>
            <a:r>
              <a:rPr lang="en-US" sz="2400" b="1" dirty="0">
                <a:solidFill>
                  <a:srgbClr val="0000EA"/>
                </a:solidFill>
                <a:latin typeface="Arial" pitchFamily="34" charset="0"/>
                <a:cs typeface="Arial" pitchFamily="34" charset="0"/>
              </a:rPr>
              <a:t> </a:t>
            </a:r>
          </a:p>
        </p:txBody>
      </p:sp>
      <p:sp>
        <p:nvSpPr>
          <p:cNvPr id="11" name="Rounded Rectangle 10"/>
          <p:cNvSpPr/>
          <p:nvPr/>
        </p:nvSpPr>
        <p:spPr>
          <a:xfrm>
            <a:off x="7916864" y="3903664"/>
            <a:ext cx="2751137" cy="2954337"/>
          </a:xfrm>
          <a:prstGeom prst="roundRect">
            <a:avLst>
              <a:gd name="adj" fmla="val 36174"/>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400" b="1" dirty="0" err="1">
                <a:solidFill>
                  <a:srgbClr val="0000EA"/>
                </a:solidFill>
                <a:latin typeface="Arial" pitchFamily="34" charset="0"/>
                <a:cs typeface="Arial" pitchFamily="34" charset="0"/>
              </a:rPr>
              <a:t>Sự</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phát</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triển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của</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nhân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loại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tạo</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điều</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kiện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thuận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lợi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cho</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đấu</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tranh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giai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cấp</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dân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tộc</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giai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cấp</a:t>
            </a:r>
            <a:endParaRPr lang="en-US" sz="2400" b="1" dirty="0">
              <a:solidFill>
                <a:srgbClr val="0000EA"/>
              </a:solidFill>
              <a:latin typeface="Arial" pitchFamily="34" charset="0"/>
              <a:cs typeface="Arial" pitchFamily="34" charset="0"/>
            </a:endParaRPr>
          </a:p>
        </p:txBody>
      </p:sp>
    </p:spTree>
    <p:extLst>
      <p:ext uri="{BB962C8B-B14F-4D97-AF65-F5344CB8AC3E}">
        <p14:creationId xmlns:p14="http://schemas.microsoft.com/office/powerpoint/2010/main" val="1974453820"/>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to="" calcmode="lin" valueType="num">
                                      <p:cBhvr>
                                        <p:cTn id="17" dur="1" fill="hold"/>
                                        <p:tgtEl>
                                          <p:spTgt spid="23"/>
                                        </p:tgtEl>
                                        <p:attrNameLst>
                                          <p:attrName/>
                                        </p:attrNameLst>
                                      </p:cBhvr>
                                    </p:anim>
                                  </p:childTnLst>
                                </p:cTn>
                              </p:par>
                              <p:par>
                                <p:cTn id="18" presetID="24"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to="" calcmode="lin" valueType="num">
                                      <p:cBhvr>
                                        <p:cTn id="20" dur="1" fill="hold"/>
                                        <p:tgtEl>
                                          <p:spTgt spid="28"/>
                                        </p:tgtEl>
                                        <p:attrNameLst>
                                          <p:attrName/>
                                        </p:attrNameLst>
                                      </p:cBhvr>
                                    </p:anim>
                                  </p:childTnLst>
                                </p:cTn>
                              </p:par>
                              <p:par>
                                <p:cTn id="21" presetID="24"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 to="" calcmode="lin" valueType="num">
                                      <p:cBhvr>
                                        <p:cTn id="23" dur="1" fill="hold"/>
                                        <p:tgtEl>
                                          <p:spTgt spid="29"/>
                                        </p:tgtEl>
                                        <p:attrNameLst>
                                          <p:attrName/>
                                        </p:attrNameLst>
                                      </p:cBhvr>
                                    </p:anim>
                                  </p:childTnLst>
                                </p:cTn>
                              </p:par>
                              <p:par>
                                <p:cTn id="24" presetID="24"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 to="" calcmode="lin" valueType="num">
                                      <p:cBhvr>
                                        <p:cTn id="26" dur="1" fill="hold"/>
                                        <p:tgtEl>
                                          <p:spTgt spid="30"/>
                                        </p:tgtEl>
                                        <p:attrNameLst>
                                          <p:attrName/>
                                        </p:attrNameLst>
                                      </p:cBhvr>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4"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to="" calcmode="lin" valueType="num">
                                      <p:cBhvr>
                                        <p:cTn id="31" dur="1" fill="hold"/>
                                        <p:tgtEl>
                                          <p:spTgt spid="9"/>
                                        </p:tgtEl>
                                        <p:attrNameLst>
                                          <p:attrName/>
                                        </p:attrNameLst>
                                      </p:cBhvr>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4"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 to="" calcmode="lin" valueType="num">
                                      <p:cBhvr>
                                        <p:cTn id="36" dur="1" fill="hold"/>
                                        <p:tgtEl>
                                          <p:spTgt spid="10"/>
                                        </p:tgtEl>
                                        <p:attrNameLst>
                                          <p:attrName/>
                                        </p:attrNameLst>
                                      </p:cBhvr>
                                    </p:anim>
                                  </p:childTnLst>
                                </p:cTn>
                              </p:par>
                              <p:par>
                                <p:cTn id="37" presetID="24"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to="" calcmode="lin" valueType="num">
                                      <p:cBhvr>
                                        <p:cTn id="39" dur="1" fill="hold"/>
                                        <p:tgtEl>
                                          <p:spTgt spid="1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23" grpId="0" animBg="1"/>
      <p:bldP spid="28" grpId="0" animBg="1"/>
      <p:bldP spid="9" grpId="0" animBg="1"/>
      <p:bldP spid="10" grpId="0" animBg="1"/>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133600" y="828676"/>
            <a:ext cx="2133600" cy="5191125"/>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43014" name="TextBox 9"/>
          <p:cNvSpPr txBox="1">
            <a:spLocks noChangeArrowheads="1"/>
          </p:cNvSpPr>
          <p:nvPr/>
        </p:nvSpPr>
        <p:spPr bwMode="auto">
          <a:xfrm>
            <a:off x="2286000" y="2085976"/>
            <a:ext cx="18288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rgbClr val="FF0000"/>
                </a:solidFill>
                <a:latin typeface="Arial" panose="020B0604020202020204" pitchFamily="34" charset="0"/>
              </a:rPr>
              <a:t>Ý nghĩa phương pháp luận và ý nghĩa thực tiên</a:t>
            </a:r>
            <a:endParaRPr lang="en-US" altLang="en-US" sz="2800">
              <a:solidFill>
                <a:srgbClr val="FF0000"/>
              </a:solidFill>
              <a:latin typeface="Arial" panose="020B0604020202020204" pitchFamily="34" charset="0"/>
            </a:endParaRPr>
          </a:p>
        </p:txBody>
      </p:sp>
      <p:sp>
        <p:nvSpPr>
          <p:cNvPr id="11" name="Hexagon 10"/>
          <p:cNvSpPr/>
          <p:nvPr/>
        </p:nvSpPr>
        <p:spPr>
          <a:xfrm>
            <a:off x="4510088" y="990601"/>
            <a:ext cx="5867400" cy="1368425"/>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3016" name="TextBox 11"/>
          <p:cNvSpPr txBox="1">
            <a:spLocks noChangeArrowheads="1"/>
          </p:cNvSpPr>
          <p:nvPr/>
        </p:nvSpPr>
        <p:spPr bwMode="auto">
          <a:xfrm>
            <a:off x="4876800" y="1301751"/>
            <a:ext cx="5105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Ý nghĩa phương pháp luận</a:t>
            </a:r>
            <a:endParaRPr lang="en-US" altLang="en-US" sz="2400" b="1" i="1">
              <a:solidFill>
                <a:srgbClr val="0000EA"/>
              </a:solidFill>
              <a:latin typeface="Arial" panose="020B0604020202020204" pitchFamily="34" charset="0"/>
            </a:endParaRPr>
          </a:p>
        </p:txBody>
      </p:sp>
      <p:sp>
        <p:nvSpPr>
          <p:cNvPr id="13" name="Hexagon 12"/>
          <p:cNvSpPr/>
          <p:nvPr/>
        </p:nvSpPr>
        <p:spPr>
          <a:xfrm>
            <a:off x="4589464" y="4267200"/>
            <a:ext cx="5800725" cy="14097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43018" name="TextBox 13"/>
          <p:cNvSpPr txBox="1">
            <a:spLocks noChangeArrowheads="1"/>
          </p:cNvSpPr>
          <p:nvPr/>
        </p:nvSpPr>
        <p:spPr bwMode="auto">
          <a:xfrm>
            <a:off x="5057775" y="4429126"/>
            <a:ext cx="4953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FF0000"/>
                </a:solidFill>
                <a:latin typeface="Arial" panose="020B0604020202020204" pitchFamily="34" charset="0"/>
              </a:rPr>
              <a:t>Vận dụng trong sự nghiệp cách mạng Việt Nam</a:t>
            </a:r>
            <a:endParaRPr lang="en-US" altLang="en-US" sz="2400" b="1">
              <a:solidFill>
                <a:srgbClr val="0000EA"/>
              </a:solidFill>
              <a:latin typeface="Arial" panose="020B0604020202020204" pitchFamily="34" charset="0"/>
            </a:endParaRPr>
          </a:p>
        </p:txBody>
      </p:sp>
      <p:sp>
        <p:nvSpPr>
          <p:cNvPr id="10" name="Hexagon 9"/>
          <p:cNvSpPr/>
          <p:nvPr/>
        </p:nvSpPr>
        <p:spPr>
          <a:xfrm>
            <a:off x="4495800" y="2563814"/>
            <a:ext cx="5867400" cy="1436687"/>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12" name="TextBox 11"/>
          <p:cNvSpPr txBox="1">
            <a:spLocks noChangeArrowheads="1"/>
          </p:cNvSpPr>
          <p:nvPr/>
        </p:nvSpPr>
        <p:spPr bwMode="auto">
          <a:xfrm>
            <a:off x="4762500" y="2962276"/>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nl-NL" altLang="en-US" sz="2400" b="1" i="1">
                <a:solidFill>
                  <a:srgbClr val="0000EA"/>
                </a:solidFill>
                <a:latin typeface="Arial" panose="020B0604020202020204" pitchFamily="34" charset="0"/>
              </a:rPr>
              <a:t>Phê phán các quan điểm sai trái</a:t>
            </a:r>
            <a:endParaRPr lang="en-US" altLang="en-US" sz="2400" b="1" i="1">
              <a:solidFill>
                <a:srgbClr val="0000EA"/>
              </a:solidFill>
              <a:latin typeface="Arial" panose="020B0604020202020204" pitchFamily="34" charset="0"/>
            </a:endParaRPr>
          </a:p>
        </p:txBody>
      </p:sp>
    </p:spTree>
    <p:extLst>
      <p:ext uri="{BB962C8B-B14F-4D97-AF65-F5344CB8AC3E}">
        <p14:creationId xmlns:p14="http://schemas.microsoft.com/office/powerpoint/2010/main" val="2405193709"/>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3014"/>
                                        </p:tgtEl>
                                        <p:attrNameLst>
                                          <p:attrName>style.visibility</p:attrName>
                                        </p:attrNameLst>
                                      </p:cBhvr>
                                      <p:to>
                                        <p:strVal val="visible"/>
                                      </p:to>
                                    </p:set>
                                    <p:animEffect transition="in" filter="blinds(horizontal)">
                                      <p:cBhvr>
                                        <p:cTn id="10" dur="500"/>
                                        <p:tgtEl>
                                          <p:spTgt spid="4301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3016"/>
                                        </p:tgtEl>
                                        <p:attrNameLst>
                                          <p:attrName>style.visibility</p:attrName>
                                        </p:attrNameLst>
                                      </p:cBhvr>
                                      <p:to>
                                        <p:strVal val="visible"/>
                                      </p:to>
                                    </p:set>
                                    <p:animEffect transition="in" filter="blinds(horizontal)">
                                      <p:cBhvr>
                                        <p:cTn id="16" dur="500"/>
                                        <p:tgtEl>
                                          <p:spTgt spid="4301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3018"/>
                                        </p:tgtEl>
                                        <p:attrNameLst>
                                          <p:attrName>style.visibility</p:attrName>
                                        </p:attrNameLst>
                                      </p:cBhvr>
                                      <p:to>
                                        <p:strVal val="visible"/>
                                      </p:to>
                                    </p:set>
                                    <p:animEffect transition="in" filter="blinds(horizontal)">
                                      <p:cBhvr>
                                        <p:cTn id="22" dur="500"/>
                                        <p:tgtEl>
                                          <p:spTgt spid="430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3014" grpId="0"/>
      <p:bldP spid="11" grpId="0" animBg="1"/>
      <p:bldP spid="43016" grpId="0"/>
      <p:bldP spid="13" grpId="0" animBg="1"/>
      <p:bldP spid="43018" grpId="0"/>
      <p:bldP spid="10" grpId="0" animBg="1"/>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a:xfrm>
            <a:off x="1676400" y="63500"/>
            <a:ext cx="8839200" cy="850900"/>
          </a:xfrm>
          <a:prstGeom prst="roundRect">
            <a:avLst>
              <a:gd name="adj" fmla="val 0"/>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rgbClr val="FFFF00"/>
                </a:solidFill>
                <a:effectLst>
                  <a:outerShdw blurRad="38100" dist="38100" dir="2700000" algn="tl">
                    <a:srgbClr val="000000">
                      <a:alpha val="43137"/>
                    </a:srgbClr>
                  </a:outerShdw>
                </a:effectLst>
                <a:latin typeface="Arial" pitchFamily="34" charset="0"/>
                <a:cs typeface="Arial" pitchFamily="34" charset="0"/>
              </a:rPr>
              <a:t>III. </a:t>
            </a:r>
            <a:r>
              <a:rPr lang="en-US" sz="2800" b="1" dirty="0">
                <a:solidFill>
                  <a:srgbClr val="FFFF00"/>
                </a:solidFill>
                <a:latin typeface="Arial" pitchFamily="34" charset="0"/>
                <a:cs typeface="Arial" pitchFamily="34" charset="0"/>
              </a:rPr>
              <a:t>NHÀ NƯỚC VÀ CÁCH MẠNG XÃ HỘI</a:t>
            </a:r>
            <a:endParaRPr lang="en-US" sz="2800" b="1" dirty="0">
              <a:solidFill>
                <a:srgbClr val="FFFF00"/>
              </a:solidFill>
              <a:effectLst>
                <a:outerShdw blurRad="38100" dist="38100" dir="2700000" algn="tl">
                  <a:srgbClr val="000000">
                    <a:alpha val="43137"/>
                  </a:srgbClr>
                </a:outerShdw>
              </a:effectLst>
              <a:latin typeface="Arial" pitchFamily="34" charset="0"/>
              <a:cs typeface="Arial" pitchFamily="34" charset="0"/>
            </a:endParaRPr>
          </a:p>
        </p:txBody>
      </p:sp>
      <p:sp>
        <p:nvSpPr>
          <p:cNvPr id="34" name="AutoShape 27"/>
          <p:cNvSpPr>
            <a:spLocks noChangeArrowheads="1"/>
          </p:cNvSpPr>
          <p:nvPr/>
        </p:nvSpPr>
        <p:spPr bwMode="gray">
          <a:xfrm rot="5400000">
            <a:off x="2654300" y="571500"/>
            <a:ext cx="635000" cy="22098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49156" name="TextBox 40"/>
          <p:cNvSpPr txBox="1">
            <a:spLocks noChangeArrowheads="1"/>
          </p:cNvSpPr>
          <p:nvPr/>
        </p:nvSpPr>
        <p:spPr bwMode="auto">
          <a:xfrm>
            <a:off x="1981200" y="1452563"/>
            <a:ext cx="1981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solidFill>
                  <a:srgbClr val="FF0000"/>
                </a:solidFill>
                <a:latin typeface="Arial" panose="020B0604020202020204" pitchFamily="34" charset="0"/>
              </a:rPr>
              <a:t>1. Nhà nước</a:t>
            </a:r>
          </a:p>
        </p:txBody>
      </p:sp>
      <p:sp>
        <p:nvSpPr>
          <p:cNvPr id="43" name="Hexagon 42"/>
          <p:cNvSpPr/>
          <p:nvPr/>
        </p:nvSpPr>
        <p:spPr>
          <a:xfrm>
            <a:off x="1866900" y="3200400"/>
            <a:ext cx="3467100"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49158" name="TextBox 43"/>
          <p:cNvSpPr txBox="1">
            <a:spLocks noChangeArrowheads="1"/>
          </p:cNvSpPr>
          <p:nvPr/>
        </p:nvSpPr>
        <p:spPr bwMode="auto">
          <a:xfrm>
            <a:off x="1981200" y="3352801"/>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1.1. Nguồn gốc</a:t>
            </a:r>
          </a:p>
        </p:txBody>
      </p:sp>
      <p:sp>
        <p:nvSpPr>
          <p:cNvPr id="45" name="Oval 44"/>
          <p:cNvSpPr/>
          <p:nvPr/>
        </p:nvSpPr>
        <p:spPr>
          <a:xfrm>
            <a:off x="6096000" y="1676400"/>
            <a:ext cx="2895600" cy="14478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300" b="1">
                <a:solidFill>
                  <a:prstClr val="white"/>
                </a:solidFill>
                <a:latin typeface="Arial" pitchFamily="34" charset="0"/>
                <a:cs typeface="Arial" pitchFamily="34" charset="0"/>
              </a:rPr>
              <a:t>Nguyên nhân sâu xa</a:t>
            </a:r>
          </a:p>
        </p:txBody>
      </p:sp>
      <p:sp>
        <p:nvSpPr>
          <p:cNvPr id="47" name="Oval 46"/>
          <p:cNvSpPr/>
          <p:nvPr/>
        </p:nvSpPr>
        <p:spPr>
          <a:xfrm>
            <a:off x="6172200" y="4419600"/>
            <a:ext cx="2895600" cy="14478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300" b="1">
                <a:solidFill>
                  <a:prstClr val="white"/>
                </a:solidFill>
                <a:latin typeface="Arial" pitchFamily="34" charset="0"/>
                <a:cs typeface="Arial" pitchFamily="34" charset="0"/>
              </a:rPr>
              <a:t>Nguyên nhân trực tiếp</a:t>
            </a:r>
          </a:p>
        </p:txBody>
      </p:sp>
      <p:cxnSp>
        <p:nvCxnSpPr>
          <p:cNvPr id="49" name="Straight Arrow Connector 48"/>
          <p:cNvCxnSpPr>
            <a:stCxn id="43" idx="2"/>
            <a:endCxn id="45" idx="2"/>
          </p:cNvCxnSpPr>
          <p:nvPr/>
        </p:nvCxnSpPr>
        <p:spPr>
          <a:xfrm flipV="1">
            <a:off x="5334000" y="2400300"/>
            <a:ext cx="762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3" idx="2"/>
            <a:endCxn id="47" idx="2"/>
          </p:cNvCxnSpPr>
          <p:nvPr/>
        </p:nvCxnSpPr>
        <p:spPr>
          <a:xfrm>
            <a:off x="5334000" y="3619500"/>
            <a:ext cx="8382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065932"/>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checkerboard(across)">
                                      <p:cBhvr>
                                        <p:cTn id="12" dur="500"/>
                                        <p:tgtEl>
                                          <p:spTgt spid="34"/>
                                        </p:tgtEl>
                                      </p:cBhvr>
                                    </p:animEffect>
                                  </p:childTnLst>
                                </p:cTn>
                              </p:par>
                              <p:par>
                                <p:cTn id="13" presetID="5" presetClass="entr" presetSubtype="10" fill="hold" grpId="0" nodeType="withEffect">
                                  <p:stCondLst>
                                    <p:cond delay="0"/>
                                  </p:stCondLst>
                                  <p:childTnLst>
                                    <p:set>
                                      <p:cBhvr>
                                        <p:cTn id="14" dur="1" fill="hold">
                                          <p:stCondLst>
                                            <p:cond delay="0"/>
                                          </p:stCondLst>
                                        </p:cTn>
                                        <p:tgtEl>
                                          <p:spTgt spid="49156"/>
                                        </p:tgtEl>
                                        <p:attrNameLst>
                                          <p:attrName>style.visibility</p:attrName>
                                        </p:attrNameLst>
                                      </p:cBhvr>
                                      <p:to>
                                        <p:strVal val="visible"/>
                                      </p:to>
                                    </p:set>
                                    <p:animEffect transition="in" filter="checkerboard(across)">
                                      <p:cBhvr>
                                        <p:cTn id="15" dur="500"/>
                                        <p:tgtEl>
                                          <p:spTgt spid="491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9158"/>
                                        </p:tgtEl>
                                        <p:attrNameLst>
                                          <p:attrName>style.visibility</p:attrName>
                                        </p:attrNameLst>
                                      </p:cBhvr>
                                      <p:to>
                                        <p:strVal val="visible"/>
                                      </p:to>
                                    </p:set>
                                    <p:anim calcmode="lin" valueType="num">
                                      <p:cBhvr additive="base">
                                        <p:cTn id="24" dur="500" fill="hold"/>
                                        <p:tgtEl>
                                          <p:spTgt spid="49158"/>
                                        </p:tgtEl>
                                        <p:attrNameLst>
                                          <p:attrName>ppt_x</p:attrName>
                                        </p:attrNameLst>
                                      </p:cBhvr>
                                      <p:tavLst>
                                        <p:tav tm="0">
                                          <p:val>
                                            <p:strVal val="#ppt_x"/>
                                          </p:val>
                                        </p:tav>
                                        <p:tav tm="100000">
                                          <p:val>
                                            <p:strVal val="#ppt_x"/>
                                          </p:val>
                                        </p:tav>
                                      </p:tavLst>
                                    </p:anim>
                                    <p:anim calcmode="lin" valueType="num">
                                      <p:cBhvr additive="base">
                                        <p:cTn id="25" dur="500" fill="hold"/>
                                        <p:tgtEl>
                                          <p:spTgt spid="4915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ppt_x"/>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ppt_x"/>
                                          </p:val>
                                        </p:tav>
                                        <p:tav tm="100000">
                                          <p:val>
                                            <p:strVal val="#ppt_x"/>
                                          </p:val>
                                        </p:tav>
                                      </p:tavLst>
                                    </p:anim>
                                    <p:anim calcmode="lin" valueType="num">
                                      <p:cBhvr additive="base">
                                        <p:cTn id="33" dur="500" fill="hold"/>
                                        <p:tgtEl>
                                          <p:spTgt spid="4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 calcmode="lin" valueType="num">
                                      <p:cBhvr additive="base">
                                        <p:cTn id="36" dur="500" fill="hold"/>
                                        <p:tgtEl>
                                          <p:spTgt spid="49"/>
                                        </p:tgtEl>
                                        <p:attrNameLst>
                                          <p:attrName>ppt_x</p:attrName>
                                        </p:attrNameLst>
                                      </p:cBhvr>
                                      <p:tavLst>
                                        <p:tav tm="0">
                                          <p:val>
                                            <p:strVal val="#ppt_x"/>
                                          </p:val>
                                        </p:tav>
                                        <p:tav tm="100000">
                                          <p:val>
                                            <p:strVal val="#ppt_x"/>
                                          </p:val>
                                        </p:tav>
                                      </p:tavLst>
                                    </p:anim>
                                    <p:anim calcmode="lin" valueType="num">
                                      <p:cBhvr additive="base">
                                        <p:cTn id="37" dur="500" fill="hold"/>
                                        <p:tgtEl>
                                          <p:spTgt spid="4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additive="base">
                                        <p:cTn id="40" dur="500" fill="hold"/>
                                        <p:tgtEl>
                                          <p:spTgt spid="51"/>
                                        </p:tgtEl>
                                        <p:attrNameLst>
                                          <p:attrName>ppt_x</p:attrName>
                                        </p:attrNameLst>
                                      </p:cBhvr>
                                      <p:tavLst>
                                        <p:tav tm="0">
                                          <p:val>
                                            <p:strVal val="#ppt_x"/>
                                          </p:val>
                                        </p:tav>
                                        <p:tav tm="100000">
                                          <p:val>
                                            <p:strVal val="#ppt_x"/>
                                          </p:val>
                                        </p:tav>
                                      </p:tavLst>
                                    </p:anim>
                                    <p:anim calcmode="lin" valueType="num">
                                      <p:cBhvr additive="base">
                                        <p:cTn id="4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49156" grpId="0"/>
      <p:bldP spid="43" grpId="0" animBg="1"/>
      <p:bldP spid="49158" grpId="0"/>
      <p:bldP spid="45" grpId="0" animBg="1"/>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Text Box 3"/>
          <p:cNvSpPr txBox="1">
            <a:spLocks noChangeArrowheads="1"/>
          </p:cNvSpPr>
          <p:nvPr/>
        </p:nvSpPr>
        <p:spPr bwMode="auto">
          <a:xfrm>
            <a:off x="2362200" y="1524001"/>
            <a:ext cx="6858000" cy="889282"/>
          </a:xfrm>
          <a:prstGeom prst="rect">
            <a:avLst/>
          </a:prstGeom>
          <a:solidFill>
            <a:schemeClr val="accent5">
              <a:lumMod val="20000"/>
              <a:lumOff val="80000"/>
            </a:schemeClr>
          </a:solidFill>
          <a:ln w="9525">
            <a:solidFill>
              <a:srgbClr val="000066"/>
            </a:solidFill>
            <a:miter lim="800000"/>
            <a:headEnd/>
            <a:tailEnd/>
          </a:ln>
        </p:spPr>
        <p:txBody>
          <a:bodyPr>
            <a:spAutoFit/>
          </a:bodyPr>
          <a:lstStyle/>
          <a:p>
            <a:pPr algn="ctr">
              <a:lnSpc>
                <a:spcPct val="55000"/>
              </a:lnSpc>
              <a:defRPr/>
            </a:pPr>
            <a:endParaRPr lang="en-US" sz="2400" dirty="0">
              <a:ln w="0"/>
              <a:effectLst>
                <a:outerShdw blurRad="38100" dist="19050" dir="2700000" algn="tl" rotWithShape="0">
                  <a:schemeClr val="dk1">
                    <a:alpha val="40000"/>
                  </a:schemeClr>
                </a:outerShdw>
              </a:effectLst>
              <a:latin typeface="Times New Roman" pitchFamily="18" charset="0"/>
            </a:endParaRPr>
          </a:p>
          <a:p>
            <a:pPr algn="ctr">
              <a:lnSpc>
                <a:spcPct val="90000"/>
              </a:lnSpc>
              <a:spcBef>
                <a:spcPct val="5000"/>
              </a:spcBef>
              <a:spcAft>
                <a:spcPct val="5000"/>
              </a:spcAft>
              <a:defRPr/>
            </a:pPr>
            <a:r>
              <a:rPr lang="en-US" sz="2400" dirty="0">
                <a:ln w="0"/>
                <a:effectLst>
                  <a:outerShdw blurRad="38100" dist="19050" dir="2700000" algn="tl" rotWithShape="0">
                    <a:schemeClr val="dk1">
                      <a:alpha val="40000"/>
                    </a:schemeClr>
                  </a:outerShdw>
                </a:effectLst>
                <a:latin typeface="Times New Roman" pitchFamily="18" charset="0"/>
              </a:rPr>
              <a:t>VAI TRÒ CỦA SẢN XUẤT VẬT CHẤT</a:t>
            </a:r>
          </a:p>
          <a:p>
            <a:pPr algn="ctr">
              <a:lnSpc>
                <a:spcPct val="55000"/>
              </a:lnSpc>
              <a:defRPr/>
            </a:pPr>
            <a:r>
              <a:rPr lang="en-US" sz="2400" dirty="0">
                <a:ln w="0"/>
                <a:effectLst>
                  <a:outerShdw blurRad="38100" dist="19050" dir="2700000" algn="tl" rotWithShape="0">
                    <a:schemeClr val="dk1">
                      <a:alpha val="40000"/>
                    </a:schemeClr>
                  </a:outerShdw>
                </a:effectLst>
                <a:latin typeface="Times New Roman" pitchFamily="18" charset="0"/>
              </a:rPr>
              <a:t> </a:t>
            </a:r>
          </a:p>
        </p:txBody>
      </p:sp>
      <p:sp>
        <p:nvSpPr>
          <p:cNvPr id="191493" name="Oval 5"/>
          <p:cNvSpPr>
            <a:spLocks noChangeArrowheads="1"/>
          </p:cNvSpPr>
          <p:nvPr/>
        </p:nvSpPr>
        <p:spPr bwMode="auto">
          <a:xfrm>
            <a:off x="2971800" y="2438400"/>
            <a:ext cx="6553200" cy="1295400"/>
          </a:xfrm>
          <a:prstGeom prst="ellipse">
            <a:avLst/>
          </a:prstGeom>
          <a:solidFill>
            <a:schemeClr val="accent6">
              <a:lumMod val="20000"/>
              <a:lumOff val="80000"/>
            </a:schemeClr>
          </a:solidFill>
          <a:ln w="9525">
            <a:solidFill>
              <a:schemeClr val="tx1"/>
            </a:solidFill>
            <a:round/>
            <a:headEnd/>
            <a:tailEnd/>
          </a:ln>
        </p:spPr>
        <p:txBody>
          <a:bodyPr wrap="none" anchor="ctr"/>
          <a:lstStyle/>
          <a:p>
            <a:pPr algn="ctr">
              <a:defRPr/>
            </a:pPr>
            <a:r>
              <a:rPr lang="en-US" sz="2800" dirty="0">
                <a:ln w="0"/>
                <a:effectLst>
                  <a:outerShdw blurRad="38100" dist="19050" dir="2700000" algn="tl" rotWithShape="0">
                    <a:schemeClr val="dk1">
                      <a:alpha val="40000"/>
                    </a:schemeClr>
                  </a:outerShdw>
                </a:effectLst>
                <a:latin typeface="Times New Roman" pitchFamily="18" charset="0"/>
              </a:rPr>
              <a:t>C</a:t>
            </a:r>
            <a:r>
              <a:rPr lang="vi-VN" sz="2800" dirty="0">
                <a:ln w="0"/>
                <a:effectLst>
                  <a:outerShdw blurRad="38100" dist="19050" dir="2700000" algn="tl" rotWithShape="0">
                    <a:schemeClr val="dk1">
                      <a:alpha val="40000"/>
                    </a:schemeClr>
                  </a:outerShdw>
                </a:effectLst>
                <a:latin typeface="Times New Roman" pitchFamily="18" charset="0"/>
              </a:rPr>
              <a:t>ơ</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sở</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của</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sự</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tồn</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tại</a:t>
            </a:r>
            <a:r>
              <a:rPr lang="en-US" sz="2800" dirty="0">
                <a:ln w="0"/>
                <a:effectLst>
                  <a:outerShdw blurRad="38100" dist="19050" dir="2700000" algn="tl" rotWithShape="0">
                    <a:schemeClr val="dk1">
                      <a:alpha val="40000"/>
                    </a:schemeClr>
                  </a:outerShdw>
                </a:effectLst>
                <a:latin typeface="Times New Roman" pitchFamily="18" charset="0"/>
              </a:rPr>
              <a:t> </a:t>
            </a:r>
          </a:p>
          <a:p>
            <a:pPr algn="ctr">
              <a:defRPr/>
            </a:pPr>
            <a:r>
              <a:rPr lang="en-US" sz="2800" dirty="0" err="1">
                <a:ln w="0"/>
                <a:effectLst>
                  <a:outerShdw blurRad="38100" dist="19050" dir="2700000" algn="tl" rotWithShape="0">
                    <a:schemeClr val="dk1">
                      <a:alpha val="40000"/>
                    </a:schemeClr>
                  </a:outerShdw>
                </a:effectLst>
                <a:latin typeface="Times New Roman" pitchFamily="18" charset="0"/>
              </a:rPr>
              <a:t>và</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phát</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triển</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xã</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hội</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loài</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ng</a:t>
            </a:r>
            <a:r>
              <a:rPr lang="vi-VN" sz="2800" dirty="0">
                <a:ln w="0"/>
                <a:effectLst>
                  <a:outerShdw blurRad="38100" dist="19050" dir="2700000" algn="tl" rotWithShape="0">
                    <a:schemeClr val="dk1">
                      <a:alpha val="40000"/>
                    </a:schemeClr>
                  </a:outerShdw>
                </a:effectLst>
                <a:latin typeface="Times New Roman" pitchFamily="18" charset="0"/>
              </a:rPr>
              <a:t>ư</a:t>
            </a:r>
            <a:r>
              <a:rPr lang="en-US" sz="2800" dirty="0" err="1">
                <a:ln w="0"/>
                <a:effectLst>
                  <a:outerShdw blurRad="38100" dist="19050" dir="2700000" algn="tl" rotWithShape="0">
                    <a:schemeClr val="dk1">
                      <a:alpha val="40000"/>
                    </a:schemeClr>
                  </a:outerShdw>
                </a:effectLst>
                <a:latin typeface="Times New Roman" pitchFamily="18" charset="0"/>
              </a:rPr>
              <a:t>ời</a:t>
            </a:r>
            <a:r>
              <a:rPr lang="en-US" sz="2800" dirty="0">
                <a:ln w="0"/>
                <a:effectLst>
                  <a:outerShdw blurRad="38100" dist="19050" dir="2700000" algn="tl" rotWithShape="0">
                    <a:schemeClr val="dk1">
                      <a:alpha val="40000"/>
                    </a:schemeClr>
                  </a:outerShdw>
                </a:effectLst>
                <a:latin typeface="Times New Roman" pitchFamily="18" charset="0"/>
              </a:rPr>
              <a:t> </a:t>
            </a:r>
          </a:p>
        </p:txBody>
      </p:sp>
      <p:sp>
        <p:nvSpPr>
          <p:cNvPr id="12292" name="Rectangle 9"/>
          <p:cNvSpPr>
            <a:spLocks noChangeArrowheads="1"/>
          </p:cNvSpPr>
          <p:nvPr/>
        </p:nvSpPr>
        <p:spPr bwMode="auto">
          <a:xfrm>
            <a:off x="1524000" y="228600"/>
            <a:ext cx="8839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r>
              <a:rPr lang="en-US" sz="2800">
                <a:ln w="0"/>
                <a:effectLst>
                  <a:outerShdw blurRad="38100" dist="19050" dir="2700000" algn="tl" rotWithShape="0">
                    <a:schemeClr val="dk1">
                      <a:alpha val="40000"/>
                    </a:schemeClr>
                  </a:outerShdw>
                </a:effectLst>
                <a:latin typeface="Times New Roman" pitchFamily="18" charset="0"/>
              </a:rPr>
              <a:t>SẢN XUẤT VẬT CHẤT LÀ C</a:t>
            </a:r>
            <a:r>
              <a:rPr lang="vi-VN" sz="2800">
                <a:ln w="0"/>
                <a:effectLst>
                  <a:outerShdw blurRad="38100" dist="19050" dir="2700000" algn="tl" rotWithShape="0">
                    <a:schemeClr val="dk1">
                      <a:alpha val="40000"/>
                    </a:schemeClr>
                  </a:outerShdw>
                </a:effectLst>
                <a:latin typeface="Times New Roman" pitchFamily="18" charset="0"/>
              </a:rPr>
              <a:t>Ơ</a:t>
            </a:r>
            <a:r>
              <a:rPr lang="en-US" sz="2800">
                <a:ln w="0"/>
                <a:effectLst>
                  <a:outerShdw blurRad="38100" dist="19050" dir="2700000" algn="tl" rotWithShape="0">
                    <a:schemeClr val="dk1">
                      <a:alpha val="40000"/>
                    </a:schemeClr>
                  </a:outerShdw>
                </a:effectLst>
                <a:latin typeface="Times New Roman" pitchFamily="18" charset="0"/>
              </a:rPr>
              <a:t> SỞ </a:t>
            </a:r>
          </a:p>
          <a:p>
            <a:pPr algn="ctr">
              <a:defRPr/>
            </a:pPr>
            <a:r>
              <a:rPr lang="en-US" sz="2800">
                <a:ln w="0"/>
                <a:effectLst>
                  <a:outerShdw blurRad="38100" dist="19050" dir="2700000" algn="tl" rotWithShape="0">
                    <a:schemeClr val="dk1">
                      <a:alpha val="40000"/>
                    </a:schemeClr>
                  </a:outerShdw>
                </a:effectLst>
                <a:latin typeface="Times New Roman" pitchFamily="18" charset="0"/>
              </a:rPr>
              <a:t>CỦA SỰ TỒN TẠI VÀ PHÁT TRIỂN XÃ  HỘI</a:t>
            </a:r>
          </a:p>
        </p:txBody>
      </p:sp>
      <p:sp>
        <p:nvSpPr>
          <p:cNvPr id="191507" name="AutoShape 19"/>
          <p:cNvSpPr>
            <a:spLocks noChangeArrowheads="1"/>
          </p:cNvSpPr>
          <p:nvPr/>
        </p:nvSpPr>
        <p:spPr bwMode="auto">
          <a:xfrm flipH="1" flipV="1">
            <a:off x="1524000" y="3810000"/>
            <a:ext cx="2895600" cy="2514600"/>
          </a:xfrm>
          <a:prstGeom prst="wedgeRoundRectCallout">
            <a:avLst>
              <a:gd name="adj1" fmla="val -92264"/>
              <a:gd name="adj2" fmla="val 54444"/>
              <a:gd name="adj3" fmla="val 16667"/>
            </a:avLst>
          </a:prstGeom>
          <a:solidFill>
            <a:schemeClr val="accent6">
              <a:lumMod val="20000"/>
              <a:lumOff val="80000"/>
            </a:schemeClr>
          </a:solidFill>
          <a:ln w="9525">
            <a:solidFill>
              <a:schemeClr val="tx1"/>
            </a:solidFill>
            <a:miter lim="800000"/>
            <a:headEnd/>
            <a:tailEnd/>
          </a:ln>
        </p:spPr>
        <p:txBody>
          <a:bodyPr rot="10800000"/>
          <a:lstStyle/>
          <a:p>
            <a:pPr algn="ctr">
              <a:defRPr/>
            </a:pPr>
            <a:endParaRPr lang="en-US" sz="2000">
              <a:ln w="0"/>
              <a:effectLst>
                <a:outerShdw blurRad="38100" dist="19050" dir="2700000" algn="tl" rotWithShape="0">
                  <a:schemeClr val="dk1">
                    <a:alpha val="40000"/>
                  </a:schemeClr>
                </a:outerShdw>
              </a:effectLst>
              <a:latin typeface="Times New Roman" pitchFamily="18" charset="0"/>
            </a:endParaRPr>
          </a:p>
          <a:p>
            <a:pPr algn="ctr">
              <a:defRPr/>
            </a:pPr>
            <a:r>
              <a:rPr lang="en-US" sz="2800">
                <a:ln w="0"/>
                <a:effectLst>
                  <a:outerShdw blurRad="38100" dist="19050" dir="2700000" algn="tl" rotWithShape="0">
                    <a:schemeClr val="dk1">
                      <a:alpha val="40000"/>
                    </a:schemeClr>
                  </a:outerShdw>
                </a:effectLst>
                <a:latin typeface="Times New Roman" pitchFamily="18" charset="0"/>
              </a:rPr>
              <a:t>Trực tiếp tạo ra t</a:t>
            </a:r>
            <a:r>
              <a:rPr lang="vi-VN" sz="2800">
                <a:ln w="0"/>
                <a:effectLst>
                  <a:outerShdw blurRad="38100" dist="19050" dir="2700000" algn="tl" rotWithShape="0">
                    <a:schemeClr val="dk1">
                      <a:alpha val="40000"/>
                    </a:schemeClr>
                  </a:outerShdw>
                </a:effectLst>
                <a:latin typeface="Times New Roman" pitchFamily="18" charset="0"/>
              </a:rPr>
              <a:t>ư</a:t>
            </a:r>
            <a:r>
              <a:rPr lang="en-US" sz="2800">
                <a:ln w="0"/>
                <a:effectLst>
                  <a:outerShdw blurRad="38100" dist="19050" dir="2700000" algn="tl" rotWithShape="0">
                    <a:schemeClr val="dk1">
                      <a:alpha val="40000"/>
                    </a:schemeClr>
                  </a:outerShdw>
                </a:effectLst>
                <a:latin typeface="Times New Roman" pitchFamily="18" charset="0"/>
              </a:rPr>
              <a:t> liệu </a:t>
            </a:r>
          </a:p>
          <a:p>
            <a:pPr algn="ctr">
              <a:defRPr/>
            </a:pPr>
            <a:r>
              <a:rPr lang="en-US" sz="2800">
                <a:ln w="0"/>
                <a:effectLst>
                  <a:outerShdw blurRad="38100" dist="19050" dir="2700000" algn="tl" rotWithShape="0">
                    <a:schemeClr val="dk1">
                      <a:alpha val="40000"/>
                    </a:schemeClr>
                  </a:outerShdw>
                </a:effectLst>
                <a:latin typeface="Times New Roman" pitchFamily="18" charset="0"/>
              </a:rPr>
              <a:t>sinh hoạt của con ng</a:t>
            </a:r>
            <a:r>
              <a:rPr lang="vi-VN" sz="2800">
                <a:ln w="0"/>
                <a:effectLst>
                  <a:outerShdw blurRad="38100" dist="19050" dir="2700000" algn="tl" rotWithShape="0">
                    <a:schemeClr val="dk1">
                      <a:alpha val="40000"/>
                    </a:schemeClr>
                  </a:outerShdw>
                </a:effectLst>
                <a:latin typeface="Times New Roman" pitchFamily="18" charset="0"/>
              </a:rPr>
              <a:t>ư</a:t>
            </a:r>
            <a:r>
              <a:rPr lang="en-US" sz="2800">
                <a:ln w="0"/>
                <a:effectLst>
                  <a:outerShdw blurRad="38100" dist="19050" dir="2700000" algn="tl" rotWithShape="0">
                    <a:schemeClr val="dk1">
                      <a:alpha val="40000"/>
                    </a:schemeClr>
                  </a:outerShdw>
                </a:effectLst>
                <a:latin typeface="Times New Roman" pitchFamily="18" charset="0"/>
              </a:rPr>
              <a:t>ời</a:t>
            </a:r>
          </a:p>
        </p:txBody>
      </p:sp>
      <p:sp>
        <p:nvSpPr>
          <p:cNvPr id="191508" name="AutoShape 20"/>
          <p:cNvSpPr>
            <a:spLocks noChangeArrowheads="1"/>
          </p:cNvSpPr>
          <p:nvPr/>
        </p:nvSpPr>
        <p:spPr bwMode="auto">
          <a:xfrm flipH="1" flipV="1">
            <a:off x="7924800" y="3886200"/>
            <a:ext cx="2743200" cy="2971800"/>
          </a:xfrm>
          <a:prstGeom prst="wedgeRoundRectCallout">
            <a:avLst>
              <a:gd name="adj1" fmla="val 56866"/>
              <a:gd name="adj2" fmla="val 58537"/>
              <a:gd name="adj3" fmla="val 16667"/>
            </a:avLst>
          </a:prstGeom>
          <a:solidFill>
            <a:schemeClr val="tx2">
              <a:lumMod val="20000"/>
              <a:lumOff val="80000"/>
            </a:schemeClr>
          </a:solidFill>
          <a:ln w="9525">
            <a:solidFill>
              <a:schemeClr val="tx1"/>
            </a:solidFill>
            <a:miter lim="800000"/>
            <a:headEnd/>
            <a:tailEnd/>
          </a:ln>
        </p:spPr>
        <p:txBody>
          <a:bodyPr rot="10800000"/>
          <a:lstStyle/>
          <a:p>
            <a:pPr algn="ctr">
              <a:defRPr/>
            </a:pPr>
            <a:endParaRPr lang="en-US" sz="2000" dirty="0">
              <a:ln w="0"/>
              <a:effectLst>
                <a:outerShdw blurRad="38100" dist="19050" dir="2700000" algn="tl" rotWithShape="0">
                  <a:schemeClr val="dk1">
                    <a:alpha val="40000"/>
                  </a:schemeClr>
                </a:outerShdw>
              </a:effectLst>
              <a:latin typeface="Times New Roman" pitchFamily="18" charset="0"/>
            </a:endParaRPr>
          </a:p>
          <a:p>
            <a:pPr algn="ctr">
              <a:defRPr/>
            </a:pPr>
            <a:r>
              <a:rPr lang="en-US" sz="2800" dirty="0" err="1">
                <a:ln w="0"/>
                <a:effectLst>
                  <a:outerShdw blurRad="38100" dist="19050" dir="2700000" algn="tl" rotWithShape="0">
                    <a:schemeClr val="dk1">
                      <a:alpha val="40000"/>
                    </a:schemeClr>
                  </a:outerShdw>
                </a:effectLst>
                <a:latin typeface="Times New Roman" pitchFamily="18" charset="0"/>
              </a:rPr>
              <a:t>Là</a:t>
            </a:r>
            <a:r>
              <a:rPr lang="en-US" sz="2800" dirty="0">
                <a:ln w="0"/>
                <a:effectLst>
                  <a:outerShdw blurRad="38100" dist="19050" dir="2700000" algn="tl" rotWithShape="0">
                    <a:schemeClr val="dk1">
                      <a:alpha val="40000"/>
                    </a:schemeClr>
                  </a:outerShdw>
                </a:effectLst>
                <a:latin typeface="Times New Roman" pitchFamily="18" charset="0"/>
              </a:rPr>
              <a:t> </a:t>
            </a:r>
            <a:r>
              <a:rPr lang="vi-VN" sz="2800" dirty="0">
                <a:ln w="0"/>
                <a:effectLst>
                  <a:outerShdw blurRad="38100" dist="19050" dir="2700000" algn="tl" rotWithShape="0">
                    <a:schemeClr val="dk1">
                      <a:alpha val="40000"/>
                    </a:schemeClr>
                  </a:outerShdw>
                </a:effectLst>
                <a:latin typeface="Times New Roman" pitchFamily="18" charset="0"/>
              </a:rPr>
              <a:t>đ</a:t>
            </a:r>
            <a:r>
              <a:rPr lang="en-US" sz="2800" dirty="0" err="1">
                <a:ln w="0"/>
                <a:effectLst>
                  <a:outerShdw blurRad="38100" dist="19050" dir="2700000" algn="tl" rotWithShape="0">
                    <a:schemeClr val="dk1">
                      <a:alpha val="40000"/>
                    </a:schemeClr>
                  </a:outerShdw>
                </a:effectLst>
                <a:latin typeface="Times New Roman" pitchFamily="18" charset="0"/>
              </a:rPr>
              <a:t>iều</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kiện</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chủ</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yếu</a:t>
            </a:r>
            <a:r>
              <a:rPr lang="en-US" sz="2800" dirty="0">
                <a:ln w="0"/>
                <a:effectLst>
                  <a:outerShdw blurRad="38100" dist="19050" dir="2700000" algn="tl" rotWithShape="0">
                    <a:schemeClr val="dk1">
                      <a:alpha val="40000"/>
                    </a:schemeClr>
                  </a:outerShdw>
                </a:effectLst>
                <a:latin typeface="Times New Roman" pitchFamily="18" charset="0"/>
              </a:rPr>
              <a:t> </a:t>
            </a:r>
          </a:p>
          <a:p>
            <a:pPr algn="ctr">
              <a:defRPr/>
            </a:pPr>
            <a:r>
              <a:rPr lang="en-US" sz="2800" dirty="0" err="1">
                <a:ln w="0"/>
                <a:effectLst>
                  <a:outerShdw blurRad="38100" dist="19050" dir="2700000" algn="tl" rotWithShape="0">
                    <a:schemeClr val="dk1">
                      <a:alpha val="40000"/>
                    </a:schemeClr>
                  </a:outerShdw>
                </a:effectLst>
                <a:latin typeface="Times New Roman" pitchFamily="18" charset="0"/>
              </a:rPr>
              <a:t>sáng</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tạo</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ra</a:t>
            </a:r>
            <a:r>
              <a:rPr lang="en-US" sz="2800" dirty="0">
                <a:ln w="0"/>
                <a:effectLst>
                  <a:outerShdw blurRad="38100" dist="19050" dir="2700000" algn="tl" rotWithShape="0">
                    <a:schemeClr val="dk1">
                      <a:alpha val="40000"/>
                    </a:schemeClr>
                  </a:outerShdw>
                </a:effectLst>
                <a:latin typeface="Times New Roman" pitchFamily="18" charset="0"/>
              </a:rPr>
              <a:t> </a:t>
            </a:r>
          </a:p>
          <a:p>
            <a:pPr algn="ctr">
              <a:defRPr/>
            </a:pPr>
            <a:r>
              <a:rPr lang="en-US" sz="2800" dirty="0">
                <a:ln w="0"/>
                <a:effectLst>
                  <a:outerShdw blurRad="38100" dist="19050" dir="2700000" algn="tl" rotWithShape="0">
                    <a:schemeClr val="dk1">
                      <a:alpha val="40000"/>
                    </a:schemeClr>
                  </a:outerShdw>
                </a:effectLst>
                <a:latin typeface="Times New Roman" pitchFamily="18" charset="0"/>
              </a:rPr>
              <a:t>con </a:t>
            </a:r>
            <a:r>
              <a:rPr lang="en-US" sz="2800" dirty="0" err="1">
                <a:ln w="0"/>
                <a:effectLst>
                  <a:outerShdw blurRad="38100" dist="19050" dir="2700000" algn="tl" rotWithShape="0">
                    <a:schemeClr val="dk1">
                      <a:alpha val="40000"/>
                    </a:schemeClr>
                  </a:outerShdw>
                </a:effectLst>
                <a:latin typeface="Times New Roman" pitchFamily="18" charset="0"/>
              </a:rPr>
              <a:t>ng</a:t>
            </a:r>
            <a:r>
              <a:rPr lang="vi-VN" sz="2800" dirty="0">
                <a:ln w="0"/>
                <a:effectLst>
                  <a:outerShdw blurRad="38100" dist="19050" dir="2700000" algn="tl" rotWithShape="0">
                    <a:schemeClr val="dk1">
                      <a:alpha val="40000"/>
                    </a:schemeClr>
                  </a:outerShdw>
                </a:effectLst>
                <a:latin typeface="Times New Roman" pitchFamily="18" charset="0"/>
              </a:rPr>
              <a:t>ư</a:t>
            </a:r>
            <a:r>
              <a:rPr lang="en-US" sz="2800" dirty="0" err="1">
                <a:ln w="0"/>
                <a:effectLst>
                  <a:outerShdw blurRad="38100" dist="19050" dir="2700000" algn="tl" rotWithShape="0">
                    <a:schemeClr val="dk1">
                      <a:alpha val="40000"/>
                    </a:schemeClr>
                  </a:outerShdw>
                </a:effectLst>
                <a:latin typeface="Times New Roman" pitchFamily="18" charset="0"/>
              </a:rPr>
              <a:t>ời</a:t>
            </a:r>
            <a:r>
              <a:rPr lang="en-US" sz="2800" dirty="0">
                <a:ln w="0"/>
                <a:effectLst>
                  <a:outerShdw blurRad="38100" dist="19050" dir="2700000" algn="tl" rotWithShape="0">
                    <a:schemeClr val="dk1">
                      <a:alpha val="40000"/>
                    </a:schemeClr>
                  </a:outerShdw>
                </a:effectLst>
                <a:latin typeface="Times New Roman" pitchFamily="18" charset="0"/>
              </a:rPr>
              <a:t> </a:t>
            </a:r>
          </a:p>
          <a:p>
            <a:pPr algn="ctr">
              <a:defRPr/>
            </a:pPr>
            <a:r>
              <a:rPr lang="en-US" sz="2800" dirty="0" err="1">
                <a:ln w="0"/>
                <a:effectLst>
                  <a:outerShdw blurRad="38100" dist="19050" dir="2700000" algn="tl" rotWithShape="0">
                    <a:schemeClr val="dk1">
                      <a:alpha val="40000"/>
                    </a:schemeClr>
                  </a:outerShdw>
                </a:effectLst>
                <a:latin typeface="Times New Roman" pitchFamily="18" charset="0"/>
              </a:rPr>
              <a:t>xã</a:t>
            </a:r>
            <a:r>
              <a:rPr lang="en-US" sz="2800" dirty="0">
                <a:ln w="0"/>
                <a:effectLst>
                  <a:outerShdw blurRad="38100" dist="19050" dir="2700000" algn="tl" rotWithShape="0">
                    <a:schemeClr val="dk1">
                      <a:alpha val="40000"/>
                    </a:schemeClr>
                  </a:outerShdw>
                </a:effectLst>
                <a:latin typeface="Times New Roman" pitchFamily="18" charset="0"/>
              </a:rPr>
              <a:t> </a:t>
            </a:r>
            <a:r>
              <a:rPr lang="en-US" sz="2800" dirty="0" err="1">
                <a:ln w="0"/>
                <a:effectLst>
                  <a:outerShdw blurRad="38100" dist="19050" dir="2700000" algn="tl" rotWithShape="0">
                    <a:schemeClr val="dk1">
                      <a:alpha val="40000"/>
                    </a:schemeClr>
                  </a:outerShdw>
                </a:effectLst>
                <a:latin typeface="Times New Roman" pitchFamily="18" charset="0"/>
              </a:rPr>
              <a:t>hội</a:t>
            </a:r>
            <a:endParaRPr lang="en-US" sz="2800" dirty="0">
              <a:ln w="0"/>
              <a:effectLst>
                <a:outerShdw blurRad="38100" dist="19050" dir="2700000" algn="tl" rotWithShape="0">
                  <a:schemeClr val="dk1">
                    <a:alpha val="40000"/>
                  </a:schemeClr>
                </a:outerShdw>
              </a:effectLst>
              <a:latin typeface="Times New Roman" pitchFamily="18" charset="0"/>
            </a:endParaRPr>
          </a:p>
          <a:p>
            <a:pPr algn="ctr">
              <a:defRPr/>
            </a:pPr>
            <a:endParaRPr lang="en-US" sz="2800" dirty="0">
              <a:ln w="0"/>
              <a:effectLst>
                <a:outerShdw blurRad="38100" dist="19050" dir="2700000" algn="tl" rotWithShape="0">
                  <a:schemeClr val="dk1">
                    <a:alpha val="40000"/>
                  </a:schemeClr>
                </a:outerShdw>
              </a:effectLst>
              <a:latin typeface="Times New Roman" pitchFamily="18" charset="0"/>
            </a:endParaRPr>
          </a:p>
          <a:p>
            <a:pPr algn="ctr">
              <a:defRPr/>
            </a:pPr>
            <a:endParaRPr lang="en-US" sz="2800" dirty="0">
              <a:ln w="0"/>
              <a:effectLst>
                <a:outerShdw blurRad="38100" dist="19050" dir="2700000" algn="tl" rotWithShape="0">
                  <a:schemeClr val="dk1">
                    <a:alpha val="40000"/>
                  </a:schemeClr>
                </a:outerShdw>
              </a:effectLst>
              <a:latin typeface="Times New Roman" pitchFamily="18" charset="0"/>
            </a:endParaRPr>
          </a:p>
          <a:p>
            <a:pPr algn="ctr">
              <a:defRPr/>
            </a:pPr>
            <a:endParaRPr lang="en-US" sz="2800" dirty="0">
              <a:ln w="0"/>
              <a:effectLst>
                <a:outerShdw blurRad="38100" dist="19050" dir="2700000" algn="tl" rotWithShape="0">
                  <a:schemeClr val="dk1">
                    <a:alpha val="40000"/>
                  </a:schemeClr>
                </a:outerShdw>
              </a:effectLst>
              <a:latin typeface="Times New Roman" pitchFamily="18" charset="0"/>
            </a:endParaRPr>
          </a:p>
        </p:txBody>
      </p:sp>
      <p:sp>
        <p:nvSpPr>
          <p:cNvPr id="191509" name="AutoShape 21"/>
          <p:cNvSpPr>
            <a:spLocks noChangeArrowheads="1"/>
          </p:cNvSpPr>
          <p:nvPr/>
        </p:nvSpPr>
        <p:spPr bwMode="auto">
          <a:xfrm flipH="1" flipV="1">
            <a:off x="4495800" y="4343400"/>
            <a:ext cx="3429000" cy="2286000"/>
          </a:xfrm>
          <a:prstGeom prst="wedgeRoundRectCallout">
            <a:avLst>
              <a:gd name="adj1" fmla="val -741"/>
              <a:gd name="adj2" fmla="val 77153"/>
              <a:gd name="adj3" fmla="val 16667"/>
            </a:avLst>
          </a:prstGeom>
          <a:solidFill>
            <a:schemeClr val="accent2">
              <a:lumMod val="20000"/>
              <a:lumOff val="80000"/>
            </a:schemeClr>
          </a:solidFill>
          <a:ln w="9525">
            <a:solidFill>
              <a:schemeClr val="tx1"/>
            </a:solidFill>
            <a:miter lim="800000"/>
            <a:headEnd/>
            <a:tailEnd/>
          </a:ln>
        </p:spPr>
        <p:txBody>
          <a:bodyPr rot="10800000"/>
          <a:lstStyle/>
          <a:p>
            <a:pPr algn="ctr">
              <a:defRPr/>
            </a:pPr>
            <a:endParaRPr lang="en-US" sz="2000">
              <a:ln w="0"/>
              <a:effectLst>
                <a:outerShdw blurRad="38100" dist="19050" dir="2700000" algn="tl" rotWithShape="0">
                  <a:schemeClr val="dk1">
                    <a:alpha val="40000"/>
                  </a:schemeClr>
                </a:outerShdw>
              </a:effectLst>
              <a:latin typeface="Times New Roman" pitchFamily="18" charset="0"/>
            </a:endParaRPr>
          </a:p>
          <a:p>
            <a:pPr algn="ctr">
              <a:defRPr/>
            </a:pPr>
            <a:r>
              <a:rPr lang="en-US" sz="2800">
                <a:ln w="0"/>
                <a:effectLst>
                  <a:outerShdw blurRad="38100" dist="19050" dir="2700000" algn="tl" rotWithShape="0">
                    <a:schemeClr val="dk1">
                      <a:alpha val="40000"/>
                    </a:schemeClr>
                  </a:outerShdw>
                </a:effectLst>
                <a:latin typeface="Times New Roman" pitchFamily="18" charset="0"/>
              </a:rPr>
              <a:t>Tiền </a:t>
            </a:r>
            <a:r>
              <a:rPr lang="vi-VN" sz="2800">
                <a:ln w="0"/>
                <a:effectLst>
                  <a:outerShdw blurRad="38100" dist="19050" dir="2700000" algn="tl" rotWithShape="0">
                    <a:schemeClr val="dk1">
                      <a:alpha val="40000"/>
                    </a:schemeClr>
                  </a:outerShdw>
                </a:effectLst>
                <a:latin typeface="Times New Roman" pitchFamily="18" charset="0"/>
              </a:rPr>
              <a:t>đ</a:t>
            </a:r>
            <a:r>
              <a:rPr lang="en-US" sz="2800">
                <a:ln w="0"/>
                <a:effectLst>
                  <a:outerShdw blurRad="38100" dist="19050" dir="2700000" algn="tl" rotWithShape="0">
                    <a:schemeClr val="dk1">
                      <a:alpha val="40000"/>
                    </a:schemeClr>
                  </a:outerShdw>
                </a:effectLst>
                <a:latin typeface="Times New Roman" pitchFamily="18" charset="0"/>
              </a:rPr>
              <a:t>ề của mọi</a:t>
            </a:r>
          </a:p>
          <a:p>
            <a:pPr algn="ctr">
              <a:defRPr/>
            </a:pPr>
            <a:r>
              <a:rPr lang="en-US" sz="2800">
                <a:ln w="0"/>
                <a:effectLst>
                  <a:outerShdw blurRad="38100" dist="19050" dir="2700000" algn="tl" rotWithShape="0">
                    <a:schemeClr val="dk1">
                      <a:alpha val="40000"/>
                    </a:schemeClr>
                  </a:outerShdw>
                </a:effectLst>
                <a:latin typeface="Times New Roman" pitchFamily="18" charset="0"/>
              </a:rPr>
              <a:t>hoạt </a:t>
            </a:r>
            <a:r>
              <a:rPr lang="vi-VN" sz="2800">
                <a:ln w="0"/>
                <a:effectLst>
                  <a:outerShdw blurRad="38100" dist="19050" dir="2700000" algn="tl" rotWithShape="0">
                    <a:schemeClr val="dk1">
                      <a:alpha val="40000"/>
                    </a:schemeClr>
                  </a:outerShdw>
                </a:effectLst>
                <a:latin typeface="Times New Roman" pitchFamily="18" charset="0"/>
              </a:rPr>
              <a:t>đ</a:t>
            </a:r>
            <a:r>
              <a:rPr lang="en-US" sz="2800">
                <a:ln w="0"/>
                <a:effectLst>
                  <a:outerShdw blurRad="38100" dist="19050" dir="2700000" algn="tl" rotWithShape="0">
                    <a:schemeClr val="dk1">
                      <a:alpha val="40000"/>
                    </a:schemeClr>
                  </a:outerShdw>
                </a:effectLst>
                <a:latin typeface="Times New Roman" pitchFamily="18" charset="0"/>
              </a:rPr>
              <a:t>ộng lịch sử của con nguời</a:t>
            </a:r>
          </a:p>
        </p:txBody>
      </p:sp>
    </p:spTree>
    <p:extLst>
      <p:ext uri="{BB962C8B-B14F-4D97-AF65-F5344CB8AC3E}">
        <p14:creationId xmlns:p14="http://schemas.microsoft.com/office/powerpoint/2010/main" val="450555206"/>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91491"/>
                                        </p:tgtEl>
                                        <p:attrNameLst>
                                          <p:attrName>style.visibility</p:attrName>
                                        </p:attrNameLst>
                                      </p:cBhvr>
                                      <p:to>
                                        <p:strVal val="visible"/>
                                      </p:to>
                                    </p:set>
                                    <p:animEffect transition="in" filter="blinds(horizontal)">
                                      <p:cBhvr>
                                        <p:cTn id="7" dur="1000"/>
                                        <p:tgtEl>
                                          <p:spTgt spid="191491"/>
                                        </p:tgtEl>
                                      </p:cBhvr>
                                    </p:animEffect>
                                  </p:childTnLst>
                                </p:cTn>
                              </p:par>
                            </p:childTnLst>
                          </p:cTn>
                        </p:par>
                        <p:par>
                          <p:cTn id="8" fill="hold" nodeType="afterGroup">
                            <p:stCondLst>
                              <p:cond delay="1000"/>
                            </p:stCondLst>
                            <p:childTnLst>
                              <p:par>
                                <p:cTn id="9" presetID="8" presetClass="entr" presetSubtype="16" fill="hold" grpId="0" nodeType="afterEffect">
                                  <p:stCondLst>
                                    <p:cond delay="0"/>
                                  </p:stCondLst>
                                  <p:childTnLst>
                                    <p:set>
                                      <p:cBhvr>
                                        <p:cTn id="10" dur="1" fill="hold">
                                          <p:stCondLst>
                                            <p:cond delay="0"/>
                                          </p:stCondLst>
                                        </p:cTn>
                                        <p:tgtEl>
                                          <p:spTgt spid="191493"/>
                                        </p:tgtEl>
                                        <p:attrNameLst>
                                          <p:attrName>style.visibility</p:attrName>
                                        </p:attrNameLst>
                                      </p:cBhvr>
                                      <p:to>
                                        <p:strVal val="visible"/>
                                      </p:to>
                                    </p:set>
                                    <p:animEffect transition="in" filter="diamond(in)">
                                      <p:cBhvr>
                                        <p:cTn id="11" dur="2000"/>
                                        <p:tgtEl>
                                          <p:spTgt spid="19149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191507"/>
                                        </p:tgtEl>
                                        <p:attrNameLst>
                                          <p:attrName>style.visibility</p:attrName>
                                        </p:attrNameLst>
                                      </p:cBhvr>
                                      <p:to>
                                        <p:strVal val="visible"/>
                                      </p:to>
                                    </p:set>
                                    <p:animEffect transition="in" filter="strips(downLeft)">
                                      <p:cBhvr>
                                        <p:cTn id="16" dur="2000"/>
                                        <p:tgtEl>
                                          <p:spTgt spid="19150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0" presetClass="entr" presetSubtype="0" fill="hold" grpId="0" nodeType="clickEffect">
                                  <p:stCondLst>
                                    <p:cond delay="0"/>
                                  </p:stCondLst>
                                  <p:childTnLst>
                                    <p:set>
                                      <p:cBhvr>
                                        <p:cTn id="20" dur="1" fill="hold">
                                          <p:stCondLst>
                                            <p:cond delay="0"/>
                                          </p:stCondLst>
                                        </p:cTn>
                                        <p:tgtEl>
                                          <p:spTgt spid="191509"/>
                                        </p:tgtEl>
                                        <p:attrNameLst>
                                          <p:attrName>style.visibility</p:attrName>
                                        </p:attrNameLst>
                                      </p:cBhvr>
                                      <p:to>
                                        <p:strVal val="visible"/>
                                      </p:to>
                                    </p:set>
                                    <p:animEffect transition="in" filter="wedge">
                                      <p:cBhvr>
                                        <p:cTn id="21" dur="2000"/>
                                        <p:tgtEl>
                                          <p:spTgt spid="19150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grpId="0" nodeType="clickEffect">
                                  <p:stCondLst>
                                    <p:cond delay="0"/>
                                  </p:stCondLst>
                                  <p:childTnLst>
                                    <p:set>
                                      <p:cBhvr>
                                        <p:cTn id="25" dur="1" fill="hold">
                                          <p:stCondLst>
                                            <p:cond delay="0"/>
                                          </p:stCondLst>
                                        </p:cTn>
                                        <p:tgtEl>
                                          <p:spTgt spid="191508"/>
                                        </p:tgtEl>
                                        <p:attrNameLst>
                                          <p:attrName>style.visibility</p:attrName>
                                        </p:attrNameLst>
                                      </p:cBhvr>
                                      <p:to>
                                        <p:strVal val="visible"/>
                                      </p:to>
                                    </p:set>
                                    <p:animEffect transition="in" filter="strips(downRight)">
                                      <p:cBhvr>
                                        <p:cTn id="26" dur="2000"/>
                                        <p:tgtEl>
                                          <p:spTgt spid="191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1" grpId="0" animBg="1" autoUpdateAnimBg="0"/>
      <p:bldP spid="191493" grpId="0" animBg="1"/>
      <p:bldP spid="191507" grpId="0" animBg="1"/>
      <p:bldP spid="191508" grpId="0" animBg="1"/>
      <p:bldP spid="19150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AutoShape 27"/>
          <p:cNvSpPr>
            <a:spLocks noChangeArrowheads="1"/>
          </p:cNvSpPr>
          <p:nvPr/>
        </p:nvSpPr>
        <p:spPr bwMode="gray">
          <a:xfrm rot="5400000">
            <a:off x="2540000" y="-254000"/>
            <a:ext cx="635000" cy="22098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56675" name="TextBox 40"/>
          <p:cNvSpPr txBox="1">
            <a:spLocks noChangeArrowheads="1"/>
          </p:cNvSpPr>
          <p:nvPr/>
        </p:nvSpPr>
        <p:spPr bwMode="auto">
          <a:xfrm>
            <a:off x="1981200" y="609601"/>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solidFill>
                  <a:srgbClr val="FF0000"/>
                </a:solidFill>
                <a:latin typeface="Arial" panose="020B0604020202020204" pitchFamily="34" charset="0"/>
              </a:rPr>
              <a:t>1. Nhà nước</a:t>
            </a:r>
          </a:p>
        </p:txBody>
      </p:sp>
      <p:sp>
        <p:nvSpPr>
          <p:cNvPr id="43" name="Hexagon 42"/>
          <p:cNvSpPr/>
          <p:nvPr/>
        </p:nvSpPr>
        <p:spPr>
          <a:xfrm>
            <a:off x="2438400" y="2819400"/>
            <a:ext cx="2514600" cy="838200"/>
          </a:xfrm>
          <a:prstGeom prst="hexagon">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50181" name="TextBox 43"/>
          <p:cNvSpPr txBox="1">
            <a:spLocks noChangeArrowheads="1"/>
          </p:cNvSpPr>
          <p:nvPr/>
        </p:nvSpPr>
        <p:spPr bwMode="auto">
          <a:xfrm>
            <a:off x="2590800" y="2971801"/>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1.2. Bản chất </a:t>
            </a:r>
          </a:p>
        </p:txBody>
      </p:sp>
      <p:sp>
        <p:nvSpPr>
          <p:cNvPr id="11" name="Rounded Rectangle 10"/>
          <p:cNvSpPr/>
          <p:nvPr/>
        </p:nvSpPr>
        <p:spPr>
          <a:xfrm>
            <a:off x="5105400" y="1752600"/>
            <a:ext cx="5181600" cy="30480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400" b="1" i="1" dirty="0" err="1">
                <a:solidFill>
                  <a:prstClr val="black"/>
                </a:solidFill>
                <a:latin typeface="Arial" pitchFamily="34" charset="0"/>
                <a:cs typeface="Arial" pitchFamily="34" charset="0"/>
              </a:rPr>
              <a:t>Nhà</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nước</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là</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một</a:t>
            </a:r>
            <a:r>
              <a:rPr lang="en-US" sz="2400" b="1" i="1" dirty="0">
                <a:solidFill>
                  <a:prstClr val="black"/>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tổ</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chức</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chính</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trị</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của</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một</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giai</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cấp</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thống</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trị</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về</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mặt</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kinh</a:t>
            </a:r>
            <a:r>
              <a:rPr lang="en-US" sz="2400" b="1" i="1" dirty="0">
                <a:solidFill>
                  <a:srgbClr val="FF0000"/>
                </a:solidFill>
                <a:latin typeface="Arial" pitchFamily="34" charset="0"/>
                <a:cs typeface="Arial" pitchFamily="34" charset="0"/>
              </a:rPr>
              <a:t> </a:t>
            </a:r>
            <a:r>
              <a:rPr lang="en-US" sz="2400" b="1" i="1" dirty="0" err="1">
                <a:solidFill>
                  <a:srgbClr val="FF0000"/>
                </a:solidFill>
                <a:latin typeface="Arial" pitchFamily="34" charset="0"/>
                <a:cs typeface="Arial" pitchFamily="34" charset="0"/>
              </a:rPr>
              <a:t>tế</a:t>
            </a:r>
            <a:r>
              <a:rPr lang="en-US" sz="2400" b="1" i="1" dirty="0">
                <a:solidFill>
                  <a:srgbClr val="FF0000"/>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nhằm</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bảo</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vệ</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trật</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tự</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hiện</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hành</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và</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đàn</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áp</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sự</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phản</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kháng</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của</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các</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giai</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cấp</a:t>
            </a:r>
            <a:r>
              <a:rPr lang="en-US" sz="2400" b="1" i="1" dirty="0">
                <a:solidFill>
                  <a:prstClr val="black"/>
                </a:solidFill>
                <a:latin typeface="Arial" pitchFamily="34" charset="0"/>
                <a:cs typeface="Arial" pitchFamily="34" charset="0"/>
              </a:rPr>
              <a:t> </a:t>
            </a:r>
            <a:r>
              <a:rPr lang="en-US" sz="2400" b="1" i="1" dirty="0" err="1">
                <a:solidFill>
                  <a:prstClr val="black"/>
                </a:solidFill>
                <a:latin typeface="Arial" pitchFamily="34" charset="0"/>
                <a:cs typeface="Arial" pitchFamily="34" charset="0"/>
              </a:rPr>
              <a:t>khác</a:t>
            </a:r>
            <a:r>
              <a:rPr lang="en-US" sz="2400" b="1" i="1" dirty="0">
                <a:solidFill>
                  <a:prstClr val="black"/>
                </a:solidFill>
                <a:latin typeface="Arial" pitchFamily="34" charset="0"/>
                <a:cs typeface="Arial" pitchFamily="34" charset="0"/>
              </a:rPr>
              <a:t>. </a:t>
            </a:r>
            <a:endParaRPr lang="en-US" sz="2400" b="1"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436652371"/>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checkerboard(across)">
                                      <p:cBhvr>
                                        <p:cTn id="7" dur="500"/>
                                        <p:tgtEl>
                                          <p:spTgt spid="4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0181"/>
                                        </p:tgtEl>
                                        <p:attrNameLst>
                                          <p:attrName>style.visibility</p:attrName>
                                        </p:attrNameLst>
                                      </p:cBhvr>
                                      <p:to>
                                        <p:strVal val="visible"/>
                                      </p:to>
                                    </p:set>
                                    <p:animEffect transition="in" filter="checkerboard(across)">
                                      <p:cBhvr>
                                        <p:cTn id="10" dur="500"/>
                                        <p:tgtEl>
                                          <p:spTgt spid="5018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0181" grpId="0"/>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27"/>
          <p:cNvSpPr>
            <a:spLocks noChangeArrowheads="1"/>
          </p:cNvSpPr>
          <p:nvPr/>
        </p:nvSpPr>
        <p:spPr bwMode="gray">
          <a:xfrm rot="5400000">
            <a:off x="2971800" y="-685800"/>
            <a:ext cx="914400" cy="33528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58723" name="TextBox 40"/>
          <p:cNvSpPr txBox="1">
            <a:spLocks noChangeArrowheads="1"/>
          </p:cNvSpPr>
          <p:nvPr/>
        </p:nvSpPr>
        <p:spPr bwMode="auto">
          <a:xfrm>
            <a:off x="1981200" y="609600"/>
            <a:ext cx="3048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b="1">
                <a:solidFill>
                  <a:srgbClr val="FF0000"/>
                </a:solidFill>
                <a:latin typeface="Arial" panose="020B0604020202020204" pitchFamily="34" charset="0"/>
              </a:rPr>
              <a:t>1. Nhà nước</a:t>
            </a:r>
          </a:p>
        </p:txBody>
      </p:sp>
      <p:sp>
        <p:nvSpPr>
          <p:cNvPr id="43" name="Hexagon 42"/>
          <p:cNvSpPr/>
          <p:nvPr/>
        </p:nvSpPr>
        <p:spPr>
          <a:xfrm>
            <a:off x="1981200" y="2819400"/>
            <a:ext cx="2971800"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51205" name="TextBox 43"/>
          <p:cNvSpPr txBox="1">
            <a:spLocks noChangeArrowheads="1"/>
          </p:cNvSpPr>
          <p:nvPr/>
        </p:nvSpPr>
        <p:spPr bwMode="auto">
          <a:xfrm>
            <a:off x="2133600" y="2971801"/>
            <a:ext cx="2590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1.3. Đặc trưng</a:t>
            </a:r>
          </a:p>
        </p:txBody>
      </p:sp>
      <p:sp>
        <p:nvSpPr>
          <p:cNvPr id="8" name="Rounded Rectangle 7"/>
          <p:cNvSpPr/>
          <p:nvPr/>
        </p:nvSpPr>
        <p:spPr>
          <a:xfrm>
            <a:off x="6096000" y="1219200"/>
            <a:ext cx="4267200" cy="1143000"/>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51207" name="TextBox 8"/>
          <p:cNvSpPr txBox="1">
            <a:spLocks noChangeArrowheads="1"/>
          </p:cNvSpPr>
          <p:nvPr/>
        </p:nvSpPr>
        <p:spPr bwMode="auto">
          <a:xfrm>
            <a:off x="6248400" y="1371601"/>
            <a:ext cx="381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Quản lý cư dân trên một vùng lãnh thổ nhất định</a:t>
            </a:r>
          </a:p>
        </p:txBody>
      </p:sp>
      <p:sp>
        <p:nvSpPr>
          <p:cNvPr id="10" name="Rounded Rectangle 9"/>
          <p:cNvSpPr/>
          <p:nvPr/>
        </p:nvSpPr>
        <p:spPr>
          <a:xfrm>
            <a:off x="6096000" y="2667000"/>
            <a:ext cx="4267200" cy="1524000"/>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51209" name="TextBox 11"/>
          <p:cNvSpPr txBox="1">
            <a:spLocks noChangeArrowheads="1"/>
          </p:cNvSpPr>
          <p:nvPr/>
        </p:nvSpPr>
        <p:spPr bwMode="auto">
          <a:xfrm>
            <a:off x="6172200" y="2819400"/>
            <a:ext cx="4114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Có hệ thống các cơ quan quyền lực chuyên nghiệp mang tính cưỡng chế</a:t>
            </a:r>
          </a:p>
        </p:txBody>
      </p:sp>
      <p:sp>
        <p:nvSpPr>
          <p:cNvPr id="13" name="Rounded Rectangle 12"/>
          <p:cNvSpPr/>
          <p:nvPr/>
        </p:nvSpPr>
        <p:spPr>
          <a:xfrm>
            <a:off x="6096000" y="4572000"/>
            <a:ext cx="4267200" cy="1143000"/>
          </a:xfrm>
          <a:prstGeom prst="roundRect">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51211" name="TextBox 13"/>
          <p:cNvSpPr txBox="1">
            <a:spLocks noChangeArrowheads="1"/>
          </p:cNvSpPr>
          <p:nvPr/>
        </p:nvSpPr>
        <p:spPr bwMode="auto">
          <a:xfrm>
            <a:off x="6477000" y="4953001"/>
            <a:ext cx="3505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Có hệ thống thuế khóa</a:t>
            </a:r>
          </a:p>
        </p:txBody>
      </p:sp>
      <p:cxnSp>
        <p:nvCxnSpPr>
          <p:cNvPr id="16" name="Straight Arrow Connector 15"/>
          <p:cNvCxnSpPr>
            <a:stCxn id="43" idx="2"/>
            <a:endCxn id="8" idx="1"/>
          </p:cNvCxnSpPr>
          <p:nvPr/>
        </p:nvCxnSpPr>
        <p:spPr>
          <a:xfrm flipV="1">
            <a:off x="4953000" y="1790700"/>
            <a:ext cx="11430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43" idx="2"/>
            <a:endCxn id="10" idx="1"/>
          </p:cNvCxnSpPr>
          <p:nvPr/>
        </p:nvCxnSpPr>
        <p:spPr>
          <a:xfrm>
            <a:off x="4953000" y="3238500"/>
            <a:ext cx="1143000" cy="190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3" idx="2"/>
            <a:endCxn id="13" idx="1"/>
          </p:cNvCxnSpPr>
          <p:nvPr/>
        </p:nvCxnSpPr>
        <p:spPr>
          <a:xfrm>
            <a:off x="4953000" y="3238500"/>
            <a:ext cx="1143000" cy="1905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14899"/>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1205"/>
                                        </p:tgtEl>
                                        <p:attrNameLst>
                                          <p:attrName>style.visibility</p:attrName>
                                        </p:attrNameLst>
                                      </p:cBhvr>
                                      <p:to>
                                        <p:strVal val="visible"/>
                                      </p:to>
                                    </p:set>
                                    <p:animEffect transition="in" filter="blinds(horizontal)">
                                      <p:cBhvr>
                                        <p:cTn id="15" dur="500"/>
                                        <p:tgtEl>
                                          <p:spTgt spid="5120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07"/>
                                        </p:tgtEl>
                                        <p:attrNameLst>
                                          <p:attrName>style.visibility</p:attrName>
                                        </p:attrNameLst>
                                      </p:cBhvr>
                                      <p:to>
                                        <p:strVal val="visible"/>
                                      </p:to>
                                    </p:set>
                                    <p:animEffect transition="in" filter="blinds(horizontal)">
                                      <p:cBhvr>
                                        <p:cTn id="21" dur="500"/>
                                        <p:tgtEl>
                                          <p:spTgt spid="5120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1209"/>
                                        </p:tgtEl>
                                        <p:attrNameLst>
                                          <p:attrName>style.visibility</p:attrName>
                                        </p:attrNameLst>
                                      </p:cBhvr>
                                      <p:to>
                                        <p:strVal val="visible"/>
                                      </p:to>
                                    </p:set>
                                    <p:animEffect transition="in" filter="blinds(horizontal)">
                                      <p:cBhvr>
                                        <p:cTn id="27" dur="500"/>
                                        <p:tgtEl>
                                          <p:spTgt spid="5120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1211"/>
                                        </p:tgtEl>
                                        <p:attrNameLst>
                                          <p:attrName>style.visibility</p:attrName>
                                        </p:attrNameLst>
                                      </p:cBhvr>
                                      <p:to>
                                        <p:strVal val="visible"/>
                                      </p:to>
                                    </p:set>
                                    <p:animEffect transition="in" filter="blinds(horizontal)">
                                      <p:cBhvr>
                                        <p:cTn id="33" dur="500"/>
                                        <p:tgtEl>
                                          <p:spTgt spid="51211"/>
                                        </p:tgtEl>
                                      </p:cBhvr>
                                    </p:animEffect>
                                  </p:childTnLst>
                                </p:cTn>
                              </p:par>
                              <p:par>
                                <p:cTn id="34" presetID="3" presetClass="entr" presetSubtype="1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linds(horizontal)">
                                      <p:cBhvr>
                                        <p:cTn id="36" dur="500"/>
                                        <p:tgtEl>
                                          <p:spTgt spid="16"/>
                                        </p:tgtEl>
                                      </p:cBhvr>
                                    </p:animEffect>
                                  </p:childTnLst>
                                </p:cTn>
                              </p:par>
                              <p:par>
                                <p:cTn id="37" presetID="3" presetClass="entr" presetSubtype="1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linds(horizontal)">
                                      <p:cBhvr>
                                        <p:cTn id="39" dur="500"/>
                                        <p:tgtEl>
                                          <p:spTgt spid="18"/>
                                        </p:tgtEl>
                                      </p:cBhvr>
                                    </p:animEffect>
                                  </p:childTnLst>
                                </p:cTn>
                              </p:par>
                              <p:par>
                                <p:cTn id="40" presetID="3" presetClass="entr" presetSubtype="10"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animBg="1"/>
      <p:bldP spid="51205" grpId="0"/>
      <p:bldP spid="8" grpId="0" animBg="1"/>
      <p:bldP spid="51207" grpId="0"/>
      <p:bldP spid="10" grpId="0" animBg="1"/>
      <p:bldP spid="51209" grpId="0"/>
      <p:bldP spid="13" grpId="0" animBg="1"/>
      <p:bldP spid="512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27"/>
          <p:cNvSpPr>
            <a:spLocks noChangeArrowheads="1"/>
          </p:cNvSpPr>
          <p:nvPr/>
        </p:nvSpPr>
        <p:spPr bwMode="gray">
          <a:xfrm rot="5400000">
            <a:off x="2895600" y="-609600"/>
            <a:ext cx="762000" cy="30480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60771" name="TextBox 40"/>
          <p:cNvSpPr txBox="1">
            <a:spLocks noChangeArrowheads="1"/>
          </p:cNvSpPr>
          <p:nvPr/>
        </p:nvSpPr>
        <p:spPr bwMode="auto">
          <a:xfrm>
            <a:off x="1981200" y="609601"/>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FF0000"/>
                </a:solidFill>
                <a:latin typeface="Arial" panose="020B0604020202020204" pitchFamily="34" charset="0"/>
              </a:rPr>
              <a:t>1. Nhà nước</a:t>
            </a:r>
          </a:p>
        </p:txBody>
      </p:sp>
      <p:sp>
        <p:nvSpPr>
          <p:cNvPr id="43" name="Hexagon 42"/>
          <p:cNvSpPr/>
          <p:nvPr/>
        </p:nvSpPr>
        <p:spPr>
          <a:xfrm>
            <a:off x="1981200" y="2819400"/>
            <a:ext cx="3200400"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52229" name="TextBox 43"/>
          <p:cNvSpPr txBox="1">
            <a:spLocks noChangeArrowheads="1"/>
          </p:cNvSpPr>
          <p:nvPr/>
        </p:nvSpPr>
        <p:spPr bwMode="auto">
          <a:xfrm>
            <a:off x="2057400" y="2971801"/>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rgbClr val="0000EA"/>
                </a:solidFill>
                <a:latin typeface="Arial" panose="020B0604020202020204" pitchFamily="34" charset="0"/>
              </a:rPr>
              <a:t>1.4. Chức năng</a:t>
            </a:r>
          </a:p>
        </p:txBody>
      </p:sp>
      <p:sp>
        <p:nvSpPr>
          <p:cNvPr id="17" name="Oval 16"/>
          <p:cNvSpPr/>
          <p:nvPr/>
        </p:nvSpPr>
        <p:spPr>
          <a:xfrm>
            <a:off x="6096000" y="1295400"/>
            <a:ext cx="2895600" cy="1447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800" b="1" dirty="0" err="1">
                <a:solidFill>
                  <a:srgbClr val="0000EA"/>
                </a:solidFill>
                <a:latin typeface="Arial" pitchFamily="34" charset="0"/>
                <a:cs typeface="Arial" pitchFamily="34" charset="0"/>
              </a:rPr>
              <a:t>Thống</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trị</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chính</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trị</a:t>
            </a:r>
            <a:endParaRPr lang="en-US" sz="2800" b="1" dirty="0">
              <a:solidFill>
                <a:srgbClr val="0000EA"/>
              </a:solidFill>
              <a:latin typeface="Arial" pitchFamily="34" charset="0"/>
              <a:cs typeface="Arial" pitchFamily="34" charset="0"/>
            </a:endParaRPr>
          </a:p>
        </p:txBody>
      </p:sp>
      <p:sp>
        <p:nvSpPr>
          <p:cNvPr id="19" name="Oval 18"/>
          <p:cNvSpPr/>
          <p:nvPr/>
        </p:nvSpPr>
        <p:spPr>
          <a:xfrm>
            <a:off x="6172200" y="4038600"/>
            <a:ext cx="2895600" cy="1447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800" b="1" dirty="0" err="1">
                <a:solidFill>
                  <a:srgbClr val="0000EA"/>
                </a:solidFill>
                <a:latin typeface="Arial" pitchFamily="34" charset="0"/>
                <a:cs typeface="Arial" pitchFamily="34" charset="0"/>
              </a:rPr>
              <a:t>Xã</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hội</a:t>
            </a:r>
            <a:endParaRPr lang="en-US" sz="2800" b="1" dirty="0">
              <a:solidFill>
                <a:srgbClr val="0000EA"/>
              </a:solidFill>
              <a:latin typeface="Arial" pitchFamily="34" charset="0"/>
              <a:cs typeface="Arial" pitchFamily="34" charset="0"/>
            </a:endParaRPr>
          </a:p>
        </p:txBody>
      </p:sp>
      <p:cxnSp>
        <p:nvCxnSpPr>
          <p:cNvPr id="21" name="Straight Arrow Connector 20"/>
          <p:cNvCxnSpPr>
            <a:stCxn id="43" idx="2"/>
            <a:endCxn id="17" idx="2"/>
          </p:cNvCxnSpPr>
          <p:nvPr/>
        </p:nvCxnSpPr>
        <p:spPr>
          <a:xfrm flipV="1">
            <a:off x="5181600" y="2019300"/>
            <a:ext cx="9144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3" idx="2"/>
            <a:endCxn id="19" idx="2"/>
          </p:cNvCxnSpPr>
          <p:nvPr/>
        </p:nvCxnSpPr>
        <p:spPr>
          <a:xfrm>
            <a:off x="5181600" y="3238500"/>
            <a:ext cx="9906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Up-Down Arrow 22"/>
          <p:cNvSpPr/>
          <p:nvPr/>
        </p:nvSpPr>
        <p:spPr>
          <a:xfrm>
            <a:off x="7391400" y="2895600"/>
            <a:ext cx="457200" cy="914400"/>
          </a:xfrm>
          <a:prstGeom prst="up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Tree>
    <p:extLst>
      <p:ext uri="{BB962C8B-B14F-4D97-AF65-F5344CB8AC3E}">
        <p14:creationId xmlns:p14="http://schemas.microsoft.com/office/powerpoint/2010/main" val="2086299020"/>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 to="" calcmode="lin" valueType="num">
                                      <p:cBhvr>
                                        <p:cTn id="12" dur="1" fill="hold"/>
                                        <p:tgtEl>
                                          <p:spTgt spid="43"/>
                                        </p:tgtEl>
                                        <p:attrNameLst>
                                          <p:attrName/>
                                        </p:attrNameLst>
                                      </p:cBhvr>
                                    </p:anim>
                                  </p:childTnLst>
                                </p:cTn>
                              </p:par>
                              <p:par>
                                <p:cTn id="13" presetID="24" presetClass="entr" presetSubtype="0" fill="hold" grpId="0" nodeType="withEffect">
                                  <p:stCondLst>
                                    <p:cond delay="0"/>
                                  </p:stCondLst>
                                  <p:childTnLst>
                                    <p:set>
                                      <p:cBhvr>
                                        <p:cTn id="14" dur="1" fill="hold">
                                          <p:stCondLst>
                                            <p:cond delay="0"/>
                                          </p:stCondLst>
                                        </p:cTn>
                                        <p:tgtEl>
                                          <p:spTgt spid="52229"/>
                                        </p:tgtEl>
                                        <p:attrNameLst>
                                          <p:attrName>style.visibility</p:attrName>
                                        </p:attrNameLst>
                                      </p:cBhvr>
                                      <p:to>
                                        <p:strVal val="visible"/>
                                      </p:to>
                                    </p:set>
                                    <p:anim to="" calcmode="lin" valueType="num">
                                      <p:cBhvr>
                                        <p:cTn id="15" dur="1" fill="hold"/>
                                        <p:tgtEl>
                                          <p:spTgt spid="52229"/>
                                        </p:tgtEl>
                                        <p:attrNameLst>
                                          <p:attrName/>
                                        </p:attrNameLst>
                                      </p:cBhvr>
                                    </p:anim>
                                  </p:childTnLst>
                                </p:cTn>
                              </p:par>
                              <p:par>
                                <p:cTn id="16" presetID="24"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to="" calcmode="lin" valueType="num">
                                      <p:cBhvr>
                                        <p:cTn id="18" dur="1" fill="hold"/>
                                        <p:tgtEl>
                                          <p:spTgt spid="17"/>
                                        </p:tgtEl>
                                        <p:attrNameLst>
                                          <p:attrName/>
                                        </p:attrNameLst>
                                      </p:cBhvr>
                                    </p:anim>
                                  </p:childTnLst>
                                </p:cTn>
                              </p:par>
                              <p:par>
                                <p:cTn id="19" presetID="24"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to="" calcmode="lin" valueType="num">
                                      <p:cBhvr>
                                        <p:cTn id="21" dur="1" fill="hold"/>
                                        <p:tgtEl>
                                          <p:spTgt spid="19"/>
                                        </p:tgtEl>
                                        <p:attrNameLst>
                                          <p:attrName/>
                                        </p:attrNameLst>
                                      </p:cBhvr>
                                    </p:anim>
                                  </p:childTnLst>
                                </p:cTn>
                              </p:par>
                              <p:par>
                                <p:cTn id="22" presetID="24"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to="" calcmode="lin" valueType="num">
                                      <p:cBhvr>
                                        <p:cTn id="24" dur="1" fill="hold"/>
                                        <p:tgtEl>
                                          <p:spTgt spid="21"/>
                                        </p:tgtEl>
                                        <p:attrNameLst>
                                          <p:attrName/>
                                        </p:attrNameLst>
                                      </p:cBhvr>
                                    </p:anim>
                                  </p:childTnLst>
                                </p:cTn>
                              </p:par>
                              <p:par>
                                <p:cTn id="25" presetID="24"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to="" calcmode="lin" valueType="num">
                                      <p:cBhvr>
                                        <p:cTn id="27" dur="1" fill="hold"/>
                                        <p:tgtEl>
                                          <p:spTgt spid="22"/>
                                        </p:tgtEl>
                                        <p:attrNameLst>
                                          <p:attrName/>
                                        </p:attrNameLst>
                                      </p:cBhvr>
                                    </p:anim>
                                  </p:childTnLst>
                                </p:cTn>
                              </p:par>
                              <p:par>
                                <p:cTn id="28" presetID="24"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 to="" calcmode="lin" valueType="num">
                                      <p:cBhvr>
                                        <p:cTn id="30" dur="1" fill="hold"/>
                                        <p:tgtEl>
                                          <p:spTgt spid="2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animBg="1"/>
      <p:bldP spid="52229" grpId="0"/>
      <p:bldP spid="17" grpId="0" animBg="1"/>
      <p:bldP spid="19" grpId="0" animBg="1"/>
      <p:bldP spid="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27"/>
          <p:cNvSpPr>
            <a:spLocks noChangeArrowheads="1"/>
          </p:cNvSpPr>
          <p:nvPr/>
        </p:nvSpPr>
        <p:spPr bwMode="gray">
          <a:xfrm rot="5400000">
            <a:off x="2895600" y="-609600"/>
            <a:ext cx="762000" cy="30480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62819" name="TextBox 40"/>
          <p:cNvSpPr txBox="1">
            <a:spLocks noChangeArrowheads="1"/>
          </p:cNvSpPr>
          <p:nvPr/>
        </p:nvSpPr>
        <p:spPr bwMode="auto">
          <a:xfrm>
            <a:off x="1981200" y="609601"/>
            <a:ext cx="281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FF0000"/>
                </a:solidFill>
                <a:latin typeface="Arial" panose="020B0604020202020204" pitchFamily="34" charset="0"/>
              </a:rPr>
              <a:t>1. Nhà nước</a:t>
            </a:r>
          </a:p>
        </p:txBody>
      </p:sp>
      <p:sp>
        <p:nvSpPr>
          <p:cNvPr id="43" name="Hexagon 42"/>
          <p:cNvSpPr/>
          <p:nvPr/>
        </p:nvSpPr>
        <p:spPr>
          <a:xfrm>
            <a:off x="1752600" y="2819400"/>
            <a:ext cx="3505200" cy="838200"/>
          </a:xfrm>
          <a:prstGeom prst="hexagon">
            <a:avLst/>
          </a:prstGeom>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solidFill>
                <a:prstClr val="black"/>
              </a:solidFill>
            </a:endParaRPr>
          </a:p>
        </p:txBody>
      </p:sp>
      <p:sp>
        <p:nvSpPr>
          <p:cNvPr id="53253" name="TextBox 43"/>
          <p:cNvSpPr txBox="1">
            <a:spLocks noChangeArrowheads="1"/>
          </p:cNvSpPr>
          <p:nvPr/>
        </p:nvSpPr>
        <p:spPr bwMode="auto">
          <a:xfrm>
            <a:off x="1981200" y="2971801"/>
            <a:ext cx="3048000" cy="523875"/>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800" b="1" dirty="0">
                <a:solidFill>
                  <a:srgbClr val="0000EA"/>
                </a:solidFill>
              </a:rPr>
              <a:t>1.4.  </a:t>
            </a:r>
            <a:r>
              <a:rPr lang="en-US" sz="2800" b="1" dirty="0" err="1">
                <a:solidFill>
                  <a:srgbClr val="0000EA"/>
                </a:solidFill>
              </a:rPr>
              <a:t>Chức</a:t>
            </a:r>
            <a:r>
              <a:rPr lang="en-US" sz="2800" b="1" dirty="0">
                <a:solidFill>
                  <a:srgbClr val="0000EA"/>
                </a:solidFill>
              </a:rPr>
              <a:t> </a:t>
            </a:r>
            <a:r>
              <a:rPr lang="en-US" sz="2800" b="1" dirty="0" err="1">
                <a:solidFill>
                  <a:srgbClr val="0000EA"/>
                </a:solidFill>
              </a:rPr>
              <a:t>năng</a:t>
            </a:r>
            <a:endParaRPr lang="en-US" sz="2800" b="1" dirty="0">
              <a:solidFill>
                <a:srgbClr val="0000EA"/>
              </a:solidFill>
            </a:endParaRPr>
          </a:p>
        </p:txBody>
      </p:sp>
      <p:sp>
        <p:nvSpPr>
          <p:cNvPr id="17" name="Oval 16"/>
          <p:cNvSpPr/>
          <p:nvPr/>
        </p:nvSpPr>
        <p:spPr>
          <a:xfrm>
            <a:off x="6096000" y="1295400"/>
            <a:ext cx="2895600" cy="1447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800" b="1" dirty="0" err="1">
                <a:solidFill>
                  <a:srgbClr val="0000EA"/>
                </a:solidFill>
                <a:latin typeface="Arial" pitchFamily="34" charset="0"/>
                <a:cs typeface="Arial" pitchFamily="34" charset="0"/>
              </a:rPr>
              <a:t>Đối</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nội</a:t>
            </a:r>
            <a:endParaRPr lang="en-US" sz="2800" b="1" dirty="0">
              <a:solidFill>
                <a:srgbClr val="0000EA"/>
              </a:solidFill>
              <a:latin typeface="Arial" pitchFamily="34" charset="0"/>
              <a:cs typeface="Arial" pitchFamily="34" charset="0"/>
            </a:endParaRPr>
          </a:p>
        </p:txBody>
      </p:sp>
      <p:sp>
        <p:nvSpPr>
          <p:cNvPr id="19" name="Oval 18"/>
          <p:cNvSpPr/>
          <p:nvPr/>
        </p:nvSpPr>
        <p:spPr>
          <a:xfrm>
            <a:off x="6172200" y="4038600"/>
            <a:ext cx="2895600" cy="1447800"/>
          </a:xfrm>
          <a:prstGeom prst="ellipse">
            <a:avLst/>
          </a:prstGeom>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r>
              <a:rPr lang="en-US" sz="2800" b="1" dirty="0" err="1">
                <a:solidFill>
                  <a:srgbClr val="0000EA"/>
                </a:solidFill>
                <a:latin typeface="Arial" pitchFamily="34" charset="0"/>
                <a:cs typeface="Arial" pitchFamily="34" charset="0"/>
              </a:rPr>
              <a:t>Đối</a:t>
            </a:r>
            <a:r>
              <a:rPr lang="en-US" sz="2800" b="1" dirty="0">
                <a:solidFill>
                  <a:srgbClr val="0000EA"/>
                </a:solidFill>
                <a:latin typeface="Arial" pitchFamily="34" charset="0"/>
                <a:cs typeface="Arial" pitchFamily="34" charset="0"/>
              </a:rPr>
              <a:t> </a:t>
            </a:r>
            <a:r>
              <a:rPr lang="en-US" sz="2800" b="1" dirty="0" err="1">
                <a:solidFill>
                  <a:srgbClr val="0000EA"/>
                </a:solidFill>
                <a:latin typeface="Arial" pitchFamily="34" charset="0"/>
                <a:cs typeface="Arial" pitchFamily="34" charset="0"/>
              </a:rPr>
              <a:t>ngoại</a:t>
            </a:r>
            <a:endParaRPr lang="en-US" sz="2800" b="1" dirty="0">
              <a:solidFill>
                <a:srgbClr val="0000EA"/>
              </a:solidFill>
              <a:latin typeface="Arial" pitchFamily="34" charset="0"/>
              <a:cs typeface="Arial" pitchFamily="34" charset="0"/>
            </a:endParaRPr>
          </a:p>
        </p:txBody>
      </p:sp>
      <p:cxnSp>
        <p:nvCxnSpPr>
          <p:cNvPr id="21" name="Straight Arrow Connector 20"/>
          <p:cNvCxnSpPr>
            <a:stCxn id="43" idx="1"/>
            <a:endCxn id="17" idx="2"/>
          </p:cNvCxnSpPr>
          <p:nvPr/>
        </p:nvCxnSpPr>
        <p:spPr>
          <a:xfrm flipV="1">
            <a:off x="5257800" y="2019300"/>
            <a:ext cx="8382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3" idx="1"/>
            <a:endCxn id="19" idx="2"/>
          </p:cNvCxnSpPr>
          <p:nvPr/>
        </p:nvCxnSpPr>
        <p:spPr>
          <a:xfrm>
            <a:off x="5257800" y="3238500"/>
            <a:ext cx="9144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Up-Down Arrow 22"/>
          <p:cNvSpPr/>
          <p:nvPr/>
        </p:nvSpPr>
        <p:spPr>
          <a:xfrm>
            <a:off x="7391400" y="2895600"/>
            <a:ext cx="457200" cy="914400"/>
          </a:xfrm>
          <a:prstGeom prst="upDown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Tree>
    <p:extLst>
      <p:ext uri="{BB962C8B-B14F-4D97-AF65-F5344CB8AC3E}">
        <p14:creationId xmlns:p14="http://schemas.microsoft.com/office/powerpoint/2010/main" val="2214639397"/>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3253"/>
                                        </p:tgtEl>
                                        <p:attrNameLst>
                                          <p:attrName>style.visibility</p:attrName>
                                        </p:attrNameLst>
                                      </p:cBhvr>
                                      <p:to>
                                        <p:strVal val="visible"/>
                                      </p:to>
                                    </p:set>
                                    <p:animEffect transition="in" filter="blinds(horizontal)">
                                      <p:cBhvr>
                                        <p:cTn id="15" dur="500"/>
                                        <p:tgtEl>
                                          <p:spTgt spid="5325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par>
                                <p:cTn id="22" presetID="3" presetClass="entr" presetSubtype="1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linds(horizontal)">
                                      <p:cBhvr>
                                        <p:cTn id="24" dur="500"/>
                                        <p:tgtEl>
                                          <p:spTgt spid="21"/>
                                        </p:tgtEl>
                                      </p:cBhvr>
                                    </p:animEffect>
                                  </p:childTnLst>
                                </p:cTn>
                              </p:par>
                              <p:par>
                                <p:cTn id="25" presetID="3" presetClass="entr" presetSubtype="1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linds(horizontal)">
                                      <p:cBhvr>
                                        <p:cTn id="27" dur="500"/>
                                        <p:tgtEl>
                                          <p:spTgt spid="22"/>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animBg="1"/>
      <p:bldP spid="53253" grpId="0" animBg="1"/>
      <p:bldP spid="17" grpId="0" animBg="1"/>
      <p:bldP spid="19"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Text Box 3"/>
          <p:cNvSpPr txBox="1">
            <a:spLocks noChangeArrowheads="1"/>
          </p:cNvSpPr>
          <p:nvPr/>
        </p:nvSpPr>
        <p:spPr bwMode="auto">
          <a:xfrm>
            <a:off x="2438400" y="228601"/>
            <a:ext cx="7543800" cy="1846263"/>
          </a:xfrm>
          <a:prstGeom prst="rect">
            <a:avLst/>
          </a:prstGeom>
          <a:solidFill>
            <a:srgbClr val="FFFFD9"/>
          </a:solidFill>
          <a:ln w="9525">
            <a:solidFill>
              <a:srgbClr val="3366FF"/>
            </a:solidFill>
            <a:miter lim="800000"/>
            <a:headEnd/>
            <a:tailEnd/>
          </a:ln>
          <a:effectLst/>
          <a:extLst/>
        </p:spPr>
        <p:txBody>
          <a:bodyPr>
            <a:spAutoFit/>
          </a:bodyPr>
          <a:lstStyle/>
          <a:p>
            <a:pPr algn="ctr">
              <a:spcBef>
                <a:spcPct val="50000"/>
              </a:spcBef>
              <a:defRPr/>
            </a:pPr>
            <a:endParaRPr lang="en-US" altLang="en-US" b="1" dirty="0">
              <a:solidFill>
                <a:srgbClr val="CC3300"/>
              </a:solidFill>
              <a:effectLst>
                <a:outerShdw blurRad="38100" dist="38100" dir="2700000" algn="tl">
                  <a:srgbClr val="000000"/>
                </a:outerShdw>
              </a:effectLst>
              <a:latin typeface="Times New Roman"/>
            </a:endParaRPr>
          </a:p>
          <a:p>
            <a:pPr algn="ctr">
              <a:spcBef>
                <a:spcPct val="50000"/>
              </a:spcBef>
              <a:defRPr/>
            </a:pPr>
            <a:r>
              <a:rPr lang="en-US" altLang="en-US" sz="3200" b="1" dirty="0">
                <a:solidFill>
                  <a:srgbClr val="CC3300"/>
                </a:solidFill>
                <a:effectLst>
                  <a:outerShdw blurRad="38100" dist="38100" dir="2700000" algn="tl">
                    <a:srgbClr val="000000"/>
                  </a:outerShdw>
                </a:effectLst>
                <a:latin typeface="Times New Roman"/>
              </a:rPr>
              <a:t>1.5. Các kiểu và hình thức nhà n</a:t>
            </a:r>
            <a:r>
              <a:rPr lang="vi-VN" altLang="en-US" sz="3200" b="1" dirty="0">
                <a:solidFill>
                  <a:srgbClr val="CC3300"/>
                </a:solidFill>
                <a:effectLst>
                  <a:outerShdw blurRad="38100" dist="38100" dir="2700000" algn="tl">
                    <a:srgbClr val="000000"/>
                  </a:outerShdw>
                </a:effectLst>
                <a:latin typeface="Times New Roman"/>
              </a:rPr>
              <a:t>ư</a:t>
            </a:r>
            <a:r>
              <a:rPr lang="en-US" altLang="en-US" sz="3200" b="1" dirty="0">
                <a:solidFill>
                  <a:srgbClr val="CC3300"/>
                </a:solidFill>
                <a:effectLst>
                  <a:outerShdw blurRad="38100" dist="38100" dir="2700000" algn="tl">
                    <a:srgbClr val="000000"/>
                  </a:outerShdw>
                </a:effectLst>
                <a:latin typeface="Times New Roman"/>
              </a:rPr>
              <a:t>ớc</a:t>
            </a:r>
          </a:p>
          <a:p>
            <a:pPr algn="ctr">
              <a:spcBef>
                <a:spcPct val="50000"/>
              </a:spcBef>
              <a:defRPr/>
            </a:pPr>
            <a:r>
              <a:rPr lang="en-US" altLang="en-US" sz="3200" b="1" dirty="0">
                <a:solidFill>
                  <a:srgbClr val="CC3300"/>
                </a:solidFill>
                <a:effectLst>
                  <a:outerShdw blurRad="38100" dist="38100" dir="2700000" algn="tl">
                    <a:srgbClr val="000000"/>
                  </a:outerShdw>
                </a:effectLst>
                <a:latin typeface="Times New Roman"/>
              </a:rPr>
              <a:t> </a:t>
            </a:r>
          </a:p>
        </p:txBody>
      </p:sp>
      <p:sp>
        <p:nvSpPr>
          <p:cNvPr id="140293" name="AutoShape 5"/>
          <p:cNvSpPr>
            <a:spLocks noChangeArrowheads="1"/>
          </p:cNvSpPr>
          <p:nvPr/>
        </p:nvSpPr>
        <p:spPr bwMode="auto">
          <a:xfrm>
            <a:off x="1981200" y="2286000"/>
            <a:ext cx="3962400" cy="9144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200" b="1" i="1">
                <a:solidFill>
                  <a:srgbClr val="333399"/>
                </a:solidFill>
                <a:effectLst>
                  <a:outerShdw blurRad="38100" dist="38100" dir="2700000" algn="tl">
                    <a:srgbClr val="000000"/>
                  </a:outerShdw>
                </a:effectLst>
                <a:latin typeface="Times New Roman"/>
              </a:rPr>
              <a:t> </a:t>
            </a:r>
            <a:r>
              <a:rPr lang="en-US" altLang="en-US" sz="2800" b="1" i="1">
                <a:solidFill>
                  <a:srgbClr val="FF0000"/>
                </a:solidFill>
                <a:effectLst>
                  <a:outerShdw blurRad="38100" dist="38100" dir="2700000" algn="tl">
                    <a:srgbClr val="000000"/>
                  </a:outerShdw>
                </a:effectLst>
                <a:latin typeface="Times New Roman"/>
              </a:rPr>
              <a:t>Kiểu nhà n</a:t>
            </a:r>
            <a:r>
              <a:rPr lang="vi-VN" altLang="en-US" sz="2800" b="1" i="1">
                <a:solidFill>
                  <a:srgbClr val="FF0000"/>
                </a:solidFill>
                <a:effectLst>
                  <a:outerShdw blurRad="38100" dist="38100" dir="2700000" algn="tl">
                    <a:srgbClr val="000000"/>
                  </a:outerShdw>
                </a:effectLst>
                <a:latin typeface="Times New Roman"/>
              </a:rPr>
              <a:t>ư</a:t>
            </a:r>
            <a:r>
              <a:rPr lang="en-US" altLang="en-US" sz="2800" b="1" i="1">
                <a:solidFill>
                  <a:srgbClr val="FF0000"/>
                </a:solidFill>
                <a:effectLst>
                  <a:outerShdw blurRad="38100" dist="38100" dir="2700000" algn="tl">
                    <a:srgbClr val="000000"/>
                  </a:outerShdw>
                </a:effectLst>
                <a:latin typeface="Times New Roman"/>
              </a:rPr>
              <a:t>ớc </a:t>
            </a:r>
            <a:endParaRPr lang="en-US" altLang="en-US" sz="2800" b="1" i="1" dirty="0">
              <a:solidFill>
                <a:srgbClr val="FF0000"/>
              </a:solidFill>
              <a:effectLst>
                <a:outerShdw blurRad="38100" dist="38100" dir="2700000" algn="tl">
                  <a:srgbClr val="000000"/>
                </a:outerShdw>
              </a:effectLst>
              <a:latin typeface="Times New Roman"/>
            </a:endParaRPr>
          </a:p>
        </p:txBody>
      </p:sp>
      <p:sp>
        <p:nvSpPr>
          <p:cNvPr id="140294" name="AutoShape 6"/>
          <p:cNvSpPr>
            <a:spLocks noChangeArrowheads="1"/>
          </p:cNvSpPr>
          <p:nvPr/>
        </p:nvSpPr>
        <p:spPr bwMode="auto">
          <a:xfrm>
            <a:off x="2057400" y="3429000"/>
            <a:ext cx="2590800" cy="685800"/>
          </a:xfrm>
          <a:prstGeom prst="flowChartAlternateProcess">
            <a:avLst/>
          </a:prstGeom>
          <a:solidFill>
            <a:srgbClr val="FFFFD9"/>
          </a:solidFill>
          <a:ln w="9525">
            <a:solidFill>
              <a:schemeClr val="tx1"/>
            </a:solidFill>
            <a:miter lim="800000"/>
            <a:headEnd/>
            <a:tailEnd/>
          </a:ln>
        </p:spPr>
        <p:txBody>
          <a:bodyPr wrap="none" anchor="ctr"/>
          <a:lstStyle/>
          <a:p>
            <a:pPr>
              <a:spcBef>
                <a:spcPct val="50000"/>
              </a:spcBef>
              <a:defRPr/>
            </a:pPr>
            <a:r>
              <a:rPr lang="en-US" altLang="en-US" sz="2800" b="1" i="1">
                <a:solidFill>
                  <a:srgbClr val="333399"/>
                </a:solidFill>
                <a:latin typeface="Times New Roman" pitchFamily="18" charset="0"/>
              </a:rPr>
              <a:t> * Khái niệm </a:t>
            </a:r>
          </a:p>
        </p:txBody>
      </p:sp>
      <p:sp>
        <p:nvSpPr>
          <p:cNvPr id="140295" name="AutoShape 7"/>
          <p:cNvSpPr>
            <a:spLocks noChangeArrowheads="1"/>
          </p:cNvSpPr>
          <p:nvPr/>
        </p:nvSpPr>
        <p:spPr bwMode="auto">
          <a:xfrm>
            <a:off x="1676400" y="4343400"/>
            <a:ext cx="4267200" cy="914400"/>
          </a:xfrm>
          <a:prstGeom prst="flowChartAlternateProcess">
            <a:avLst/>
          </a:prstGeom>
          <a:solidFill>
            <a:srgbClr val="FFFFD9"/>
          </a:solidFill>
          <a:ln w="9525">
            <a:solidFill>
              <a:schemeClr val="tx1"/>
            </a:solidFill>
            <a:miter lim="800000"/>
            <a:headEnd/>
            <a:tailEnd/>
          </a:ln>
          <a:effectLst/>
          <a:extLst/>
        </p:spPr>
        <p:txBody>
          <a:bodyPr wrap="none" anchor="ctr"/>
          <a:lstStyle/>
          <a:p>
            <a:pPr>
              <a:spcBef>
                <a:spcPct val="50000"/>
              </a:spcBef>
              <a:defRPr/>
            </a:pPr>
            <a:r>
              <a:rPr lang="en-US" altLang="en-US" sz="2800" b="1" i="1">
                <a:solidFill>
                  <a:srgbClr val="CC3300"/>
                </a:solidFill>
                <a:effectLst>
                  <a:outerShdw blurRad="38100" dist="38100" dir="2700000" algn="tl">
                    <a:srgbClr val="000000"/>
                  </a:outerShdw>
                </a:effectLst>
                <a:latin typeface="Times New Roman"/>
              </a:rPr>
              <a:t>* </a:t>
            </a:r>
            <a:r>
              <a:rPr lang="en-US" altLang="en-US" sz="2800" b="1" i="1">
                <a:solidFill>
                  <a:srgbClr val="333399"/>
                </a:solidFill>
                <a:latin typeface="Times New Roman"/>
              </a:rPr>
              <a:t>Các kiểu nhà n</a:t>
            </a:r>
            <a:r>
              <a:rPr lang="vi-VN" altLang="en-US" sz="2800" b="1" i="1">
                <a:solidFill>
                  <a:srgbClr val="333399"/>
                </a:solidFill>
                <a:latin typeface="Times New Roman"/>
              </a:rPr>
              <a:t>ư</a:t>
            </a:r>
            <a:r>
              <a:rPr lang="en-US" altLang="en-US" sz="2800" b="1" i="1">
                <a:solidFill>
                  <a:srgbClr val="333399"/>
                </a:solidFill>
                <a:latin typeface="Times New Roman"/>
              </a:rPr>
              <a:t>ớc c</a:t>
            </a:r>
            <a:r>
              <a:rPr lang="vi-VN" altLang="en-US" sz="2800" b="1" i="1">
                <a:solidFill>
                  <a:srgbClr val="333399"/>
                </a:solidFill>
                <a:latin typeface="Times New Roman"/>
              </a:rPr>
              <a:t>ơ</a:t>
            </a:r>
            <a:r>
              <a:rPr lang="en-US" altLang="en-US" sz="2800" b="1" i="1">
                <a:solidFill>
                  <a:srgbClr val="333399"/>
                </a:solidFill>
                <a:latin typeface="Times New Roman"/>
              </a:rPr>
              <a:t> bản </a:t>
            </a:r>
            <a:endParaRPr lang="en-US" altLang="en-US" sz="2800" b="1" i="1" dirty="0">
              <a:solidFill>
                <a:srgbClr val="333399"/>
              </a:solidFill>
              <a:latin typeface="Times New Roman"/>
            </a:endParaRPr>
          </a:p>
        </p:txBody>
      </p:sp>
      <p:sp>
        <p:nvSpPr>
          <p:cNvPr id="140296" name="Oval 8"/>
          <p:cNvSpPr>
            <a:spLocks noChangeArrowheads="1"/>
          </p:cNvSpPr>
          <p:nvPr/>
        </p:nvSpPr>
        <p:spPr bwMode="auto">
          <a:xfrm>
            <a:off x="7086600" y="1981200"/>
            <a:ext cx="3276600" cy="11430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Nhà n</a:t>
            </a:r>
            <a:r>
              <a:rPr lang="vi-VN" altLang="en-US" sz="2800" b="1" i="1">
                <a:solidFill>
                  <a:srgbClr val="FFFFFF"/>
                </a:solidFill>
                <a:latin typeface="Times New Roman" pitchFamily="18" charset="0"/>
              </a:rPr>
              <a:t>ư</a:t>
            </a:r>
            <a:r>
              <a:rPr lang="en-US" altLang="en-US" sz="2800" b="1" i="1">
                <a:solidFill>
                  <a:srgbClr val="FFFFFF"/>
                </a:solidFill>
                <a:latin typeface="Times New Roman" pitchFamily="18" charset="0"/>
              </a:rPr>
              <a:t>ớc </a:t>
            </a:r>
          </a:p>
          <a:p>
            <a:pPr algn="ctr">
              <a:defRPr/>
            </a:pPr>
            <a:r>
              <a:rPr lang="en-US" altLang="en-US" sz="2800" b="1" i="1">
                <a:solidFill>
                  <a:srgbClr val="FFFFFF"/>
                </a:solidFill>
                <a:latin typeface="Times New Roman" pitchFamily="18" charset="0"/>
              </a:rPr>
              <a:t>chiếm hữu nô lệ</a:t>
            </a:r>
          </a:p>
        </p:txBody>
      </p:sp>
      <p:sp>
        <p:nvSpPr>
          <p:cNvPr id="140297" name="Oval 9"/>
          <p:cNvSpPr>
            <a:spLocks noChangeArrowheads="1"/>
          </p:cNvSpPr>
          <p:nvPr/>
        </p:nvSpPr>
        <p:spPr bwMode="auto">
          <a:xfrm>
            <a:off x="7162800" y="3200400"/>
            <a:ext cx="3276600" cy="10668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Nhà n</a:t>
            </a:r>
            <a:r>
              <a:rPr lang="vi-VN" altLang="en-US" sz="2800" b="1" i="1">
                <a:solidFill>
                  <a:srgbClr val="FFFFFF"/>
                </a:solidFill>
                <a:latin typeface="Times New Roman" pitchFamily="18" charset="0"/>
              </a:rPr>
              <a:t>ư</a:t>
            </a:r>
            <a:r>
              <a:rPr lang="en-US" altLang="en-US" sz="2800" b="1" i="1">
                <a:solidFill>
                  <a:srgbClr val="FFFFFF"/>
                </a:solidFill>
                <a:latin typeface="Times New Roman" pitchFamily="18" charset="0"/>
              </a:rPr>
              <a:t>ớc </a:t>
            </a:r>
          </a:p>
          <a:p>
            <a:pPr algn="ctr">
              <a:defRPr/>
            </a:pPr>
            <a:r>
              <a:rPr lang="en-US" altLang="en-US" sz="2800" b="1" i="1">
                <a:solidFill>
                  <a:srgbClr val="FFFFFF"/>
                </a:solidFill>
                <a:latin typeface="Times New Roman" pitchFamily="18" charset="0"/>
              </a:rPr>
              <a:t>phong kiến</a:t>
            </a:r>
          </a:p>
        </p:txBody>
      </p:sp>
      <p:sp>
        <p:nvSpPr>
          <p:cNvPr id="140298" name="Oval 10"/>
          <p:cNvSpPr>
            <a:spLocks noChangeArrowheads="1"/>
          </p:cNvSpPr>
          <p:nvPr/>
        </p:nvSpPr>
        <p:spPr bwMode="auto">
          <a:xfrm>
            <a:off x="7162800" y="4267200"/>
            <a:ext cx="3505200" cy="12954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Nhà n</a:t>
            </a:r>
            <a:r>
              <a:rPr lang="vi-VN" altLang="en-US" sz="2800" b="1" i="1">
                <a:solidFill>
                  <a:srgbClr val="FFFFFF"/>
                </a:solidFill>
                <a:latin typeface="Times New Roman" pitchFamily="18" charset="0"/>
              </a:rPr>
              <a:t>ư</a:t>
            </a:r>
            <a:r>
              <a:rPr lang="en-US" altLang="en-US" sz="2800" b="1" i="1">
                <a:solidFill>
                  <a:srgbClr val="FFFFFF"/>
                </a:solidFill>
                <a:latin typeface="Times New Roman" pitchFamily="18" charset="0"/>
              </a:rPr>
              <a:t>ớc </a:t>
            </a:r>
          </a:p>
          <a:p>
            <a:pPr algn="ctr">
              <a:defRPr/>
            </a:pPr>
            <a:r>
              <a:rPr lang="en-US" altLang="en-US" sz="2800" b="1" i="1">
                <a:solidFill>
                  <a:srgbClr val="FFFFFF"/>
                </a:solidFill>
                <a:latin typeface="Times New Roman" pitchFamily="18" charset="0"/>
              </a:rPr>
              <a:t>t</a:t>
            </a:r>
            <a:r>
              <a:rPr lang="vi-VN" altLang="en-US" sz="2800" b="1" i="1">
                <a:solidFill>
                  <a:srgbClr val="FFFFFF"/>
                </a:solidFill>
                <a:latin typeface="Times New Roman" pitchFamily="18" charset="0"/>
              </a:rPr>
              <a:t>ư</a:t>
            </a:r>
            <a:r>
              <a:rPr lang="en-US" altLang="en-US" sz="2800" b="1" i="1">
                <a:solidFill>
                  <a:srgbClr val="FFFFFF"/>
                </a:solidFill>
                <a:latin typeface="Times New Roman" pitchFamily="18" charset="0"/>
              </a:rPr>
              <a:t> sản </a:t>
            </a:r>
          </a:p>
        </p:txBody>
      </p:sp>
      <p:sp>
        <p:nvSpPr>
          <p:cNvPr id="140299" name="AutoShape 11"/>
          <p:cNvSpPr>
            <a:spLocks noChangeArrowheads="1"/>
          </p:cNvSpPr>
          <p:nvPr/>
        </p:nvSpPr>
        <p:spPr bwMode="auto">
          <a:xfrm>
            <a:off x="1752600" y="5562600"/>
            <a:ext cx="4343400" cy="838200"/>
          </a:xfrm>
          <a:prstGeom prst="flowChartAlternateProcess">
            <a:avLst/>
          </a:prstGeom>
          <a:solidFill>
            <a:srgbClr val="FFFFD9"/>
          </a:solidFill>
          <a:ln w="9525">
            <a:solidFill>
              <a:schemeClr val="tx1"/>
            </a:solidFill>
            <a:miter lim="800000"/>
            <a:headEnd/>
            <a:tailEnd/>
          </a:ln>
          <a:effectLst/>
          <a:extLst/>
        </p:spPr>
        <p:txBody>
          <a:bodyPr wrap="none" anchor="ctr"/>
          <a:lstStyle/>
          <a:p>
            <a:pPr>
              <a:spcBef>
                <a:spcPct val="50000"/>
              </a:spcBef>
              <a:defRPr/>
            </a:pPr>
            <a:r>
              <a:rPr lang="en-US" altLang="en-US" sz="2800" b="1" i="1">
                <a:solidFill>
                  <a:srgbClr val="CC3300"/>
                </a:solidFill>
                <a:effectLst>
                  <a:outerShdw blurRad="38100" dist="38100" dir="2700000" algn="tl">
                    <a:srgbClr val="000000"/>
                  </a:outerShdw>
                </a:effectLst>
                <a:latin typeface="Times New Roman"/>
              </a:rPr>
              <a:t>* </a:t>
            </a:r>
            <a:r>
              <a:rPr lang="en-US" altLang="en-US" sz="2800" b="1" i="1">
                <a:solidFill>
                  <a:srgbClr val="333399"/>
                </a:solidFill>
                <a:latin typeface="Times New Roman"/>
              </a:rPr>
              <a:t>Kiểu nhà n</a:t>
            </a:r>
            <a:r>
              <a:rPr lang="vi-VN" altLang="en-US" sz="2800" b="1" i="1">
                <a:solidFill>
                  <a:srgbClr val="333399"/>
                </a:solidFill>
                <a:latin typeface="Times New Roman"/>
              </a:rPr>
              <a:t>ư</a:t>
            </a:r>
            <a:r>
              <a:rPr lang="en-US" altLang="en-US" sz="2800" b="1" i="1">
                <a:solidFill>
                  <a:srgbClr val="333399"/>
                </a:solidFill>
                <a:latin typeface="Times New Roman"/>
              </a:rPr>
              <a:t>ớc </a:t>
            </a:r>
            <a:r>
              <a:rPr lang="vi-VN" altLang="en-US" sz="2800" b="1" i="1">
                <a:solidFill>
                  <a:srgbClr val="333399"/>
                </a:solidFill>
                <a:latin typeface="Times New Roman"/>
              </a:rPr>
              <a:t>đ</a:t>
            </a:r>
            <a:r>
              <a:rPr lang="en-US" altLang="en-US" sz="2800" b="1" i="1">
                <a:solidFill>
                  <a:srgbClr val="333399"/>
                </a:solidFill>
                <a:latin typeface="Times New Roman"/>
              </a:rPr>
              <a:t>ặc biệt </a:t>
            </a:r>
            <a:endParaRPr lang="en-US" altLang="en-US" sz="2800" b="1" i="1" dirty="0">
              <a:solidFill>
                <a:srgbClr val="333399"/>
              </a:solidFill>
              <a:latin typeface="Times New Roman"/>
            </a:endParaRPr>
          </a:p>
        </p:txBody>
      </p:sp>
      <p:sp>
        <p:nvSpPr>
          <p:cNvPr id="140301" name="AutoShape 13"/>
          <p:cNvSpPr>
            <a:spLocks noChangeArrowheads="1"/>
          </p:cNvSpPr>
          <p:nvPr/>
        </p:nvSpPr>
        <p:spPr bwMode="auto">
          <a:xfrm>
            <a:off x="7086600" y="5638800"/>
            <a:ext cx="3352800" cy="990600"/>
          </a:xfrm>
          <a:prstGeom prst="octagon">
            <a:avLst>
              <a:gd name="adj" fmla="val 15384"/>
            </a:avLst>
          </a:prstGeom>
          <a:solidFill>
            <a:srgbClr val="008080"/>
          </a:solidFill>
          <a:ln w="9525">
            <a:solidFill>
              <a:schemeClr val="tx1"/>
            </a:solidFill>
            <a:miter lim="800000"/>
            <a:headEnd/>
            <a:tailEnd/>
          </a:ln>
          <a:effectLst/>
          <a:extLst/>
        </p:spPr>
        <p:txBody>
          <a:bodyPr wrap="none" anchor="ctr"/>
          <a:lstStyle/>
          <a:p>
            <a:pPr algn="ctr">
              <a:defRPr/>
            </a:pPr>
            <a:r>
              <a:rPr lang="en-US" altLang="en-US" sz="2800" b="1">
                <a:solidFill>
                  <a:srgbClr val="FFFFFF"/>
                </a:solidFill>
                <a:effectLst>
                  <a:outerShdw blurRad="38100" dist="38100" dir="2700000" algn="tl">
                    <a:srgbClr val="000000"/>
                  </a:outerShdw>
                </a:effectLst>
                <a:latin typeface="Times New Roman"/>
              </a:rPr>
              <a:t>Nhà n</a:t>
            </a:r>
            <a:r>
              <a:rPr lang="vi-VN" altLang="en-US" sz="2800" b="1">
                <a:solidFill>
                  <a:srgbClr val="FFFFFF"/>
                </a:solidFill>
                <a:effectLst>
                  <a:outerShdw blurRad="38100" dist="38100" dir="2700000" algn="tl">
                    <a:srgbClr val="000000"/>
                  </a:outerShdw>
                </a:effectLst>
                <a:latin typeface="Times New Roman"/>
              </a:rPr>
              <a:t>ư</a:t>
            </a:r>
            <a:r>
              <a:rPr lang="en-US" altLang="en-US" sz="2800" b="1">
                <a:solidFill>
                  <a:srgbClr val="FFFFFF"/>
                </a:solidFill>
                <a:effectLst>
                  <a:outerShdw blurRad="38100" dist="38100" dir="2700000" algn="tl">
                    <a:srgbClr val="000000"/>
                  </a:outerShdw>
                </a:effectLst>
                <a:latin typeface="Times New Roman"/>
              </a:rPr>
              <a:t>ớc vô sản </a:t>
            </a:r>
            <a:endParaRPr lang="en-US" altLang="en-US" sz="2800" b="1" dirty="0">
              <a:solidFill>
                <a:srgbClr val="FFFFFF"/>
              </a:solidFill>
              <a:effectLst>
                <a:outerShdw blurRad="38100" dist="38100" dir="2700000" algn="tl">
                  <a:srgbClr val="000000"/>
                </a:outerShdw>
              </a:effectLst>
              <a:latin typeface="Times New Roman"/>
            </a:endParaRPr>
          </a:p>
        </p:txBody>
      </p:sp>
      <p:sp>
        <p:nvSpPr>
          <p:cNvPr id="140302" name="Line 14"/>
          <p:cNvSpPr>
            <a:spLocks noChangeShapeType="1"/>
          </p:cNvSpPr>
          <p:nvPr/>
        </p:nvSpPr>
        <p:spPr bwMode="auto">
          <a:xfrm flipV="1">
            <a:off x="5943600" y="2971800"/>
            <a:ext cx="1524000" cy="1600200"/>
          </a:xfrm>
          <a:prstGeom prst="line">
            <a:avLst/>
          </a:prstGeom>
          <a:noFill/>
          <a:ln w="38100">
            <a:solidFill>
              <a:srgbClr val="00609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0303" name="Line 15"/>
          <p:cNvSpPr>
            <a:spLocks noChangeShapeType="1"/>
          </p:cNvSpPr>
          <p:nvPr/>
        </p:nvSpPr>
        <p:spPr bwMode="auto">
          <a:xfrm flipV="1">
            <a:off x="6019800" y="4038600"/>
            <a:ext cx="1371600" cy="533400"/>
          </a:xfrm>
          <a:prstGeom prst="line">
            <a:avLst/>
          </a:prstGeom>
          <a:noFill/>
          <a:ln w="38100">
            <a:solidFill>
              <a:srgbClr val="00609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0304" name="Line 16"/>
          <p:cNvSpPr>
            <a:spLocks noChangeShapeType="1"/>
          </p:cNvSpPr>
          <p:nvPr/>
        </p:nvSpPr>
        <p:spPr bwMode="auto">
          <a:xfrm>
            <a:off x="5943600" y="4572000"/>
            <a:ext cx="1219200" cy="381000"/>
          </a:xfrm>
          <a:prstGeom prst="line">
            <a:avLst/>
          </a:prstGeom>
          <a:noFill/>
          <a:ln w="38100">
            <a:solidFill>
              <a:srgbClr val="00609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0305" name="AutoShape 17"/>
          <p:cNvSpPr>
            <a:spLocks noChangeArrowheads="1"/>
          </p:cNvSpPr>
          <p:nvPr/>
        </p:nvSpPr>
        <p:spPr bwMode="auto">
          <a:xfrm>
            <a:off x="6248400" y="5791200"/>
            <a:ext cx="838200" cy="381000"/>
          </a:xfrm>
          <a:prstGeom prst="rightArrow">
            <a:avLst>
              <a:gd name="adj1" fmla="val 50000"/>
              <a:gd name="adj2" fmla="val 65000"/>
            </a:avLst>
          </a:prstGeom>
          <a:solidFill>
            <a:schemeClr val="accent1"/>
          </a:solidFill>
          <a:ln w="9525">
            <a:solidFill>
              <a:schemeClr val="tx1"/>
            </a:solidFill>
            <a:miter lim="800000"/>
            <a:headEnd/>
            <a:tailEn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Tree>
    <p:extLst>
      <p:ext uri="{BB962C8B-B14F-4D97-AF65-F5344CB8AC3E}">
        <p14:creationId xmlns:p14="http://schemas.microsoft.com/office/powerpoint/2010/main" val="3034044189"/>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iterate type="lt">
                                    <p:tmPct val="100000"/>
                                  </p:iterate>
                                  <p:childTnLst>
                                    <p:set>
                                      <p:cBhvr>
                                        <p:cTn id="6" dur="1" fill="hold">
                                          <p:stCondLst>
                                            <p:cond delay="0"/>
                                          </p:stCondLst>
                                        </p:cTn>
                                        <p:tgtEl>
                                          <p:spTgt spid="140291"/>
                                        </p:tgtEl>
                                        <p:attrNameLst>
                                          <p:attrName>style.visibility</p:attrName>
                                        </p:attrNameLst>
                                      </p:cBhvr>
                                      <p:to>
                                        <p:strVal val="visible"/>
                                      </p:to>
                                    </p:set>
                                    <p:animEffect transition="in" filter="blinds(horizontal)">
                                      <p:cBhvr>
                                        <p:cTn id="7" dur="75"/>
                                        <p:tgtEl>
                                          <p:spTgt spid="1402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iterate type="lt">
                                    <p:tmPct val="100000"/>
                                  </p:iterate>
                                  <p:childTnLst>
                                    <p:set>
                                      <p:cBhvr>
                                        <p:cTn id="11" dur="1" fill="hold">
                                          <p:stCondLst>
                                            <p:cond delay="0"/>
                                          </p:stCondLst>
                                        </p:cTn>
                                        <p:tgtEl>
                                          <p:spTgt spid="140293"/>
                                        </p:tgtEl>
                                        <p:attrNameLst>
                                          <p:attrName>style.visibility</p:attrName>
                                        </p:attrNameLst>
                                      </p:cBhvr>
                                      <p:to>
                                        <p:strVal val="visible"/>
                                      </p:to>
                                    </p:set>
                                    <p:animEffect transition="in" filter="blinds(horizontal)">
                                      <p:cBhvr>
                                        <p:cTn id="12" dur="75"/>
                                        <p:tgtEl>
                                          <p:spTgt spid="1402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iterate type="lt">
                                    <p:tmPct val="100000"/>
                                  </p:iterate>
                                  <p:childTnLst>
                                    <p:set>
                                      <p:cBhvr>
                                        <p:cTn id="16" dur="1" fill="hold">
                                          <p:stCondLst>
                                            <p:cond delay="0"/>
                                          </p:stCondLst>
                                        </p:cTn>
                                        <p:tgtEl>
                                          <p:spTgt spid="140294"/>
                                        </p:tgtEl>
                                        <p:attrNameLst>
                                          <p:attrName>style.visibility</p:attrName>
                                        </p:attrNameLst>
                                      </p:cBhvr>
                                      <p:to>
                                        <p:strVal val="visible"/>
                                      </p:to>
                                    </p:set>
                                    <p:animEffect transition="in" filter="blinds(horizontal)">
                                      <p:cBhvr>
                                        <p:cTn id="17" dur="75"/>
                                        <p:tgtEl>
                                          <p:spTgt spid="1402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iterate type="lt">
                                    <p:tmPct val="100000"/>
                                  </p:iterate>
                                  <p:childTnLst>
                                    <p:set>
                                      <p:cBhvr>
                                        <p:cTn id="21" dur="1" fill="hold">
                                          <p:stCondLst>
                                            <p:cond delay="0"/>
                                          </p:stCondLst>
                                        </p:cTn>
                                        <p:tgtEl>
                                          <p:spTgt spid="140295"/>
                                        </p:tgtEl>
                                        <p:attrNameLst>
                                          <p:attrName>style.visibility</p:attrName>
                                        </p:attrNameLst>
                                      </p:cBhvr>
                                      <p:to>
                                        <p:strVal val="visible"/>
                                      </p:to>
                                    </p:set>
                                    <p:animEffect transition="in" filter="blinds(horizontal)">
                                      <p:cBhvr>
                                        <p:cTn id="22" dur="75"/>
                                        <p:tgtEl>
                                          <p:spTgt spid="1402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nodeType="clickEffect">
                                  <p:stCondLst>
                                    <p:cond delay="0"/>
                                  </p:stCondLst>
                                  <p:childTnLst>
                                    <p:set>
                                      <p:cBhvr>
                                        <p:cTn id="26" dur="1" fill="hold">
                                          <p:stCondLst>
                                            <p:cond delay="0"/>
                                          </p:stCondLst>
                                        </p:cTn>
                                        <p:tgtEl>
                                          <p:spTgt spid="140302"/>
                                        </p:tgtEl>
                                        <p:attrNameLst>
                                          <p:attrName>style.visibility</p:attrName>
                                        </p:attrNameLst>
                                      </p:cBhvr>
                                      <p:to>
                                        <p:strVal val="visible"/>
                                      </p:to>
                                    </p:set>
                                    <p:animEffect transition="in" filter="blinds(vertical)">
                                      <p:cBhvr>
                                        <p:cTn id="27" dur="500"/>
                                        <p:tgtEl>
                                          <p:spTgt spid="140302"/>
                                        </p:tgtEl>
                                      </p:cBhvr>
                                    </p:animEffect>
                                  </p:childTnLst>
                                </p:cTn>
                              </p:par>
                            </p:childTnLst>
                          </p:cTn>
                        </p:par>
                        <p:par>
                          <p:cTn id="28" fill="hold" nodeType="afterGroup">
                            <p:stCondLst>
                              <p:cond delay="500"/>
                            </p:stCondLst>
                            <p:childTnLst>
                              <p:par>
                                <p:cTn id="29" presetID="3" presetClass="entr" presetSubtype="10" fill="hold" grpId="0" nodeType="afterEffect">
                                  <p:stCondLst>
                                    <p:cond delay="0"/>
                                  </p:stCondLst>
                                  <p:iterate type="lt">
                                    <p:tmPct val="100000"/>
                                  </p:iterate>
                                  <p:childTnLst>
                                    <p:set>
                                      <p:cBhvr>
                                        <p:cTn id="30" dur="1" fill="hold">
                                          <p:stCondLst>
                                            <p:cond delay="0"/>
                                          </p:stCondLst>
                                        </p:cTn>
                                        <p:tgtEl>
                                          <p:spTgt spid="140296"/>
                                        </p:tgtEl>
                                        <p:attrNameLst>
                                          <p:attrName>style.visibility</p:attrName>
                                        </p:attrNameLst>
                                      </p:cBhvr>
                                      <p:to>
                                        <p:strVal val="visible"/>
                                      </p:to>
                                    </p:set>
                                    <p:animEffect transition="in" filter="blinds(horizontal)">
                                      <p:cBhvr>
                                        <p:cTn id="31" dur="75"/>
                                        <p:tgtEl>
                                          <p:spTgt spid="14029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nodeType="clickEffect">
                                  <p:stCondLst>
                                    <p:cond delay="0"/>
                                  </p:stCondLst>
                                  <p:childTnLst>
                                    <p:set>
                                      <p:cBhvr>
                                        <p:cTn id="35" dur="1" fill="hold">
                                          <p:stCondLst>
                                            <p:cond delay="0"/>
                                          </p:stCondLst>
                                        </p:cTn>
                                        <p:tgtEl>
                                          <p:spTgt spid="140303"/>
                                        </p:tgtEl>
                                        <p:attrNameLst>
                                          <p:attrName>style.visibility</p:attrName>
                                        </p:attrNameLst>
                                      </p:cBhvr>
                                      <p:to>
                                        <p:strVal val="visible"/>
                                      </p:to>
                                    </p:set>
                                    <p:animEffect transition="in" filter="blinds(vertical)">
                                      <p:cBhvr>
                                        <p:cTn id="36" dur="500"/>
                                        <p:tgtEl>
                                          <p:spTgt spid="140303"/>
                                        </p:tgtEl>
                                      </p:cBhvr>
                                    </p:animEffect>
                                  </p:childTnLst>
                                </p:cTn>
                              </p:par>
                            </p:childTnLst>
                          </p:cTn>
                        </p:par>
                        <p:par>
                          <p:cTn id="37" fill="hold" nodeType="afterGroup">
                            <p:stCondLst>
                              <p:cond delay="500"/>
                            </p:stCondLst>
                            <p:childTnLst>
                              <p:par>
                                <p:cTn id="38" presetID="3" presetClass="entr" presetSubtype="10" fill="hold" grpId="0" nodeType="afterEffect">
                                  <p:stCondLst>
                                    <p:cond delay="0"/>
                                  </p:stCondLst>
                                  <p:iterate type="lt">
                                    <p:tmPct val="100000"/>
                                  </p:iterate>
                                  <p:childTnLst>
                                    <p:set>
                                      <p:cBhvr>
                                        <p:cTn id="39" dur="1" fill="hold">
                                          <p:stCondLst>
                                            <p:cond delay="0"/>
                                          </p:stCondLst>
                                        </p:cTn>
                                        <p:tgtEl>
                                          <p:spTgt spid="140297"/>
                                        </p:tgtEl>
                                        <p:attrNameLst>
                                          <p:attrName>style.visibility</p:attrName>
                                        </p:attrNameLst>
                                      </p:cBhvr>
                                      <p:to>
                                        <p:strVal val="visible"/>
                                      </p:to>
                                    </p:set>
                                    <p:animEffect transition="in" filter="blinds(horizontal)">
                                      <p:cBhvr>
                                        <p:cTn id="40" dur="75"/>
                                        <p:tgtEl>
                                          <p:spTgt spid="14029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5" fill="hold" nodeType="clickEffect">
                                  <p:stCondLst>
                                    <p:cond delay="0"/>
                                  </p:stCondLst>
                                  <p:childTnLst>
                                    <p:set>
                                      <p:cBhvr>
                                        <p:cTn id="44" dur="1" fill="hold">
                                          <p:stCondLst>
                                            <p:cond delay="0"/>
                                          </p:stCondLst>
                                        </p:cTn>
                                        <p:tgtEl>
                                          <p:spTgt spid="140304"/>
                                        </p:tgtEl>
                                        <p:attrNameLst>
                                          <p:attrName>style.visibility</p:attrName>
                                        </p:attrNameLst>
                                      </p:cBhvr>
                                      <p:to>
                                        <p:strVal val="visible"/>
                                      </p:to>
                                    </p:set>
                                    <p:animEffect transition="in" filter="blinds(vertical)">
                                      <p:cBhvr>
                                        <p:cTn id="45" dur="500"/>
                                        <p:tgtEl>
                                          <p:spTgt spid="140304"/>
                                        </p:tgtEl>
                                      </p:cBhvr>
                                    </p:animEffect>
                                  </p:childTnLst>
                                </p:cTn>
                              </p:par>
                            </p:childTnLst>
                          </p:cTn>
                        </p:par>
                        <p:par>
                          <p:cTn id="46" fill="hold" nodeType="afterGroup">
                            <p:stCondLst>
                              <p:cond delay="500"/>
                            </p:stCondLst>
                            <p:childTnLst>
                              <p:par>
                                <p:cTn id="47" presetID="3" presetClass="entr" presetSubtype="10" fill="hold" grpId="0" nodeType="afterEffect">
                                  <p:stCondLst>
                                    <p:cond delay="0"/>
                                  </p:stCondLst>
                                  <p:iterate type="lt">
                                    <p:tmPct val="100000"/>
                                  </p:iterate>
                                  <p:childTnLst>
                                    <p:set>
                                      <p:cBhvr>
                                        <p:cTn id="48" dur="1" fill="hold">
                                          <p:stCondLst>
                                            <p:cond delay="0"/>
                                          </p:stCondLst>
                                        </p:cTn>
                                        <p:tgtEl>
                                          <p:spTgt spid="140298"/>
                                        </p:tgtEl>
                                        <p:attrNameLst>
                                          <p:attrName>style.visibility</p:attrName>
                                        </p:attrNameLst>
                                      </p:cBhvr>
                                      <p:to>
                                        <p:strVal val="visible"/>
                                      </p:to>
                                    </p:set>
                                    <p:animEffect transition="in" filter="blinds(horizontal)">
                                      <p:cBhvr>
                                        <p:cTn id="49" dur="75"/>
                                        <p:tgtEl>
                                          <p:spTgt spid="14029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iterate type="lt">
                                    <p:tmPct val="100000"/>
                                  </p:iterate>
                                  <p:childTnLst>
                                    <p:set>
                                      <p:cBhvr>
                                        <p:cTn id="53" dur="1" fill="hold">
                                          <p:stCondLst>
                                            <p:cond delay="0"/>
                                          </p:stCondLst>
                                        </p:cTn>
                                        <p:tgtEl>
                                          <p:spTgt spid="140299"/>
                                        </p:tgtEl>
                                        <p:attrNameLst>
                                          <p:attrName>style.visibility</p:attrName>
                                        </p:attrNameLst>
                                      </p:cBhvr>
                                      <p:to>
                                        <p:strVal val="visible"/>
                                      </p:to>
                                    </p:set>
                                    <p:animEffect transition="in" filter="blinds(horizontal)">
                                      <p:cBhvr>
                                        <p:cTn id="54" dur="75"/>
                                        <p:tgtEl>
                                          <p:spTgt spid="14029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40305"/>
                                        </p:tgtEl>
                                        <p:attrNameLst>
                                          <p:attrName>style.visibility</p:attrName>
                                        </p:attrNameLst>
                                      </p:cBhvr>
                                      <p:to>
                                        <p:strVal val="visible"/>
                                      </p:to>
                                    </p:set>
                                    <p:animEffect transition="in" filter="blinds(horizontal)">
                                      <p:cBhvr>
                                        <p:cTn id="59" dur="500"/>
                                        <p:tgtEl>
                                          <p:spTgt spid="140305"/>
                                        </p:tgtEl>
                                      </p:cBhvr>
                                    </p:animEffect>
                                  </p:childTnLst>
                                </p:cTn>
                              </p:par>
                            </p:childTnLst>
                          </p:cTn>
                        </p:par>
                        <p:par>
                          <p:cTn id="60" fill="hold" nodeType="afterGroup">
                            <p:stCondLst>
                              <p:cond delay="500"/>
                            </p:stCondLst>
                            <p:childTnLst>
                              <p:par>
                                <p:cTn id="61" presetID="3" presetClass="entr" presetSubtype="10" fill="hold" grpId="0" nodeType="afterEffect">
                                  <p:stCondLst>
                                    <p:cond delay="0"/>
                                  </p:stCondLst>
                                  <p:iterate type="lt">
                                    <p:tmPct val="100000"/>
                                  </p:iterate>
                                  <p:childTnLst>
                                    <p:set>
                                      <p:cBhvr>
                                        <p:cTn id="62" dur="1" fill="hold">
                                          <p:stCondLst>
                                            <p:cond delay="0"/>
                                          </p:stCondLst>
                                        </p:cTn>
                                        <p:tgtEl>
                                          <p:spTgt spid="140301"/>
                                        </p:tgtEl>
                                        <p:attrNameLst>
                                          <p:attrName>style.visibility</p:attrName>
                                        </p:attrNameLst>
                                      </p:cBhvr>
                                      <p:to>
                                        <p:strVal val="visible"/>
                                      </p:to>
                                    </p:set>
                                    <p:animEffect transition="in" filter="blinds(horizontal)">
                                      <p:cBhvr>
                                        <p:cTn id="63" dur="75"/>
                                        <p:tgtEl>
                                          <p:spTgt spid="140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animBg="1" autoUpdateAnimBg="0"/>
      <p:bldP spid="140293" grpId="0" animBg="1" autoUpdateAnimBg="0"/>
      <p:bldP spid="140294" grpId="0" animBg="1" autoUpdateAnimBg="0"/>
      <p:bldP spid="140295" grpId="0" animBg="1" autoUpdateAnimBg="0"/>
      <p:bldP spid="140296" grpId="0" animBg="1" autoUpdateAnimBg="0"/>
      <p:bldP spid="140297" grpId="0" animBg="1" autoUpdateAnimBg="0"/>
      <p:bldP spid="140298" grpId="0" animBg="1" autoUpdateAnimBg="0"/>
      <p:bldP spid="140299" grpId="0" animBg="1" autoUpdateAnimBg="0"/>
      <p:bldP spid="140301" grpId="0" animBg="1" autoUpdateAnimBg="0"/>
      <p:bldP spid="14030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8" name="AutoShape 6"/>
          <p:cNvSpPr>
            <a:spLocks noChangeArrowheads="1"/>
          </p:cNvSpPr>
          <p:nvPr/>
        </p:nvSpPr>
        <p:spPr bwMode="auto">
          <a:xfrm>
            <a:off x="2057400" y="2514600"/>
            <a:ext cx="2590800" cy="685800"/>
          </a:xfrm>
          <a:prstGeom prst="flowChartAlternateProcess">
            <a:avLst/>
          </a:prstGeom>
          <a:solidFill>
            <a:srgbClr val="FFFFD9"/>
          </a:solidFill>
          <a:ln w="9525">
            <a:solidFill>
              <a:schemeClr val="tx1"/>
            </a:solidFill>
            <a:miter lim="800000"/>
            <a:headEnd/>
            <a:tailEnd/>
          </a:ln>
        </p:spPr>
        <p:txBody>
          <a:bodyPr wrap="none" anchor="ctr"/>
          <a:lstStyle/>
          <a:p>
            <a:pPr>
              <a:spcBef>
                <a:spcPct val="50000"/>
              </a:spcBef>
              <a:defRPr/>
            </a:pPr>
            <a:r>
              <a:rPr lang="en-US" altLang="en-US" sz="2400" b="1" i="1">
                <a:solidFill>
                  <a:srgbClr val="FF3300"/>
                </a:solidFill>
                <a:latin typeface="Times New Roman" pitchFamily="18" charset="0"/>
              </a:rPr>
              <a:t> </a:t>
            </a:r>
            <a:r>
              <a:rPr lang="en-US" altLang="en-US" sz="2800" b="1" i="1">
                <a:solidFill>
                  <a:srgbClr val="FF3300"/>
                </a:solidFill>
                <a:latin typeface="Times New Roman" pitchFamily="18" charset="0"/>
              </a:rPr>
              <a:t>* Khái niệm </a:t>
            </a:r>
          </a:p>
        </p:txBody>
      </p:sp>
      <p:sp>
        <p:nvSpPr>
          <p:cNvPr id="141319" name="AutoShape 7"/>
          <p:cNvSpPr>
            <a:spLocks noChangeArrowheads="1"/>
          </p:cNvSpPr>
          <p:nvPr/>
        </p:nvSpPr>
        <p:spPr bwMode="auto">
          <a:xfrm>
            <a:off x="1524000" y="3733800"/>
            <a:ext cx="4419600" cy="762000"/>
          </a:xfrm>
          <a:prstGeom prst="flowChartAlternateProcess">
            <a:avLst/>
          </a:prstGeom>
          <a:solidFill>
            <a:srgbClr val="FFFFD9"/>
          </a:solidFill>
          <a:ln w="9525">
            <a:solidFill>
              <a:schemeClr val="tx1"/>
            </a:solidFill>
            <a:miter lim="800000"/>
            <a:headEnd/>
            <a:tailEnd/>
          </a:ln>
          <a:effectLst/>
          <a:extLst/>
        </p:spPr>
        <p:txBody>
          <a:bodyPr wrap="none" anchor="ctr"/>
          <a:lstStyle/>
          <a:p>
            <a:pPr>
              <a:spcBef>
                <a:spcPct val="50000"/>
              </a:spcBef>
              <a:defRPr/>
            </a:pPr>
            <a:r>
              <a:rPr lang="en-US" altLang="en-US" sz="2800" b="1" i="1">
                <a:solidFill>
                  <a:srgbClr val="660033"/>
                </a:solidFill>
                <a:effectLst>
                  <a:outerShdw blurRad="38100" dist="38100" dir="2700000" algn="tl">
                    <a:srgbClr val="000000"/>
                  </a:outerShdw>
                </a:effectLst>
                <a:latin typeface="Times New Roman"/>
              </a:rPr>
              <a:t>* </a:t>
            </a:r>
            <a:r>
              <a:rPr lang="en-US" altLang="en-US" sz="2800" b="1" i="1">
                <a:solidFill>
                  <a:srgbClr val="660033"/>
                </a:solidFill>
                <a:latin typeface="Times New Roman"/>
              </a:rPr>
              <a:t>Các ph</a:t>
            </a:r>
            <a:r>
              <a:rPr lang="vi-VN" altLang="en-US" sz="2800" b="1" i="1">
                <a:solidFill>
                  <a:srgbClr val="660033"/>
                </a:solidFill>
                <a:latin typeface="Times New Roman"/>
              </a:rPr>
              <a:t>ươ</a:t>
            </a:r>
            <a:r>
              <a:rPr lang="en-US" altLang="en-US" sz="2800" b="1" i="1">
                <a:solidFill>
                  <a:srgbClr val="660033"/>
                </a:solidFill>
                <a:latin typeface="Times New Roman"/>
              </a:rPr>
              <a:t>ng diện tiếp cận </a:t>
            </a:r>
            <a:endParaRPr lang="en-US" altLang="en-US" sz="2800" b="1" i="1" dirty="0">
              <a:solidFill>
                <a:srgbClr val="660033"/>
              </a:solidFill>
              <a:latin typeface="Times New Roman"/>
            </a:endParaRPr>
          </a:p>
        </p:txBody>
      </p:sp>
      <p:sp>
        <p:nvSpPr>
          <p:cNvPr id="141320" name="Oval 8"/>
          <p:cNvSpPr>
            <a:spLocks noChangeArrowheads="1"/>
          </p:cNvSpPr>
          <p:nvPr/>
        </p:nvSpPr>
        <p:spPr bwMode="auto">
          <a:xfrm>
            <a:off x="6858000" y="2819400"/>
            <a:ext cx="3352800" cy="8382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Chính thể</a:t>
            </a:r>
          </a:p>
        </p:txBody>
      </p:sp>
      <p:sp>
        <p:nvSpPr>
          <p:cNvPr id="141321" name="Oval 9"/>
          <p:cNvSpPr>
            <a:spLocks noChangeArrowheads="1"/>
          </p:cNvSpPr>
          <p:nvPr/>
        </p:nvSpPr>
        <p:spPr bwMode="auto">
          <a:xfrm>
            <a:off x="6629400" y="4572000"/>
            <a:ext cx="3657600" cy="9144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Cấu trúc lãnh thổ</a:t>
            </a:r>
          </a:p>
        </p:txBody>
      </p:sp>
      <p:sp>
        <p:nvSpPr>
          <p:cNvPr id="141325" name="Line 13"/>
          <p:cNvSpPr>
            <a:spLocks noChangeShapeType="1"/>
          </p:cNvSpPr>
          <p:nvPr/>
        </p:nvSpPr>
        <p:spPr bwMode="auto">
          <a:xfrm flipV="1">
            <a:off x="5943600" y="3505200"/>
            <a:ext cx="1143000" cy="457200"/>
          </a:xfrm>
          <a:prstGeom prst="line">
            <a:avLst/>
          </a:prstGeom>
          <a:noFill/>
          <a:ln w="38100">
            <a:solidFill>
              <a:srgbClr val="00609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1326" name="Line 14"/>
          <p:cNvSpPr>
            <a:spLocks noChangeShapeType="1"/>
          </p:cNvSpPr>
          <p:nvPr/>
        </p:nvSpPr>
        <p:spPr bwMode="auto">
          <a:xfrm>
            <a:off x="5943600" y="3962400"/>
            <a:ext cx="914400" cy="762000"/>
          </a:xfrm>
          <a:prstGeom prst="line">
            <a:avLst/>
          </a:prstGeom>
          <a:noFill/>
          <a:ln w="38100">
            <a:solidFill>
              <a:srgbClr val="00609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1329" name="AutoShape 17"/>
          <p:cNvSpPr>
            <a:spLocks noChangeArrowheads="1"/>
          </p:cNvSpPr>
          <p:nvPr/>
        </p:nvSpPr>
        <p:spPr bwMode="auto">
          <a:xfrm>
            <a:off x="2438400" y="914400"/>
            <a:ext cx="5943600" cy="10668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3200" b="1" i="1" dirty="0">
                <a:solidFill>
                  <a:srgbClr val="333399"/>
                </a:solidFill>
                <a:effectLst>
                  <a:outerShdw blurRad="38100" dist="38100" dir="2700000" algn="tl">
                    <a:srgbClr val="000000"/>
                  </a:outerShdw>
                </a:effectLst>
                <a:latin typeface="Times New Roman"/>
              </a:rPr>
              <a:t> </a:t>
            </a:r>
          </a:p>
          <a:p>
            <a:pPr algn="ctr">
              <a:spcBef>
                <a:spcPct val="50000"/>
              </a:spcBef>
              <a:defRPr/>
            </a:pPr>
            <a:r>
              <a:rPr lang="en-US" altLang="en-US" sz="3200" b="1" i="1" dirty="0">
                <a:solidFill>
                  <a:srgbClr val="FF0000"/>
                </a:solidFill>
                <a:effectLst>
                  <a:outerShdw blurRad="38100" dist="38100" dir="2700000" algn="tl">
                    <a:srgbClr val="000000"/>
                  </a:outerShdw>
                </a:effectLst>
                <a:latin typeface="Times New Roman"/>
              </a:rPr>
              <a:t>Hình thức nhà nước</a:t>
            </a:r>
          </a:p>
          <a:p>
            <a:pPr algn="ctr">
              <a:spcBef>
                <a:spcPct val="50000"/>
              </a:spcBef>
              <a:defRPr/>
            </a:pPr>
            <a:r>
              <a:rPr lang="en-US" altLang="en-US" sz="3200" b="1" i="1" dirty="0">
                <a:solidFill>
                  <a:srgbClr val="FF0000"/>
                </a:solidFill>
                <a:effectLst>
                  <a:outerShdw blurRad="38100" dist="38100" dir="2700000" algn="tl">
                    <a:srgbClr val="000000"/>
                  </a:outerShdw>
                </a:effectLst>
                <a:latin typeface="Times New Roman"/>
              </a:rPr>
              <a:t> </a:t>
            </a:r>
          </a:p>
        </p:txBody>
      </p:sp>
    </p:spTree>
    <p:extLst>
      <p:ext uri="{BB962C8B-B14F-4D97-AF65-F5344CB8AC3E}">
        <p14:creationId xmlns:p14="http://schemas.microsoft.com/office/powerpoint/2010/main" val="1030371430"/>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iterate type="lt">
                                    <p:tmPct val="100000"/>
                                  </p:iterate>
                                  <p:childTnLst>
                                    <p:set>
                                      <p:cBhvr>
                                        <p:cTn id="6" dur="1" fill="hold">
                                          <p:stCondLst>
                                            <p:cond delay="0"/>
                                          </p:stCondLst>
                                        </p:cTn>
                                        <p:tgtEl>
                                          <p:spTgt spid="141329"/>
                                        </p:tgtEl>
                                        <p:attrNameLst>
                                          <p:attrName>style.visibility</p:attrName>
                                        </p:attrNameLst>
                                      </p:cBhvr>
                                      <p:to>
                                        <p:strVal val="visible"/>
                                      </p:to>
                                    </p:set>
                                    <p:animEffect transition="in" filter="blinds(horizontal)">
                                      <p:cBhvr>
                                        <p:cTn id="7" dur="75"/>
                                        <p:tgtEl>
                                          <p:spTgt spid="1413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iterate type="lt">
                                    <p:tmPct val="100000"/>
                                  </p:iterate>
                                  <p:childTnLst>
                                    <p:set>
                                      <p:cBhvr>
                                        <p:cTn id="11" dur="1" fill="hold">
                                          <p:stCondLst>
                                            <p:cond delay="0"/>
                                          </p:stCondLst>
                                        </p:cTn>
                                        <p:tgtEl>
                                          <p:spTgt spid="141318"/>
                                        </p:tgtEl>
                                        <p:attrNameLst>
                                          <p:attrName>style.visibility</p:attrName>
                                        </p:attrNameLst>
                                      </p:cBhvr>
                                      <p:to>
                                        <p:strVal val="visible"/>
                                      </p:to>
                                    </p:set>
                                    <p:animEffect transition="in" filter="blinds(horizontal)">
                                      <p:cBhvr>
                                        <p:cTn id="12" dur="75"/>
                                        <p:tgtEl>
                                          <p:spTgt spid="1413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iterate type="lt">
                                    <p:tmPct val="100000"/>
                                  </p:iterate>
                                  <p:childTnLst>
                                    <p:set>
                                      <p:cBhvr>
                                        <p:cTn id="16" dur="1" fill="hold">
                                          <p:stCondLst>
                                            <p:cond delay="0"/>
                                          </p:stCondLst>
                                        </p:cTn>
                                        <p:tgtEl>
                                          <p:spTgt spid="141319"/>
                                        </p:tgtEl>
                                        <p:attrNameLst>
                                          <p:attrName>style.visibility</p:attrName>
                                        </p:attrNameLst>
                                      </p:cBhvr>
                                      <p:to>
                                        <p:strVal val="visible"/>
                                      </p:to>
                                    </p:set>
                                    <p:animEffect transition="in" filter="blinds(horizontal)">
                                      <p:cBhvr>
                                        <p:cTn id="17" dur="75"/>
                                        <p:tgtEl>
                                          <p:spTgt spid="1413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5" fill="hold" nodeType="clickEffect">
                                  <p:stCondLst>
                                    <p:cond delay="0"/>
                                  </p:stCondLst>
                                  <p:childTnLst>
                                    <p:set>
                                      <p:cBhvr>
                                        <p:cTn id="21" dur="1" fill="hold">
                                          <p:stCondLst>
                                            <p:cond delay="0"/>
                                          </p:stCondLst>
                                        </p:cTn>
                                        <p:tgtEl>
                                          <p:spTgt spid="141325"/>
                                        </p:tgtEl>
                                        <p:attrNameLst>
                                          <p:attrName>style.visibility</p:attrName>
                                        </p:attrNameLst>
                                      </p:cBhvr>
                                      <p:to>
                                        <p:strVal val="visible"/>
                                      </p:to>
                                    </p:set>
                                    <p:animEffect transition="in" filter="blinds(vertical)">
                                      <p:cBhvr>
                                        <p:cTn id="22" dur="500"/>
                                        <p:tgtEl>
                                          <p:spTgt spid="141325"/>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iterate type="lt">
                                    <p:tmPct val="100000"/>
                                  </p:iterate>
                                  <p:childTnLst>
                                    <p:set>
                                      <p:cBhvr>
                                        <p:cTn id="25" dur="1" fill="hold">
                                          <p:stCondLst>
                                            <p:cond delay="0"/>
                                          </p:stCondLst>
                                        </p:cTn>
                                        <p:tgtEl>
                                          <p:spTgt spid="141320"/>
                                        </p:tgtEl>
                                        <p:attrNameLst>
                                          <p:attrName>style.visibility</p:attrName>
                                        </p:attrNameLst>
                                      </p:cBhvr>
                                      <p:to>
                                        <p:strVal val="visible"/>
                                      </p:to>
                                    </p:set>
                                    <p:animEffect transition="in" filter="blinds(horizontal)">
                                      <p:cBhvr>
                                        <p:cTn id="26" dur="75"/>
                                        <p:tgtEl>
                                          <p:spTgt spid="14132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nodeType="clickEffect">
                                  <p:stCondLst>
                                    <p:cond delay="0"/>
                                  </p:stCondLst>
                                  <p:childTnLst>
                                    <p:set>
                                      <p:cBhvr>
                                        <p:cTn id="30" dur="1" fill="hold">
                                          <p:stCondLst>
                                            <p:cond delay="0"/>
                                          </p:stCondLst>
                                        </p:cTn>
                                        <p:tgtEl>
                                          <p:spTgt spid="141326"/>
                                        </p:tgtEl>
                                        <p:attrNameLst>
                                          <p:attrName>style.visibility</p:attrName>
                                        </p:attrNameLst>
                                      </p:cBhvr>
                                      <p:to>
                                        <p:strVal val="visible"/>
                                      </p:to>
                                    </p:set>
                                    <p:animEffect transition="in" filter="blinds(vertical)">
                                      <p:cBhvr>
                                        <p:cTn id="31" dur="500"/>
                                        <p:tgtEl>
                                          <p:spTgt spid="141326"/>
                                        </p:tgtEl>
                                      </p:cBhvr>
                                    </p:animEffect>
                                  </p:childTnLst>
                                </p:cTn>
                              </p:par>
                            </p:childTnLst>
                          </p:cTn>
                        </p:par>
                        <p:par>
                          <p:cTn id="32" fill="hold" nodeType="afterGroup">
                            <p:stCondLst>
                              <p:cond delay="500"/>
                            </p:stCondLst>
                            <p:childTnLst>
                              <p:par>
                                <p:cTn id="33" presetID="3" presetClass="entr" presetSubtype="10" fill="hold" grpId="0" nodeType="afterEffect">
                                  <p:stCondLst>
                                    <p:cond delay="0"/>
                                  </p:stCondLst>
                                  <p:iterate type="lt">
                                    <p:tmPct val="100000"/>
                                  </p:iterate>
                                  <p:childTnLst>
                                    <p:set>
                                      <p:cBhvr>
                                        <p:cTn id="34" dur="1" fill="hold">
                                          <p:stCondLst>
                                            <p:cond delay="0"/>
                                          </p:stCondLst>
                                        </p:cTn>
                                        <p:tgtEl>
                                          <p:spTgt spid="141321"/>
                                        </p:tgtEl>
                                        <p:attrNameLst>
                                          <p:attrName>style.visibility</p:attrName>
                                        </p:attrNameLst>
                                      </p:cBhvr>
                                      <p:to>
                                        <p:strVal val="visible"/>
                                      </p:to>
                                    </p:set>
                                    <p:animEffect transition="in" filter="blinds(horizontal)">
                                      <p:cBhvr>
                                        <p:cTn id="35" dur="75"/>
                                        <p:tgtEl>
                                          <p:spTgt spid="141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8" grpId="0" animBg="1" autoUpdateAnimBg="0"/>
      <p:bldP spid="141319" grpId="0" animBg="1" autoUpdateAnimBg="0"/>
      <p:bldP spid="141320" grpId="0" animBg="1" autoUpdateAnimBg="0"/>
      <p:bldP spid="141321" grpId="0" animBg="1" autoUpdateAnimBg="0"/>
      <p:bldP spid="141329"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1" name="AutoShape 5"/>
          <p:cNvSpPr>
            <a:spLocks noChangeArrowheads="1"/>
          </p:cNvSpPr>
          <p:nvPr/>
        </p:nvSpPr>
        <p:spPr bwMode="auto">
          <a:xfrm>
            <a:off x="4572000" y="1371600"/>
            <a:ext cx="2895600" cy="14478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800" b="1" i="1">
                <a:solidFill>
                  <a:srgbClr val="CC3300"/>
                </a:solidFill>
                <a:effectLst>
                  <a:outerShdw blurRad="38100" dist="38100" dir="2700000" algn="tl">
                    <a:srgbClr val="000000"/>
                  </a:outerShdw>
                </a:effectLst>
                <a:latin typeface="Times New Roman"/>
              </a:rPr>
              <a:t>Nhà nước </a:t>
            </a:r>
            <a:endParaRPr lang="en-US" altLang="en-US" sz="2800" b="1" i="1" dirty="0">
              <a:solidFill>
                <a:srgbClr val="CC3300"/>
              </a:solidFill>
              <a:effectLst>
                <a:outerShdw blurRad="38100" dist="38100" dir="2700000" algn="tl">
                  <a:srgbClr val="000000"/>
                </a:outerShdw>
              </a:effectLst>
              <a:latin typeface="Times New Roman"/>
            </a:endParaRPr>
          </a:p>
          <a:p>
            <a:pPr algn="ctr">
              <a:spcBef>
                <a:spcPct val="50000"/>
              </a:spcBef>
              <a:defRPr/>
            </a:pPr>
            <a:r>
              <a:rPr lang="en-US" altLang="en-US" sz="2800" b="1" i="1">
                <a:solidFill>
                  <a:srgbClr val="CC3300"/>
                </a:solidFill>
                <a:effectLst>
                  <a:outerShdw blurRad="38100" dist="38100" dir="2700000" algn="tl">
                    <a:srgbClr val="000000"/>
                  </a:outerShdw>
                </a:effectLst>
                <a:latin typeface="Times New Roman"/>
              </a:rPr>
              <a:t>chiếm hữu nô lệ</a:t>
            </a:r>
            <a:endParaRPr lang="en-US" altLang="en-US" sz="2800" b="1" i="1" dirty="0">
              <a:solidFill>
                <a:srgbClr val="CC3300"/>
              </a:solidFill>
              <a:effectLst>
                <a:outerShdw blurRad="38100" dist="38100" dir="2700000" algn="tl">
                  <a:srgbClr val="000000"/>
                </a:outerShdw>
              </a:effectLst>
              <a:latin typeface="Times New Roman"/>
            </a:endParaRPr>
          </a:p>
        </p:txBody>
      </p:sp>
      <p:sp>
        <p:nvSpPr>
          <p:cNvPr id="142345" name="Oval 9"/>
          <p:cNvSpPr>
            <a:spLocks noChangeArrowheads="1"/>
          </p:cNvSpPr>
          <p:nvPr/>
        </p:nvSpPr>
        <p:spPr bwMode="auto">
          <a:xfrm>
            <a:off x="1600200" y="1447800"/>
            <a:ext cx="2438400" cy="9144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Quân chủ</a:t>
            </a:r>
          </a:p>
        </p:txBody>
      </p:sp>
      <p:sp>
        <p:nvSpPr>
          <p:cNvPr id="142346" name="Oval 10"/>
          <p:cNvSpPr>
            <a:spLocks noChangeArrowheads="1"/>
          </p:cNvSpPr>
          <p:nvPr/>
        </p:nvSpPr>
        <p:spPr bwMode="auto">
          <a:xfrm>
            <a:off x="7848600" y="1295400"/>
            <a:ext cx="2819400" cy="11430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CH quý tộc;</a:t>
            </a:r>
          </a:p>
          <a:p>
            <a:pPr algn="ctr">
              <a:defRPr/>
            </a:pPr>
            <a:r>
              <a:rPr lang="en-US" altLang="en-US" sz="2800" b="1" i="1">
                <a:solidFill>
                  <a:srgbClr val="FFFFFF"/>
                </a:solidFill>
                <a:latin typeface="Times New Roman" pitchFamily="18" charset="0"/>
              </a:rPr>
              <a:t> CH dân chủ </a:t>
            </a:r>
          </a:p>
        </p:txBody>
      </p:sp>
      <p:sp>
        <p:nvSpPr>
          <p:cNvPr id="142349" name="Line 13"/>
          <p:cNvSpPr>
            <a:spLocks noChangeShapeType="1"/>
          </p:cNvSpPr>
          <p:nvPr/>
        </p:nvSpPr>
        <p:spPr bwMode="auto">
          <a:xfrm flipH="1">
            <a:off x="3962400" y="1812926"/>
            <a:ext cx="609600" cy="92075"/>
          </a:xfrm>
          <a:prstGeom prst="line">
            <a:avLst/>
          </a:prstGeom>
          <a:noFill/>
          <a:ln w="38100">
            <a:solidFill>
              <a:srgbClr val="00609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2350" name="Line 14"/>
          <p:cNvSpPr>
            <a:spLocks noChangeShapeType="1"/>
          </p:cNvSpPr>
          <p:nvPr/>
        </p:nvSpPr>
        <p:spPr bwMode="auto">
          <a:xfrm>
            <a:off x="7467600" y="1752600"/>
            <a:ext cx="381000" cy="152400"/>
          </a:xfrm>
          <a:prstGeom prst="line">
            <a:avLst/>
          </a:prstGeom>
          <a:noFill/>
          <a:ln w="38100">
            <a:solidFill>
              <a:srgbClr val="00609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2364" name="AutoShape 28"/>
          <p:cNvSpPr>
            <a:spLocks noChangeArrowheads="1"/>
          </p:cNvSpPr>
          <p:nvPr/>
        </p:nvSpPr>
        <p:spPr bwMode="auto">
          <a:xfrm>
            <a:off x="3505200" y="304800"/>
            <a:ext cx="5181600" cy="609600"/>
          </a:xfrm>
          <a:prstGeom prst="octagon">
            <a:avLst>
              <a:gd name="adj" fmla="val 15384"/>
            </a:avLst>
          </a:prstGeom>
          <a:solidFill>
            <a:srgbClr val="003366"/>
          </a:solidFill>
          <a:ln w="9525">
            <a:solidFill>
              <a:schemeClr val="tx1"/>
            </a:solidFill>
            <a:miter lim="800000"/>
            <a:headEnd/>
            <a:tailEnd/>
          </a:ln>
          <a:effectLst/>
          <a:extLst/>
        </p:spPr>
        <p:txBody>
          <a:bodyPr wrap="none" anchor="ctr"/>
          <a:lstStyle/>
          <a:p>
            <a:pPr algn="ctr">
              <a:defRPr/>
            </a:pPr>
            <a:r>
              <a:rPr lang="en-US" altLang="en-US" sz="3200" b="1" dirty="0">
                <a:solidFill>
                  <a:srgbClr val="FFFFFF"/>
                </a:solidFill>
                <a:effectLst>
                  <a:outerShdw blurRad="38100" dist="38100" dir="2700000" algn="tl">
                    <a:srgbClr val="000000"/>
                  </a:outerShdw>
                </a:effectLst>
                <a:latin typeface="Times New Roman"/>
              </a:rPr>
              <a:t>HÌNH THỨC CHÍNH THỂ</a:t>
            </a:r>
          </a:p>
        </p:txBody>
      </p:sp>
    </p:spTree>
    <p:extLst>
      <p:ext uri="{BB962C8B-B14F-4D97-AF65-F5344CB8AC3E}">
        <p14:creationId xmlns:p14="http://schemas.microsoft.com/office/powerpoint/2010/main" val="73992109"/>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iterate type="lt">
                                    <p:tmPct val="100000"/>
                                  </p:iterate>
                                  <p:childTnLst>
                                    <p:set>
                                      <p:cBhvr>
                                        <p:cTn id="6" dur="1" fill="hold">
                                          <p:stCondLst>
                                            <p:cond delay="0"/>
                                          </p:stCondLst>
                                        </p:cTn>
                                        <p:tgtEl>
                                          <p:spTgt spid="142364"/>
                                        </p:tgtEl>
                                        <p:attrNameLst>
                                          <p:attrName>style.visibility</p:attrName>
                                        </p:attrNameLst>
                                      </p:cBhvr>
                                      <p:to>
                                        <p:strVal val="visible"/>
                                      </p:to>
                                    </p:set>
                                    <p:animEffect transition="in" filter="blinds(horizontal)">
                                      <p:cBhvr>
                                        <p:cTn id="7" dur="75"/>
                                        <p:tgtEl>
                                          <p:spTgt spid="1423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iterate type="lt">
                                    <p:tmPct val="100000"/>
                                  </p:iterate>
                                  <p:childTnLst>
                                    <p:set>
                                      <p:cBhvr>
                                        <p:cTn id="11" dur="1" fill="hold">
                                          <p:stCondLst>
                                            <p:cond delay="0"/>
                                          </p:stCondLst>
                                        </p:cTn>
                                        <p:tgtEl>
                                          <p:spTgt spid="142341"/>
                                        </p:tgtEl>
                                        <p:attrNameLst>
                                          <p:attrName>style.visibility</p:attrName>
                                        </p:attrNameLst>
                                      </p:cBhvr>
                                      <p:to>
                                        <p:strVal val="visible"/>
                                      </p:to>
                                    </p:set>
                                    <p:animEffect transition="in" filter="blinds(horizontal)">
                                      <p:cBhvr>
                                        <p:cTn id="12" dur="75"/>
                                        <p:tgtEl>
                                          <p:spTgt spid="1423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nodeType="clickEffect">
                                  <p:stCondLst>
                                    <p:cond delay="0"/>
                                  </p:stCondLst>
                                  <p:childTnLst>
                                    <p:set>
                                      <p:cBhvr>
                                        <p:cTn id="16" dur="1" fill="hold">
                                          <p:stCondLst>
                                            <p:cond delay="0"/>
                                          </p:stCondLst>
                                        </p:cTn>
                                        <p:tgtEl>
                                          <p:spTgt spid="142349"/>
                                        </p:tgtEl>
                                        <p:attrNameLst>
                                          <p:attrName>style.visibility</p:attrName>
                                        </p:attrNameLst>
                                      </p:cBhvr>
                                      <p:to>
                                        <p:strVal val="visible"/>
                                      </p:to>
                                    </p:set>
                                    <p:animEffect transition="in" filter="blinds(vertical)">
                                      <p:cBhvr>
                                        <p:cTn id="17" dur="500"/>
                                        <p:tgtEl>
                                          <p:spTgt spid="142349"/>
                                        </p:tgtEl>
                                      </p:cBhvr>
                                    </p:animEffect>
                                  </p:childTnLst>
                                </p:cTn>
                              </p:par>
                            </p:childTnLst>
                          </p:cTn>
                        </p:par>
                        <p:par>
                          <p:cTn id="18" fill="hold" nodeType="afterGroup">
                            <p:stCondLst>
                              <p:cond delay="500"/>
                            </p:stCondLst>
                            <p:childTnLst>
                              <p:par>
                                <p:cTn id="19" presetID="3" presetClass="entr" presetSubtype="10" fill="hold" grpId="0" nodeType="afterEffect">
                                  <p:stCondLst>
                                    <p:cond delay="0"/>
                                  </p:stCondLst>
                                  <p:iterate type="lt">
                                    <p:tmPct val="100000"/>
                                  </p:iterate>
                                  <p:childTnLst>
                                    <p:set>
                                      <p:cBhvr>
                                        <p:cTn id="20" dur="1" fill="hold">
                                          <p:stCondLst>
                                            <p:cond delay="0"/>
                                          </p:stCondLst>
                                        </p:cTn>
                                        <p:tgtEl>
                                          <p:spTgt spid="142345"/>
                                        </p:tgtEl>
                                        <p:attrNameLst>
                                          <p:attrName>style.visibility</p:attrName>
                                        </p:attrNameLst>
                                      </p:cBhvr>
                                      <p:to>
                                        <p:strVal val="visible"/>
                                      </p:to>
                                    </p:set>
                                    <p:animEffect transition="in" filter="blinds(horizontal)">
                                      <p:cBhvr>
                                        <p:cTn id="21" dur="75"/>
                                        <p:tgtEl>
                                          <p:spTgt spid="14234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nodeType="clickEffect">
                                  <p:stCondLst>
                                    <p:cond delay="0"/>
                                  </p:stCondLst>
                                  <p:childTnLst>
                                    <p:set>
                                      <p:cBhvr>
                                        <p:cTn id="25" dur="1" fill="hold">
                                          <p:stCondLst>
                                            <p:cond delay="0"/>
                                          </p:stCondLst>
                                        </p:cTn>
                                        <p:tgtEl>
                                          <p:spTgt spid="142350"/>
                                        </p:tgtEl>
                                        <p:attrNameLst>
                                          <p:attrName>style.visibility</p:attrName>
                                        </p:attrNameLst>
                                      </p:cBhvr>
                                      <p:to>
                                        <p:strVal val="visible"/>
                                      </p:to>
                                    </p:set>
                                    <p:animEffect transition="in" filter="blinds(vertical)">
                                      <p:cBhvr>
                                        <p:cTn id="26" dur="500"/>
                                        <p:tgtEl>
                                          <p:spTgt spid="142350"/>
                                        </p:tgtEl>
                                      </p:cBhvr>
                                    </p:animEffect>
                                  </p:childTnLst>
                                </p:cTn>
                              </p:par>
                            </p:childTnLst>
                          </p:cTn>
                        </p:par>
                        <p:par>
                          <p:cTn id="27" fill="hold" nodeType="afterGroup">
                            <p:stCondLst>
                              <p:cond delay="500"/>
                            </p:stCondLst>
                            <p:childTnLst>
                              <p:par>
                                <p:cTn id="28" presetID="3" presetClass="entr" presetSubtype="10" fill="hold" grpId="0" nodeType="afterEffect">
                                  <p:stCondLst>
                                    <p:cond delay="0"/>
                                  </p:stCondLst>
                                  <p:iterate type="lt">
                                    <p:tmPct val="100000"/>
                                  </p:iterate>
                                  <p:childTnLst>
                                    <p:set>
                                      <p:cBhvr>
                                        <p:cTn id="29" dur="1" fill="hold">
                                          <p:stCondLst>
                                            <p:cond delay="0"/>
                                          </p:stCondLst>
                                        </p:cTn>
                                        <p:tgtEl>
                                          <p:spTgt spid="142346"/>
                                        </p:tgtEl>
                                        <p:attrNameLst>
                                          <p:attrName>style.visibility</p:attrName>
                                        </p:attrNameLst>
                                      </p:cBhvr>
                                      <p:to>
                                        <p:strVal val="visible"/>
                                      </p:to>
                                    </p:set>
                                    <p:animEffect transition="in" filter="blinds(horizontal)">
                                      <p:cBhvr>
                                        <p:cTn id="30" dur="75"/>
                                        <p:tgtEl>
                                          <p:spTgt spid="142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1" grpId="0" animBg="1" autoUpdateAnimBg="0"/>
      <p:bldP spid="142345" grpId="0" animBg="1" autoUpdateAnimBg="0"/>
      <p:bldP spid="142346" grpId="0" animBg="1" autoUpdateAnimBg="0"/>
      <p:bldP spid="142364"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2"/>
          <p:cNvSpPr>
            <a:spLocks noChangeArrowheads="1"/>
          </p:cNvSpPr>
          <p:nvPr/>
        </p:nvSpPr>
        <p:spPr bwMode="auto">
          <a:xfrm>
            <a:off x="3962400" y="1066800"/>
            <a:ext cx="4648200" cy="9144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800" b="1" i="1" dirty="0">
                <a:solidFill>
                  <a:srgbClr val="CC3300"/>
                </a:solidFill>
                <a:effectLst>
                  <a:outerShdw blurRad="38100" dist="38100" dir="2700000" algn="tl">
                    <a:srgbClr val="000000"/>
                  </a:outerShdw>
                </a:effectLst>
                <a:latin typeface="Times New Roman"/>
              </a:rPr>
              <a:t>Nhà nước chiếm hữu nô lệ </a:t>
            </a:r>
          </a:p>
        </p:txBody>
      </p:sp>
      <p:sp>
        <p:nvSpPr>
          <p:cNvPr id="159754" name="AutoShape 10"/>
          <p:cNvSpPr>
            <a:spLocks noChangeArrowheads="1"/>
          </p:cNvSpPr>
          <p:nvPr/>
        </p:nvSpPr>
        <p:spPr bwMode="auto">
          <a:xfrm>
            <a:off x="4191000" y="2286000"/>
            <a:ext cx="4038600" cy="7620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800" b="1" i="1" dirty="0">
                <a:solidFill>
                  <a:srgbClr val="CC3300"/>
                </a:solidFill>
                <a:effectLst>
                  <a:outerShdw blurRad="38100" dist="38100" dir="2700000" algn="tl">
                    <a:srgbClr val="000000"/>
                  </a:outerShdw>
                </a:effectLst>
                <a:latin typeface="Times New Roman"/>
              </a:rPr>
              <a:t> Nhà nước phong kiến</a:t>
            </a:r>
          </a:p>
        </p:txBody>
      </p:sp>
      <p:sp>
        <p:nvSpPr>
          <p:cNvPr id="159755" name="Oval 11"/>
          <p:cNvSpPr>
            <a:spLocks noChangeArrowheads="1"/>
          </p:cNvSpPr>
          <p:nvPr/>
        </p:nvSpPr>
        <p:spPr bwMode="auto">
          <a:xfrm>
            <a:off x="1524000" y="1981200"/>
            <a:ext cx="2514600" cy="13716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QC chuyên chế;</a:t>
            </a:r>
          </a:p>
          <a:p>
            <a:pPr algn="ctr">
              <a:defRPr/>
            </a:pPr>
            <a:r>
              <a:rPr lang="en-US" altLang="en-US" sz="2800" b="1" i="1">
                <a:solidFill>
                  <a:srgbClr val="FFFFFF"/>
                </a:solidFill>
                <a:latin typeface="Times New Roman" pitchFamily="18" charset="0"/>
              </a:rPr>
              <a:t> QC hạn chế</a:t>
            </a:r>
          </a:p>
        </p:txBody>
      </p:sp>
      <p:sp>
        <p:nvSpPr>
          <p:cNvPr id="159756" name="Oval 12"/>
          <p:cNvSpPr>
            <a:spLocks noChangeArrowheads="1"/>
          </p:cNvSpPr>
          <p:nvPr/>
        </p:nvSpPr>
        <p:spPr bwMode="auto">
          <a:xfrm>
            <a:off x="8305800" y="2057400"/>
            <a:ext cx="2362200" cy="15240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Cộng hoà</a:t>
            </a:r>
          </a:p>
          <a:p>
            <a:pPr algn="ctr">
              <a:defRPr/>
            </a:pPr>
            <a:r>
              <a:rPr lang="en-US" altLang="en-US" sz="2800" b="1" i="1">
                <a:solidFill>
                  <a:srgbClr val="FFFFFF"/>
                </a:solidFill>
                <a:latin typeface="Times New Roman" pitchFamily="18" charset="0"/>
              </a:rPr>
              <a:t> phong kiến</a:t>
            </a:r>
          </a:p>
        </p:txBody>
      </p:sp>
      <p:sp>
        <p:nvSpPr>
          <p:cNvPr id="159757" name="Line 13"/>
          <p:cNvSpPr>
            <a:spLocks noChangeShapeType="1"/>
          </p:cNvSpPr>
          <p:nvPr/>
        </p:nvSpPr>
        <p:spPr bwMode="auto">
          <a:xfrm flipH="1" flipV="1">
            <a:off x="3962400" y="2438400"/>
            <a:ext cx="228600" cy="228600"/>
          </a:xfrm>
          <a:prstGeom prst="line">
            <a:avLst/>
          </a:prstGeom>
          <a:noFill/>
          <a:ln w="38100">
            <a:solidFill>
              <a:srgbClr val="76000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59758" name="Line 14"/>
          <p:cNvSpPr>
            <a:spLocks noChangeShapeType="1"/>
          </p:cNvSpPr>
          <p:nvPr/>
        </p:nvSpPr>
        <p:spPr bwMode="auto">
          <a:xfrm>
            <a:off x="8229600" y="2438400"/>
            <a:ext cx="304800" cy="76200"/>
          </a:xfrm>
          <a:prstGeom prst="line">
            <a:avLst/>
          </a:prstGeom>
          <a:noFill/>
          <a:ln w="38100">
            <a:solidFill>
              <a:srgbClr val="76000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59759" name="Oval 15"/>
          <p:cNvSpPr>
            <a:spLocks noChangeArrowheads="1"/>
          </p:cNvSpPr>
          <p:nvPr/>
        </p:nvSpPr>
        <p:spPr bwMode="auto">
          <a:xfrm>
            <a:off x="1524000" y="3276600"/>
            <a:ext cx="2819400" cy="13716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QC phân quyền;</a:t>
            </a:r>
          </a:p>
          <a:p>
            <a:pPr algn="ctr">
              <a:defRPr/>
            </a:pPr>
            <a:r>
              <a:rPr lang="en-US" altLang="en-US" sz="2800" b="1" i="1">
                <a:solidFill>
                  <a:srgbClr val="FFFFFF"/>
                </a:solidFill>
                <a:latin typeface="Times New Roman" pitchFamily="18" charset="0"/>
              </a:rPr>
              <a:t>QC tập quyền</a:t>
            </a:r>
          </a:p>
        </p:txBody>
      </p:sp>
      <p:sp>
        <p:nvSpPr>
          <p:cNvPr id="159760" name="Line 16"/>
          <p:cNvSpPr>
            <a:spLocks noChangeShapeType="1"/>
          </p:cNvSpPr>
          <p:nvPr/>
        </p:nvSpPr>
        <p:spPr bwMode="auto">
          <a:xfrm flipH="1">
            <a:off x="3733800" y="3048000"/>
            <a:ext cx="533400" cy="381000"/>
          </a:xfrm>
          <a:prstGeom prst="line">
            <a:avLst/>
          </a:prstGeom>
          <a:noFill/>
          <a:ln w="38100">
            <a:solidFill>
              <a:srgbClr val="76000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59761" name="AutoShape 17"/>
          <p:cNvSpPr>
            <a:spLocks noChangeArrowheads="1"/>
          </p:cNvSpPr>
          <p:nvPr/>
        </p:nvSpPr>
        <p:spPr bwMode="auto">
          <a:xfrm>
            <a:off x="3276600" y="0"/>
            <a:ext cx="5334000" cy="990600"/>
          </a:xfrm>
          <a:prstGeom prst="octagon">
            <a:avLst>
              <a:gd name="adj" fmla="val 15384"/>
            </a:avLst>
          </a:prstGeom>
          <a:solidFill>
            <a:srgbClr val="003366"/>
          </a:solidFill>
          <a:ln w="9525">
            <a:solidFill>
              <a:schemeClr val="tx1"/>
            </a:solidFill>
            <a:miter lim="800000"/>
            <a:headEnd/>
            <a:tailEnd/>
          </a:ln>
          <a:effectLst/>
          <a:extLst/>
        </p:spPr>
        <p:txBody>
          <a:bodyPr wrap="none" anchor="ctr"/>
          <a:lstStyle/>
          <a:p>
            <a:pPr algn="ctr">
              <a:defRPr/>
            </a:pPr>
            <a:r>
              <a:rPr lang="en-US" altLang="en-US" sz="3200" b="1" dirty="0">
                <a:solidFill>
                  <a:srgbClr val="FFFFFF"/>
                </a:solidFill>
                <a:effectLst>
                  <a:outerShdw blurRad="38100" dist="38100" dir="2700000" algn="tl">
                    <a:srgbClr val="000000"/>
                  </a:outerShdw>
                </a:effectLst>
                <a:latin typeface="Times New Roman"/>
              </a:rPr>
              <a:t>HÌNH THỨC CHÍNH THỂ</a:t>
            </a:r>
          </a:p>
        </p:txBody>
      </p:sp>
    </p:spTree>
    <p:extLst>
      <p:ext uri="{BB962C8B-B14F-4D97-AF65-F5344CB8AC3E}">
        <p14:creationId xmlns:p14="http://schemas.microsoft.com/office/powerpoint/2010/main" val="825839045"/>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iterate type="lt">
                                    <p:tmPct val="100000"/>
                                  </p:iterate>
                                  <p:childTnLst>
                                    <p:set>
                                      <p:cBhvr>
                                        <p:cTn id="6" dur="1" fill="hold">
                                          <p:stCondLst>
                                            <p:cond delay="0"/>
                                          </p:stCondLst>
                                        </p:cTn>
                                        <p:tgtEl>
                                          <p:spTgt spid="159754"/>
                                        </p:tgtEl>
                                        <p:attrNameLst>
                                          <p:attrName>style.visibility</p:attrName>
                                        </p:attrNameLst>
                                      </p:cBhvr>
                                      <p:to>
                                        <p:strVal val="visible"/>
                                      </p:to>
                                    </p:set>
                                    <p:animEffect transition="in" filter="blinds(horizontal)">
                                      <p:cBhvr>
                                        <p:cTn id="7" dur="75"/>
                                        <p:tgtEl>
                                          <p:spTgt spid="1597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59757"/>
                                        </p:tgtEl>
                                        <p:attrNameLst>
                                          <p:attrName>style.visibility</p:attrName>
                                        </p:attrNameLst>
                                      </p:cBhvr>
                                      <p:to>
                                        <p:strVal val="visible"/>
                                      </p:to>
                                    </p:set>
                                    <p:animEffect transition="in" filter="blinds(horizontal)">
                                      <p:cBhvr>
                                        <p:cTn id="12" dur="500"/>
                                        <p:tgtEl>
                                          <p:spTgt spid="159757"/>
                                        </p:tgtEl>
                                      </p:cBhvr>
                                    </p:animEffect>
                                  </p:childTnLst>
                                </p:cTn>
                              </p:par>
                            </p:childTnLst>
                          </p:cTn>
                        </p:par>
                        <p:par>
                          <p:cTn id="13" fill="hold" nodeType="afterGroup">
                            <p:stCondLst>
                              <p:cond delay="500"/>
                            </p:stCondLst>
                            <p:childTnLst>
                              <p:par>
                                <p:cTn id="14" presetID="3" presetClass="entr" presetSubtype="5" fill="hold" grpId="0" nodeType="afterEffect">
                                  <p:stCondLst>
                                    <p:cond delay="0"/>
                                  </p:stCondLst>
                                  <p:iterate type="lt">
                                    <p:tmPct val="100000"/>
                                  </p:iterate>
                                  <p:childTnLst>
                                    <p:set>
                                      <p:cBhvr>
                                        <p:cTn id="15" dur="1" fill="hold">
                                          <p:stCondLst>
                                            <p:cond delay="0"/>
                                          </p:stCondLst>
                                        </p:cTn>
                                        <p:tgtEl>
                                          <p:spTgt spid="159755"/>
                                        </p:tgtEl>
                                        <p:attrNameLst>
                                          <p:attrName>style.visibility</p:attrName>
                                        </p:attrNameLst>
                                      </p:cBhvr>
                                      <p:to>
                                        <p:strVal val="visible"/>
                                      </p:to>
                                    </p:set>
                                    <p:animEffect transition="in" filter="blinds(vertical)">
                                      <p:cBhvr>
                                        <p:cTn id="16" dur="75"/>
                                        <p:tgtEl>
                                          <p:spTgt spid="15975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59760"/>
                                        </p:tgtEl>
                                        <p:attrNameLst>
                                          <p:attrName>style.visibility</p:attrName>
                                        </p:attrNameLst>
                                      </p:cBhvr>
                                      <p:to>
                                        <p:strVal val="visible"/>
                                      </p:to>
                                    </p:set>
                                    <p:animEffect transition="in" filter="blinds(horizontal)">
                                      <p:cBhvr>
                                        <p:cTn id="21" dur="500"/>
                                        <p:tgtEl>
                                          <p:spTgt spid="159760"/>
                                        </p:tgtEl>
                                      </p:cBhvr>
                                    </p:animEffect>
                                  </p:childTnLst>
                                </p:cTn>
                              </p:par>
                            </p:childTnLst>
                          </p:cTn>
                        </p:par>
                        <p:par>
                          <p:cTn id="22" fill="hold" nodeType="afterGroup">
                            <p:stCondLst>
                              <p:cond delay="500"/>
                            </p:stCondLst>
                            <p:childTnLst>
                              <p:par>
                                <p:cTn id="23" presetID="3" presetClass="entr" presetSubtype="5" fill="hold" grpId="0" nodeType="afterEffect">
                                  <p:stCondLst>
                                    <p:cond delay="0"/>
                                  </p:stCondLst>
                                  <p:iterate type="lt">
                                    <p:tmPct val="100000"/>
                                  </p:iterate>
                                  <p:childTnLst>
                                    <p:set>
                                      <p:cBhvr>
                                        <p:cTn id="24" dur="1" fill="hold">
                                          <p:stCondLst>
                                            <p:cond delay="0"/>
                                          </p:stCondLst>
                                        </p:cTn>
                                        <p:tgtEl>
                                          <p:spTgt spid="159759"/>
                                        </p:tgtEl>
                                        <p:attrNameLst>
                                          <p:attrName>style.visibility</p:attrName>
                                        </p:attrNameLst>
                                      </p:cBhvr>
                                      <p:to>
                                        <p:strVal val="visible"/>
                                      </p:to>
                                    </p:set>
                                    <p:animEffect transition="in" filter="blinds(vertical)">
                                      <p:cBhvr>
                                        <p:cTn id="25" dur="75"/>
                                        <p:tgtEl>
                                          <p:spTgt spid="15975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59758"/>
                                        </p:tgtEl>
                                        <p:attrNameLst>
                                          <p:attrName>style.visibility</p:attrName>
                                        </p:attrNameLst>
                                      </p:cBhvr>
                                      <p:to>
                                        <p:strVal val="visible"/>
                                      </p:to>
                                    </p:set>
                                    <p:animEffect transition="in" filter="blinds(horizontal)">
                                      <p:cBhvr>
                                        <p:cTn id="30" dur="500"/>
                                        <p:tgtEl>
                                          <p:spTgt spid="159758"/>
                                        </p:tgtEl>
                                      </p:cBhvr>
                                    </p:animEffect>
                                  </p:childTnLst>
                                </p:cTn>
                              </p:par>
                            </p:childTnLst>
                          </p:cTn>
                        </p:par>
                        <p:par>
                          <p:cTn id="31" fill="hold" nodeType="afterGroup">
                            <p:stCondLst>
                              <p:cond delay="500"/>
                            </p:stCondLst>
                            <p:childTnLst>
                              <p:par>
                                <p:cTn id="32" presetID="3" presetClass="entr" presetSubtype="5" fill="hold" grpId="0" nodeType="afterEffect">
                                  <p:stCondLst>
                                    <p:cond delay="0"/>
                                  </p:stCondLst>
                                  <p:iterate type="lt">
                                    <p:tmPct val="100000"/>
                                  </p:iterate>
                                  <p:childTnLst>
                                    <p:set>
                                      <p:cBhvr>
                                        <p:cTn id="33" dur="1" fill="hold">
                                          <p:stCondLst>
                                            <p:cond delay="0"/>
                                          </p:stCondLst>
                                        </p:cTn>
                                        <p:tgtEl>
                                          <p:spTgt spid="159756"/>
                                        </p:tgtEl>
                                        <p:attrNameLst>
                                          <p:attrName>style.visibility</p:attrName>
                                        </p:attrNameLst>
                                      </p:cBhvr>
                                      <p:to>
                                        <p:strVal val="visible"/>
                                      </p:to>
                                    </p:set>
                                    <p:animEffect transition="in" filter="blinds(vertical)">
                                      <p:cBhvr>
                                        <p:cTn id="34" dur="75"/>
                                        <p:tgtEl>
                                          <p:spTgt spid="1597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4" grpId="0" animBg="1" autoUpdateAnimBg="0"/>
      <p:bldP spid="159755" grpId="0" animBg="1" autoUpdateAnimBg="0"/>
      <p:bldP spid="159756" grpId="0" animBg="1" autoUpdateAnimBg="0"/>
      <p:bldP spid="159759"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AutoShape 2"/>
          <p:cNvSpPr>
            <a:spLocks noChangeArrowheads="1"/>
          </p:cNvSpPr>
          <p:nvPr/>
        </p:nvSpPr>
        <p:spPr bwMode="auto">
          <a:xfrm>
            <a:off x="3657600" y="838200"/>
            <a:ext cx="5334000" cy="8382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800" b="1" i="1">
                <a:solidFill>
                  <a:srgbClr val="CC3300"/>
                </a:solidFill>
                <a:effectLst>
                  <a:outerShdw blurRad="38100" dist="38100" dir="2700000" algn="tl">
                    <a:srgbClr val="000000"/>
                  </a:outerShdw>
                </a:effectLst>
                <a:latin typeface="Times New Roman"/>
              </a:rPr>
              <a:t>Nhà nước chiếm hữu nô lệ</a:t>
            </a:r>
            <a:endParaRPr lang="en-US" altLang="en-US" sz="2800" b="1" i="1" dirty="0">
              <a:solidFill>
                <a:srgbClr val="CC3300"/>
              </a:solidFill>
              <a:effectLst>
                <a:outerShdw blurRad="38100" dist="38100" dir="2700000" algn="tl">
                  <a:srgbClr val="000000"/>
                </a:outerShdw>
              </a:effectLst>
              <a:latin typeface="Times New Roman"/>
            </a:endParaRPr>
          </a:p>
        </p:txBody>
      </p:sp>
      <p:sp>
        <p:nvSpPr>
          <p:cNvPr id="143363" name="AutoShape 3"/>
          <p:cNvSpPr>
            <a:spLocks noChangeArrowheads="1"/>
          </p:cNvSpPr>
          <p:nvPr/>
        </p:nvSpPr>
        <p:spPr bwMode="auto">
          <a:xfrm>
            <a:off x="4495800" y="2667000"/>
            <a:ext cx="3124200" cy="6858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200" b="1" i="1" dirty="0">
                <a:solidFill>
                  <a:srgbClr val="CC3300"/>
                </a:solidFill>
                <a:effectLst>
                  <a:outerShdw blurRad="38100" dist="38100" dir="2700000" algn="tl">
                    <a:srgbClr val="000000"/>
                  </a:outerShdw>
                </a:effectLst>
                <a:latin typeface="Times New Roman"/>
              </a:rPr>
              <a:t>  </a:t>
            </a:r>
            <a:r>
              <a:rPr lang="en-US" altLang="en-US" sz="2800" b="1" i="1" dirty="0">
                <a:solidFill>
                  <a:srgbClr val="CC3300"/>
                </a:solidFill>
                <a:effectLst>
                  <a:outerShdw blurRad="38100" dist="38100" dir="2700000" algn="tl">
                    <a:srgbClr val="000000"/>
                  </a:outerShdw>
                </a:effectLst>
                <a:latin typeface="Times New Roman"/>
              </a:rPr>
              <a:t>Nhà n</a:t>
            </a:r>
            <a:r>
              <a:rPr lang="vi-VN" altLang="en-US" sz="2800" b="1" i="1" dirty="0">
                <a:solidFill>
                  <a:srgbClr val="CC3300"/>
                </a:solidFill>
                <a:effectLst>
                  <a:outerShdw blurRad="38100" dist="38100" dir="2700000" algn="tl">
                    <a:srgbClr val="000000"/>
                  </a:outerShdw>
                </a:effectLst>
                <a:latin typeface="Times New Roman"/>
              </a:rPr>
              <a:t>ư</a:t>
            </a:r>
            <a:r>
              <a:rPr lang="en-US" altLang="en-US" sz="2800" b="1" i="1" dirty="0">
                <a:solidFill>
                  <a:srgbClr val="CC3300"/>
                </a:solidFill>
                <a:effectLst>
                  <a:outerShdw blurRad="38100" dist="38100" dir="2700000" algn="tl">
                    <a:srgbClr val="000000"/>
                  </a:outerShdw>
                </a:effectLst>
                <a:latin typeface="Times New Roman"/>
              </a:rPr>
              <a:t>ớc tư sản </a:t>
            </a:r>
          </a:p>
        </p:txBody>
      </p:sp>
      <p:sp>
        <p:nvSpPr>
          <p:cNvPr id="143366" name="Oval 6"/>
          <p:cNvSpPr>
            <a:spLocks noChangeArrowheads="1"/>
          </p:cNvSpPr>
          <p:nvPr/>
        </p:nvSpPr>
        <p:spPr bwMode="auto">
          <a:xfrm>
            <a:off x="1524000" y="2514600"/>
            <a:ext cx="2590800" cy="11430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Quân chủ </a:t>
            </a:r>
          </a:p>
          <a:p>
            <a:pPr algn="ctr">
              <a:defRPr/>
            </a:pPr>
            <a:r>
              <a:rPr lang="en-US" altLang="en-US" sz="2800" b="1" i="1">
                <a:solidFill>
                  <a:srgbClr val="FFFFFF"/>
                </a:solidFill>
                <a:latin typeface="Times New Roman" pitchFamily="18" charset="0"/>
              </a:rPr>
              <a:t>lập hiến</a:t>
            </a:r>
          </a:p>
        </p:txBody>
      </p:sp>
      <p:sp>
        <p:nvSpPr>
          <p:cNvPr id="143367" name="Oval 7"/>
          <p:cNvSpPr>
            <a:spLocks noChangeArrowheads="1"/>
          </p:cNvSpPr>
          <p:nvPr/>
        </p:nvSpPr>
        <p:spPr bwMode="auto">
          <a:xfrm>
            <a:off x="7772400" y="2133600"/>
            <a:ext cx="2819400" cy="14478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Cộng hoà </a:t>
            </a:r>
          </a:p>
          <a:p>
            <a:pPr algn="ctr">
              <a:defRPr/>
            </a:pPr>
            <a:r>
              <a:rPr lang="vi-VN" altLang="en-US" sz="2800" b="1" i="1">
                <a:solidFill>
                  <a:srgbClr val="FFFFFF"/>
                </a:solidFill>
                <a:latin typeface="Times New Roman" pitchFamily="18" charset="0"/>
              </a:rPr>
              <a:t>đ</a:t>
            </a:r>
            <a:r>
              <a:rPr lang="en-US" altLang="en-US" sz="2800" b="1" i="1">
                <a:solidFill>
                  <a:srgbClr val="FFFFFF"/>
                </a:solidFill>
                <a:latin typeface="Times New Roman" pitchFamily="18" charset="0"/>
              </a:rPr>
              <a:t>ại nghị</a:t>
            </a:r>
          </a:p>
        </p:txBody>
      </p:sp>
      <p:sp>
        <p:nvSpPr>
          <p:cNvPr id="143376" name="AutoShape 16"/>
          <p:cNvSpPr>
            <a:spLocks noChangeArrowheads="1"/>
          </p:cNvSpPr>
          <p:nvPr/>
        </p:nvSpPr>
        <p:spPr bwMode="auto">
          <a:xfrm>
            <a:off x="4038600" y="1828800"/>
            <a:ext cx="4191000" cy="6096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200" b="1" i="1">
                <a:solidFill>
                  <a:srgbClr val="CC3300"/>
                </a:solidFill>
                <a:effectLst>
                  <a:outerShdw blurRad="38100" dist="38100" dir="2700000" algn="tl">
                    <a:srgbClr val="000000"/>
                  </a:outerShdw>
                </a:effectLst>
                <a:latin typeface="Times New Roman"/>
              </a:rPr>
              <a:t> </a:t>
            </a:r>
            <a:r>
              <a:rPr lang="en-US" altLang="en-US" sz="2800" b="1" i="1">
                <a:solidFill>
                  <a:srgbClr val="CC3300"/>
                </a:solidFill>
                <a:effectLst>
                  <a:outerShdw blurRad="38100" dist="38100" dir="2700000" algn="tl">
                    <a:srgbClr val="000000"/>
                  </a:outerShdw>
                </a:effectLst>
                <a:latin typeface="Times New Roman"/>
              </a:rPr>
              <a:t>Nhà nước phong kiến</a:t>
            </a:r>
            <a:endParaRPr lang="en-US" altLang="en-US" sz="2800" b="1" i="1" dirty="0">
              <a:solidFill>
                <a:srgbClr val="CC3300"/>
              </a:solidFill>
              <a:effectLst>
                <a:outerShdw blurRad="38100" dist="38100" dir="2700000" algn="tl">
                  <a:srgbClr val="000000"/>
                </a:outerShdw>
              </a:effectLst>
              <a:latin typeface="Times New Roman"/>
            </a:endParaRPr>
          </a:p>
        </p:txBody>
      </p:sp>
      <p:sp>
        <p:nvSpPr>
          <p:cNvPr id="143379" name="Line 19"/>
          <p:cNvSpPr>
            <a:spLocks noChangeShapeType="1"/>
          </p:cNvSpPr>
          <p:nvPr/>
        </p:nvSpPr>
        <p:spPr bwMode="auto">
          <a:xfrm flipH="1">
            <a:off x="4114800" y="3001964"/>
            <a:ext cx="381000" cy="46037"/>
          </a:xfrm>
          <a:prstGeom prst="line">
            <a:avLst/>
          </a:prstGeom>
          <a:noFill/>
          <a:ln w="38100">
            <a:solidFill>
              <a:srgbClr val="76000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3380" name="Line 20"/>
          <p:cNvSpPr>
            <a:spLocks noChangeShapeType="1"/>
          </p:cNvSpPr>
          <p:nvPr/>
        </p:nvSpPr>
        <p:spPr bwMode="auto">
          <a:xfrm>
            <a:off x="7620000" y="3068638"/>
            <a:ext cx="152400" cy="55562"/>
          </a:xfrm>
          <a:prstGeom prst="line">
            <a:avLst/>
          </a:prstGeom>
          <a:noFill/>
          <a:ln w="38100">
            <a:solidFill>
              <a:srgbClr val="76000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3383" name="Oval 23"/>
          <p:cNvSpPr>
            <a:spLocks noChangeArrowheads="1"/>
          </p:cNvSpPr>
          <p:nvPr/>
        </p:nvSpPr>
        <p:spPr bwMode="auto">
          <a:xfrm>
            <a:off x="7848600" y="3429000"/>
            <a:ext cx="2819400" cy="13716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Cộng hoà </a:t>
            </a:r>
          </a:p>
          <a:p>
            <a:pPr algn="ctr">
              <a:defRPr/>
            </a:pPr>
            <a:r>
              <a:rPr lang="en-US" altLang="en-US" sz="2800" b="1" i="1">
                <a:solidFill>
                  <a:srgbClr val="FFFFFF"/>
                </a:solidFill>
                <a:latin typeface="Times New Roman" pitchFamily="18" charset="0"/>
              </a:rPr>
              <a:t>tổng thống </a:t>
            </a:r>
          </a:p>
        </p:txBody>
      </p:sp>
      <p:sp>
        <p:nvSpPr>
          <p:cNvPr id="143384" name="AutoShape 24"/>
          <p:cNvSpPr>
            <a:spLocks noChangeArrowheads="1"/>
          </p:cNvSpPr>
          <p:nvPr/>
        </p:nvSpPr>
        <p:spPr bwMode="auto">
          <a:xfrm>
            <a:off x="4572000" y="76200"/>
            <a:ext cx="3124200" cy="609600"/>
          </a:xfrm>
          <a:prstGeom prst="octagon">
            <a:avLst>
              <a:gd name="adj" fmla="val 15384"/>
            </a:avLst>
          </a:prstGeom>
          <a:solidFill>
            <a:srgbClr val="003366"/>
          </a:solidFill>
          <a:ln w="9525">
            <a:solidFill>
              <a:schemeClr val="tx1"/>
            </a:solidFill>
            <a:miter lim="800000"/>
            <a:headEnd/>
            <a:tailEnd/>
          </a:ln>
          <a:effectLst/>
          <a:extLst/>
        </p:spPr>
        <p:txBody>
          <a:bodyPr wrap="none" anchor="ctr"/>
          <a:lstStyle/>
          <a:p>
            <a:pPr algn="ctr">
              <a:defRPr/>
            </a:pPr>
            <a:r>
              <a:rPr lang="en-US" altLang="en-US" sz="3200" b="1" dirty="0">
                <a:solidFill>
                  <a:srgbClr val="FFFFFF"/>
                </a:solidFill>
                <a:effectLst>
                  <a:outerShdw blurRad="38100" dist="38100" dir="2700000" algn="tl">
                    <a:srgbClr val="000000"/>
                  </a:outerShdw>
                </a:effectLst>
                <a:latin typeface="Times New Roman"/>
              </a:rPr>
              <a:t>HÌNH THỨC CHÍNH THỂ</a:t>
            </a:r>
          </a:p>
        </p:txBody>
      </p:sp>
    </p:spTree>
    <p:extLst>
      <p:ext uri="{BB962C8B-B14F-4D97-AF65-F5344CB8AC3E}">
        <p14:creationId xmlns:p14="http://schemas.microsoft.com/office/powerpoint/2010/main" val="821294942"/>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iterate type="lt">
                                    <p:tmPct val="100000"/>
                                  </p:iterate>
                                  <p:childTnLst>
                                    <p:set>
                                      <p:cBhvr>
                                        <p:cTn id="6" dur="1" fill="hold">
                                          <p:stCondLst>
                                            <p:cond delay="0"/>
                                          </p:stCondLst>
                                        </p:cTn>
                                        <p:tgtEl>
                                          <p:spTgt spid="143363"/>
                                        </p:tgtEl>
                                        <p:attrNameLst>
                                          <p:attrName>style.visibility</p:attrName>
                                        </p:attrNameLst>
                                      </p:cBhvr>
                                      <p:to>
                                        <p:strVal val="visible"/>
                                      </p:to>
                                    </p:set>
                                    <p:animEffect transition="in" filter="blinds(horizontal)">
                                      <p:cBhvr>
                                        <p:cTn id="7" dur="75"/>
                                        <p:tgtEl>
                                          <p:spTgt spid="1433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3379"/>
                                        </p:tgtEl>
                                        <p:attrNameLst>
                                          <p:attrName>style.visibility</p:attrName>
                                        </p:attrNameLst>
                                      </p:cBhvr>
                                      <p:to>
                                        <p:strVal val="visible"/>
                                      </p:to>
                                    </p:set>
                                    <p:animEffect transition="in" filter="blinds(horizontal)">
                                      <p:cBhvr>
                                        <p:cTn id="12" dur="500"/>
                                        <p:tgtEl>
                                          <p:spTgt spid="143379"/>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iterate type="lt">
                                    <p:tmPct val="100000"/>
                                  </p:iterate>
                                  <p:childTnLst>
                                    <p:set>
                                      <p:cBhvr>
                                        <p:cTn id="15" dur="1" fill="hold">
                                          <p:stCondLst>
                                            <p:cond delay="0"/>
                                          </p:stCondLst>
                                        </p:cTn>
                                        <p:tgtEl>
                                          <p:spTgt spid="143366"/>
                                        </p:tgtEl>
                                        <p:attrNameLst>
                                          <p:attrName>style.visibility</p:attrName>
                                        </p:attrNameLst>
                                      </p:cBhvr>
                                      <p:to>
                                        <p:strVal val="visible"/>
                                      </p:to>
                                    </p:set>
                                    <p:animEffect transition="in" filter="blinds(horizontal)">
                                      <p:cBhvr>
                                        <p:cTn id="16" dur="75"/>
                                        <p:tgtEl>
                                          <p:spTgt spid="1433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43380"/>
                                        </p:tgtEl>
                                        <p:attrNameLst>
                                          <p:attrName>style.visibility</p:attrName>
                                        </p:attrNameLst>
                                      </p:cBhvr>
                                      <p:to>
                                        <p:strVal val="visible"/>
                                      </p:to>
                                    </p:set>
                                    <p:animEffect transition="in" filter="blinds(horizontal)">
                                      <p:cBhvr>
                                        <p:cTn id="21" dur="500"/>
                                        <p:tgtEl>
                                          <p:spTgt spid="143380"/>
                                        </p:tgtEl>
                                      </p:cBhvr>
                                    </p:animEffect>
                                  </p:childTnLst>
                                </p:cTn>
                              </p:par>
                            </p:childTnLst>
                          </p:cTn>
                        </p:par>
                        <p:par>
                          <p:cTn id="22" fill="hold" nodeType="afterGroup">
                            <p:stCondLst>
                              <p:cond delay="500"/>
                            </p:stCondLst>
                            <p:childTnLst>
                              <p:par>
                                <p:cTn id="23" presetID="3" presetClass="entr" presetSubtype="10" fill="hold" grpId="0" nodeType="afterEffect">
                                  <p:stCondLst>
                                    <p:cond delay="0"/>
                                  </p:stCondLst>
                                  <p:iterate type="lt">
                                    <p:tmPct val="100000"/>
                                  </p:iterate>
                                  <p:childTnLst>
                                    <p:set>
                                      <p:cBhvr>
                                        <p:cTn id="24" dur="1" fill="hold">
                                          <p:stCondLst>
                                            <p:cond delay="0"/>
                                          </p:stCondLst>
                                        </p:cTn>
                                        <p:tgtEl>
                                          <p:spTgt spid="143367"/>
                                        </p:tgtEl>
                                        <p:attrNameLst>
                                          <p:attrName>style.visibility</p:attrName>
                                        </p:attrNameLst>
                                      </p:cBhvr>
                                      <p:to>
                                        <p:strVal val="visible"/>
                                      </p:to>
                                    </p:set>
                                    <p:animEffect transition="in" filter="blinds(horizontal)">
                                      <p:cBhvr>
                                        <p:cTn id="25" dur="75"/>
                                        <p:tgtEl>
                                          <p:spTgt spid="143367"/>
                                        </p:tgtEl>
                                      </p:cBhvr>
                                    </p:animEffect>
                                  </p:childTnLst>
                                </p:cTn>
                              </p:par>
                            </p:childTnLst>
                          </p:cTn>
                        </p:par>
                        <p:par>
                          <p:cTn id="26" fill="hold" nodeType="afterGroup">
                            <p:stCondLst>
                              <p:cond delay="1550"/>
                            </p:stCondLst>
                            <p:childTnLst>
                              <p:par>
                                <p:cTn id="27" presetID="3" presetClass="entr" presetSubtype="10" fill="hold" grpId="0" nodeType="afterEffect">
                                  <p:stCondLst>
                                    <p:cond delay="0"/>
                                  </p:stCondLst>
                                  <p:iterate type="lt">
                                    <p:tmPct val="100000"/>
                                  </p:iterate>
                                  <p:childTnLst>
                                    <p:set>
                                      <p:cBhvr>
                                        <p:cTn id="28" dur="1" fill="hold">
                                          <p:stCondLst>
                                            <p:cond delay="0"/>
                                          </p:stCondLst>
                                        </p:cTn>
                                        <p:tgtEl>
                                          <p:spTgt spid="143383"/>
                                        </p:tgtEl>
                                        <p:attrNameLst>
                                          <p:attrName>style.visibility</p:attrName>
                                        </p:attrNameLst>
                                      </p:cBhvr>
                                      <p:to>
                                        <p:strVal val="visible"/>
                                      </p:to>
                                    </p:set>
                                    <p:animEffect transition="in" filter="blinds(horizontal)">
                                      <p:cBhvr>
                                        <p:cTn id="29" dur="75"/>
                                        <p:tgtEl>
                                          <p:spTgt spid="143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animBg="1" autoUpdateAnimBg="0"/>
      <p:bldP spid="143366" grpId="0" animBg="1" autoUpdateAnimBg="0"/>
      <p:bldP spid="143367" grpId="0" animBg="1" autoUpdateAnimBg="0"/>
      <p:bldP spid="143383"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AutoShape 2"/>
          <p:cNvSpPr>
            <a:spLocks noChangeArrowheads="1"/>
          </p:cNvSpPr>
          <p:nvPr/>
        </p:nvSpPr>
        <p:spPr bwMode="auto">
          <a:xfrm>
            <a:off x="3276600" y="990600"/>
            <a:ext cx="5029200" cy="8382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800" b="1" i="1" dirty="0">
                <a:solidFill>
                  <a:srgbClr val="CC3300"/>
                </a:solidFill>
                <a:effectLst>
                  <a:outerShdw blurRad="38100" dist="38100" dir="2700000" algn="tl">
                    <a:srgbClr val="000000"/>
                  </a:outerShdw>
                </a:effectLst>
                <a:latin typeface="Times New Roman"/>
              </a:rPr>
              <a:t>Nhà nước chiếm hữu nô lệ </a:t>
            </a:r>
          </a:p>
        </p:txBody>
      </p:sp>
      <p:sp>
        <p:nvSpPr>
          <p:cNvPr id="144387" name="AutoShape 3"/>
          <p:cNvSpPr>
            <a:spLocks noChangeArrowheads="1"/>
          </p:cNvSpPr>
          <p:nvPr/>
        </p:nvSpPr>
        <p:spPr bwMode="auto">
          <a:xfrm>
            <a:off x="4267200" y="2895600"/>
            <a:ext cx="3429000" cy="6858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200" b="1" i="1">
                <a:solidFill>
                  <a:srgbClr val="CC3300"/>
                </a:solidFill>
                <a:effectLst>
                  <a:outerShdw blurRad="38100" dist="38100" dir="2700000" algn="tl">
                    <a:srgbClr val="000000"/>
                  </a:outerShdw>
                </a:effectLst>
                <a:latin typeface="Times New Roman"/>
              </a:rPr>
              <a:t>  </a:t>
            </a:r>
            <a:r>
              <a:rPr lang="en-US" altLang="en-US" sz="2800" b="1" i="1">
                <a:solidFill>
                  <a:srgbClr val="CC3300"/>
                </a:solidFill>
                <a:effectLst>
                  <a:outerShdw blurRad="38100" dist="38100" dir="2700000" algn="tl">
                    <a:srgbClr val="000000"/>
                  </a:outerShdw>
                </a:effectLst>
                <a:latin typeface="Times New Roman"/>
              </a:rPr>
              <a:t>Nhà nước tư sản </a:t>
            </a:r>
            <a:endParaRPr lang="en-US" altLang="en-US" sz="2800" b="1" i="1" dirty="0">
              <a:solidFill>
                <a:srgbClr val="CC3300"/>
              </a:solidFill>
              <a:effectLst>
                <a:outerShdw blurRad="38100" dist="38100" dir="2700000" algn="tl">
                  <a:srgbClr val="000000"/>
                </a:outerShdw>
              </a:effectLst>
              <a:latin typeface="Times New Roman"/>
            </a:endParaRPr>
          </a:p>
        </p:txBody>
      </p:sp>
      <p:sp>
        <p:nvSpPr>
          <p:cNvPr id="144391" name="Oval 7"/>
          <p:cNvSpPr>
            <a:spLocks noChangeArrowheads="1"/>
          </p:cNvSpPr>
          <p:nvPr/>
        </p:nvSpPr>
        <p:spPr bwMode="auto">
          <a:xfrm>
            <a:off x="1752600" y="5181600"/>
            <a:ext cx="2514600" cy="10668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Công xã</a:t>
            </a:r>
          </a:p>
        </p:txBody>
      </p:sp>
      <p:sp>
        <p:nvSpPr>
          <p:cNvPr id="144398" name="AutoShape 14"/>
          <p:cNvSpPr>
            <a:spLocks noChangeArrowheads="1"/>
          </p:cNvSpPr>
          <p:nvPr/>
        </p:nvSpPr>
        <p:spPr bwMode="auto">
          <a:xfrm>
            <a:off x="3733800" y="2057400"/>
            <a:ext cx="4267200" cy="6096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200" b="1" i="1">
                <a:solidFill>
                  <a:srgbClr val="CC3300"/>
                </a:solidFill>
                <a:effectLst>
                  <a:outerShdw blurRad="38100" dist="38100" dir="2700000" algn="tl">
                    <a:srgbClr val="000000"/>
                  </a:outerShdw>
                </a:effectLst>
                <a:latin typeface="Times New Roman"/>
              </a:rPr>
              <a:t> </a:t>
            </a:r>
            <a:r>
              <a:rPr lang="en-US" altLang="en-US" sz="2800" b="1" i="1">
                <a:solidFill>
                  <a:srgbClr val="CC3300"/>
                </a:solidFill>
                <a:effectLst>
                  <a:outerShdw blurRad="38100" dist="38100" dir="2700000" algn="tl">
                    <a:srgbClr val="000000"/>
                  </a:outerShdw>
                </a:effectLst>
                <a:latin typeface="Times New Roman"/>
              </a:rPr>
              <a:t>Nhà nước phong kiến</a:t>
            </a:r>
            <a:endParaRPr lang="en-US" altLang="en-US" sz="2800" b="1" i="1" dirty="0">
              <a:solidFill>
                <a:srgbClr val="CC3300"/>
              </a:solidFill>
              <a:effectLst>
                <a:outerShdw blurRad="38100" dist="38100" dir="2700000" algn="tl">
                  <a:srgbClr val="000000"/>
                </a:outerShdw>
              </a:effectLst>
              <a:latin typeface="Times New Roman"/>
            </a:endParaRPr>
          </a:p>
        </p:txBody>
      </p:sp>
      <p:sp>
        <p:nvSpPr>
          <p:cNvPr id="144399" name="Oval 15"/>
          <p:cNvSpPr>
            <a:spLocks noChangeArrowheads="1"/>
          </p:cNvSpPr>
          <p:nvPr/>
        </p:nvSpPr>
        <p:spPr bwMode="auto">
          <a:xfrm>
            <a:off x="4419600" y="5334000"/>
            <a:ext cx="2819400" cy="10668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a:solidFill>
                  <a:srgbClr val="FFFFFF"/>
                </a:solidFill>
                <a:latin typeface="Times New Roman" pitchFamily="18" charset="0"/>
              </a:rPr>
              <a:t>Xô viết</a:t>
            </a:r>
          </a:p>
        </p:txBody>
      </p:sp>
      <p:sp>
        <p:nvSpPr>
          <p:cNvPr id="144400" name="Line 16"/>
          <p:cNvSpPr>
            <a:spLocks noChangeShapeType="1"/>
          </p:cNvSpPr>
          <p:nvPr/>
        </p:nvSpPr>
        <p:spPr bwMode="auto">
          <a:xfrm>
            <a:off x="5867400" y="4572000"/>
            <a:ext cx="2286000" cy="838200"/>
          </a:xfrm>
          <a:prstGeom prst="line">
            <a:avLst/>
          </a:prstGeom>
          <a:noFill/>
          <a:ln w="38100">
            <a:solidFill>
              <a:srgbClr val="76000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4401" name="Line 17"/>
          <p:cNvSpPr>
            <a:spLocks noChangeShapeType="1"/>
          </p:cNvSpPr>
          <p:nvPr/>
        </p:nvSpPr>
        <p:spPr bwMode="auto">
          <a:xfrm flipH="1">
            <a:off x="5867400" y="4648200"/>
            <a:ext cx="76200" cy="685800"/>
          </a:xfrm>
          <a:prstGeom prst="line">
            <a:avLst/>
          </a:prstGeom>
          <a:noFill/>
          <a:ln w="38100">
            <a:solidFill>
              <a:srgbClr val="76000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4402" name="Oval 18"/>
          <p:cNvSpPr>
            <a:spLocks noChangeArrowheads="1"/>
          </p:cNvSpPr>
          <p:nvPr/>
        </p:nvSpPr>
        <p:spPr bwMode="auto">
          <a:xfrm>
            <a:off x="7315200" y="5334000"/>
            <a:ext cx="3124200" cy="12192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400" b="1" i="1">
                <a:solidFill>
                  <a:srgbClr val="FFFFFF"/>
                </a:solidFill>
                <a:latin typeface="Times New Roman" pitchFamily="18" charset="0"/>
              </a:rPr>
              <a:t> </a:t>
            </a:r>
            <a:r>
              <a:rPr lang="en-US" altLang="en-US" sz="2800" b="1" i="1">
                <a:solidFill>
                  <a:srgbClr val="FFFFFF"/>
                </a:solidFill>
                <a:latin typeface="Times New Roman" pitchFamily="18" charset="0"/>
              </a:rPr>
              <a:t>Cộng hoà dân</a:t>
            </a:r>
          </a:p>
          <a:p>
            <a:pPr algn="ctr">
              <a:defRPr/>
            </a:pPr>
            <a:r>
              <a:rPr lang="en-US" altLang="en-US" sz="2800" b="1" i="1">
                <a:solidFill>
                  <a:srgbClr val="FFFFFF"/>
                </a:solidFill>
                <a:latin typeface="Times New Roman" pitchFamily="18" charset="0"/>
              </a:rPr>
              <a:t> chủ nhân dân </a:t>
            </a:r>
          </a:p>
        </p:txBody>
      </p:sp>
      <p:sp>
        <p:nvSpPr>
          <p:cNvPr id="144403" name="Line 19"/>
          <p:cNvSpPr>
            <a:spLocks noChangeShapeType="1"/>
          </p:cNvSpPr>
          <p:nvPr/>
        </p:nvSpPr>
        <p:spPr bwMode="auto">
          <a:xfrm flipH="1">
            <a:off x="3581400" y="4572000"/>
            <a:ext cx="2286000" cy="685800"/>
          </a:xfrm>
          <a:prstGeom prst="line">
            <a:avLst/>
          </a:prstGeom>
          <a:noFill/>
          <a:ln w="38100">
            <a:solidFill>
              <a:srgbClr val="760000"/>
            </a:solidFill>
            <a:round/>
            <a:headEnd/>
            <a:tailEnd type="triangle" w="med" len="med"/>
          </a:ln>
          <a:effectLst/>
          <a:extLst/>
        </p:spPr>
        <p:txBody>
          <a:bodyPr wrap="none" anchor="ctr"/>
          <a:lstStyle/>
          <a:p>
            <a:pPr algn="ctr">
              <a:defRPr/>
            </a:pPr>
            <a:endParaRPr lang="en-US">
              <a:solidFill>
                <a:srgbClr val="000000"/>
              </a:solidFill>
              <a:effectLst>
                <a:outerShdw blurRad="38100" dist="38100" dir="2700000" algn="tl">
                  <a:srgbClr val="000000">
                    <a:alpha val="43137"/>
                  </a:srgbClr>
                </a:outerShdw>
              </a:effectLst>
              <a:latin typeface=".VnTime" pitchFamily="34" charset="0"/>
            </a:endParaRPr>
          </a:p>
        </p:txBody>
      </p:sp>
      <p:sp>
        <p:nvSpPr>
          <p:cNvPr id="144404" name="AutoShape 20"/>
          <p:cNvSpPr>
            <a:spLocks noChangeArrowheads="1"/>
          </p:cNvSpPr>
          <p:nvPr/>
        </p:nvSpPr>
        <p:spPr bwMode="auto">
          <a:xfrm>
            <a:off x="3733800" y="76200"/>
            <a:ext cx="5394036" cy="609600"/>
          </a:xfrm>
          <a:prstGeom prst="octagon">
            <a:avLst>
              <a:gd name="adj" fmla="val 15384"/>
            </a:avLst>
          </a:prstGeom>
          <a:solidFill>
            <a:srgbClr val="003366"/>
          </a:solidFill>
          <a:ln w="9525">
            <a:solidFill>
              <a:schemeClr val="tx1"/>
            </a:solidFill>
            <a:miter lim="800000"/>
            <a:headEnd/>
            <a:tailEnd/>
          </a:ln>
          <a:effectLst/>
          <a:extLst/>
        </p:spPr>
        <p:txBody>
          <a:bodyPr wrap="none" anchor="ctr"/>
          <a:lstStyle/>
          <a:p>
            <a:pPr algn="ctr">
              <a:defRPr/>
            </a:pPr>
            <a:r>
              <a:rPr lang="en-US" altLang="en-US" sz="3200" b="1" dirty="0">
                <a:solidFill>
                  <a:srgbClr val="FFFFFF"/>
                </a:solidFill>
                <a:effectLst>
                  <a:outerShdw blurRad="38100" dist="38100" dir="2700000" algn="tl">
                    <a:srgbClr val="000000"/>
                  </a:outerShdw>
                </a:effectLst>
                <a:latin typeface="Times New Roman"/>
              </a:rPr>
              <a:t>HÌNH THỨC CHÍNH THỂ</a:t>
            </a:r>
          </a:p>
        </p:txBody>
      </p:sp>
      <p:sp>
        <p:nvSpPr>
          <p:cNvPr id="144405" name="AutoShape 21"/>
          <p:cNvSpPr>
            <a:spLocks noChangeArrowheads="1"/>
          </p:cNvSpPr>
          <p:nvPr/>
        </p:nvSpPr>
        <p:spPr bwMode="auto">
          <a:xfrm>
            <a:off x="4343400" y="3886200"/>
            <a:ext cx="3352800" cy="685800"/>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2200" b="1" i="1">
                <a:solidFill>
                  <a:srgbClr val="CC3300"/>
                </a:solidFill>
                <a:effectLst>
                  <a:outerShdw blurRad="38100" dist="38100" dir="2700000" algn="tl">
                    <a:srgbClr val="000000"/>
                  </a:outerShdw>
                </a:effectLst>
                <a:latin typeface="Times New Roman"/>
              </a:rPr>
              <a:t>  </a:t>
            </a:r>
            <a:r>
              <a:rPr lang="en-US" altLang="en-US" sz="2800" b="1" i="1">
                <a:solidFill>
                  <a:srgbClr val="CC3300"/>
                </a:solidFill>
                <a:effectLst>
                  <a:outerShdw blurRad="38100" dist="38100" dir="2700000" algn="tl">
                    <a:srgbClr val="000000"/>
                  </a:outerShdw>
                </a:effectLst>
                <a:latin typeface="Times New Roman"/>
              </a:rPr>
              <a:t>Nhà nước vô sản </a:t>
            </a:r>
            <a:endParaRPr lang="en-US" altLang="en-US" sz="2800" b="1" i="1" dirty="0">
              <a:solidFill>
                <a:srgbClr val="CC3300"/>
              </a:solidFill>
              <a:effectLst>
                <a:outerShdw blurRad="38100" dist="38100" dir="2700000" algn="tl">
                  <a:srgbClr val="000000"/>
                </a:outerShdw>
              </a:effectLst>
              <a:latin typeface="Times New Roman"/>
            </a:endParaRPr>
          </a:p>
        </p:txBody>
      </p:sp>
    </p:spTree>
    <p:extLst>
      <p:ext uri="{BB962C8B-B14F-4D97-AF65-F5344CB8AC3E}">
        <p14:creationId xmlns:p14="http://schemas.microsoft.com/office/powerpoint/2010/main" val="1963527032"/>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4405"/>
                                        </p:tgtEl>
                                        <p:attrNameLst>
                                          <p:attrName>style.visibility</p:attrName>
                                        </p:attrNameLst>
                                      </p:cBhvr>
                                      <p:to>
                                        <p:strVal val="visible"/>
                                      </p:to>
                                    </p:set>
                                    <p:animEffect transition="in" filter="blinds(horizontal)">
                                      <p:cBhvr>
                                        <p:cTn id="7" dur="500"/>
                                        <p:tgtEl>
                                          <p:spTgt spid="1444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44403"/>
                                        </p:tgtEl>
                                        <p:attrNameLst>
                                          <p:attrName>style.visibility</p:attrName>
                                        </p:attrNameLst>
                                      </p:cBhvr>
                                      <p:to>
                                        <p:strVal val="visible"/>
                                      </p:to>
                                    </p:set>
                                    <p:animEffect transition="in" filter="blinds(horizontal)">
                                      <p:cBhvr>
                                        <p:cTn id="12" dur="500"/>
                                        <p:tgtEl>
                                          <p:spTgt spid="144403"/>
                                        </p:tgtEl>
                                      </p:cBhvr>
                                    </p:animEffect>
                                  </p:childTnLst>
                                </p:cTn>
                              </p:par>
                            </p:childTnLst>
                          </p:cTn>
                        </p:par>
                        <p:par>
                          <p:cTn id="13" fill="hold" nodeType="afterGroup">
                            <p:stCondLst>
                              <p:cond delay="500"/>
                            </p:stCondLst>
                            <p:childTnLst>
                              <p:par>
                                <p:cTn id="14" presetID="3" presetClass="entr" presetSubtype="10" fill="hold" grpId="0" nodeType="afterEffect">
                                  <p:stCondLst>
                                    <p:cond delay="0"/>
                                  </p:stCondLst>
                                  <p:iterate type="lt">
                                    <p:tmPct val="100000"/>
                                  </p:iterate>
                                  <p:childTnLst>
                                    <p:set>
                                      <p:cBhvr>
                                        <p:cTn id="15" dur="1" fill="hold">
                                          <p:stCondLst>
                                            <p:cond delay="0"/>
                                          </p:stCondLst>
                                        </p:cTn>
                                        <p:tgtEl>
                                          <p:spTgt spid="144391"/>
                                        </p:tgtEl>
                                        <p:attrNameLst>
                                          <p:attrName>style.visibility</p:attrName>
                                        </p:attrNameLst>
                                      </p:cBhvr>
                                      <p:to>
                                        <p:strVal val="visible"/>
                                      </p:to>
                                    </p:set>
                                    <p:animEffect transition="in" filter="blinds(horizontal)">
                                      <p:cBhvr>
                                        <p:cTn id="16" dur="75"/>
                                        <p:tgtEl>
                                          <p:spTgt spid="1443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44401"/>
                                        </p:tgtEl>
                                        <p:attrNameLst>
                                          <p:attrName>style.visibility</p:attrName>
                                        </p:attrNameLst>
                                      </p:cBhvr>
                                      <p:to>
                                        <p:strVal val="visible"/>
                                      </p:to>
                                    </p:set>
                                    <p:animEffect transition="in" filter="blinds(horizontal)">
                                      <p:cBhvr>
                                        <p:cTn id="21" dur="500"/>
                                        <p:tgtEl>
                                          <p:spTgt spid="144401"/>
                                        </p:tgtEl>
                                      </p:cBhvr>
                                    </p:animEffect>
                                  </p:childTnLst>
                                </p:cTn>
                              </p:par>
                            </p:childTnLst>
                          </p:cTn>
                        </p:par>
                        <p:par>
                          <p:cTn id="22" fill="hold" nodeType="afterGroup">
                            <p:stCondLst>
                              <p:cond delay="500"/>
                            </p:stCondLst>
                            <p:childTnLst>
                              <p:par>
                                <p:cTn id="23" presetID="3" presetClass="entr" presetSubtype="5" fill="hold" grpId="0" nodeType="afterEffect">
                                  <p:stCondLst>
                                    <p:cond delay="0"/>
                                  </p:stCondLst>
                                  <p:iterate type="lt">
                                    <p:tmPct val="100000"/>
                                  </p:iterate>
                                  <p:childTnLst>
                                    <p:set>
                                      <p:cBhvr>
                                        <p:cTn id="24" dur="1" fill="hold">
                                          <p:stCondLst>
                                            <p:cond delay="0"/>
                                          </p:stCondLst>
                                        </p:cTn>
                                        <p:tgtEl>
                                          <p:spTgt spid="144399"/>
                                        </p:tgtEl>
                                        <p:attrNameLst>
                                          <p:attrName>style.visibility</p:attrName>
                                        </p:attrNameLst>
                                      </p:cBhvr>
                                      <p:to>
                                        <p:strVal val="visible"/>
                                      </p:to>
                                    </p:set>
                                    <p:animEffect transition="in" filter="blinds(vertical)">
                                      <p:cBhvr>
                                        <p:cTn id="25" dur="75"/>
                                        <p:tgtEl>
                                          <p:spTgt spid="1443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44400"/>
                                        </p:tgtEl>
                                        <p:attrNameLst>
                                          <p:attrName>style.visibility</p:attrName>
                                        </p:attrNameLst>
                                      </p:cBhvr>
                                      <p:to>
                                        <p:strVal val="visible"/>
                                      </p:to>
                                    </p:set>
                                    <p:animEffect transition="in" filter="blinds(horizontal)">
                                      <p:cBhvr>
                                        <p:cTn id="30" dur="500"/>
                                        <p:tgtEl>
                                          <p:spTgt spid="144400"/>
                                        </p:tgtEl>
                                      </p:cBhvr>
                                    </p:animEffect>
                                  </p:childTnLst>
                                </p:cTn>
                              </p:par>
                            </p:childTnLst>
                          </p:cTn>
                        </p:par>
                        <p:par>
                          <p:cTn id="31" fill="hold" nodeType="afterGroup">
                            <p:stCondLst>
                              <p:cond delay="500"/>
                            </p:stCondLst>
                            <p:childTnLst>
                              <p:par>
                                <p:cTn id="32" presetID="3" presetClass="entr" presetSubtype="5" fill="hold" grpId="0" nodeType="afterEffect">
                                  <p:stCondLst>
                                    <p:cond delay="0"/>
                                  </p:stCondLst>
                                  <p:iterate type="lt">
                                    <p:tmPct val="100000"/>
                                  </p:iterate>
                                  <p:childTnLst>
                                    <p:set>
                                      <p:cBhvr>
                                        <p:cTn id="33" dur="1" fill="hold">
                                          <p:stCondLst>
                                            <p:cond delay="0"/>
                                          </p:stCondLst>
                                        </p:cTn>
                                        <p:tgtEl>
                                          <p:spTgt spid="144402"/>
                                        </p:tgtEl>
                                        <p:attrNameLst>
                                          <p:attrName>style.visibility</p:attrName>
                                        </p:attrNameLst>
                                      </p:cBhvr>
                                      <p:to>
                                        <p:strVal val="visible"/>
                                      </p:to>
                                    </p:set>
                                    <p:animEffect transition="in" filter="blinds(vertical)">
                                      <p:cBhvr>
                                        <p:cTn id="34" dur="75"/>
                                        <p:tgtEl>
                                          <p:spTgt spid="144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1" grpId="0" animBg="1" autoUpdateAnimBg="0"/>
      <p:bldP spid="144399" grpId="0" animBg="1" autoUpdateAnimBg="0"/>
      <p:bldP spid="144402" grpId="0" animBg="1" autoUpdateAnimBg="0"/>
      <p:bldP spid="14440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3"/>
          <p:cNvSpPr>
            <a:spLocks noChangeArrowheads="1"/>
          </p:cNvSpPr>
          <p:nvPr/>
        </p:nvSpPr>
        <p:spPr bwMode="auto">
          <a:xfrm>
            <a:off x="1828800" y="0"/>
            <a:ext cx="8458200" cy="2133600"/>
          </a:xfrm>
          <a:prstGeom prst="flowChartMultidocument">
            <a:avLst/>
          </a:prstGeom>
          <a:solidFill>
            <a:schemeClr val="accent3">
              <a:lumMod val="20000"/>
              <a:lumOff val="80000"/>
            </a:schemeClr>
          </a:solidFill>
          <a:ln w="9525">
            <a:solidFill>
              <a:schemeClr val="tx1"/>
            </a:solidFill>
            <a:miter lim="800000"/>
            <a:headEnd/>
            <a:tailEnd/>
          </a:ln>
          <a:effectLst/>
        </p:spPr>
        <p:txBody>
          <a:bodyPr wrap="none"/>
          <a:lstStyle/>
          <a:p>
            <a:pPr indent="400050">
              <a:defRPr/>
            </a:pPr>
            <a:endParaRPr lang="vi-VN" sz="2200" i="1" u="sng">
              <a:ln w="0"/>
              <a:effectLst>
                <a:outerShdw blurRad="38100" dist="19050" dir="2700000" algn="tl" rotWithShape="0">
                  <a:schemeClr val="dk1">
                    <a:alpha val="40000"/>
                  </a:schemeClr>
                </a:outerShdw>
              </a:effectLst>
              <a:latin typeface=".VnArial" pitchFamily="34" charset="0"/>
            </a:endParaRPr>
          </a:p>
        </p:txBody>
      </p:sp>
      <p:sp>
        <p:nvSpPr>
          <p:cNvPr id="144389" name="AutoShape 5"/>
          <p:cNvSpPr>
            <a:spLocks noChangeArrowheads="1"/>
          </p:cNvSpPr>
          <p:nvPr/>
        </p:nvSpPr>
        <p:spPr bwMode="auto">
          <a:xfrm>
            <a:off x="2705100" y="2249488"/>
            <a:ext cx="6934200" cy="1143000"/>
          </a:xfrm>
          <a:prstGeom prst="flowChartAlternateProcess">
            <a:avLst/>
          </a:prstGeom>
          <a:solidFill>
            <a:srgbClr val="0000CC"/>
          </a:solidFill>
          <a:ln w="19050">
            <a:solidFill>
              <a:srgbClr val="E6DBFD"/>
            </a:solidFill>
            <a:miter lim="800000"/>
            <a:headEnd/>
            <a:tailEnd/>
          </a:ln>
        </p:spPr>
        <p:txBody>
          <a:bodyPr anchor="ctr"/>
          <a:lstStyle/>
          <a:p>
            <a:pPr marL="623888" indent="-623888" algn="ctr">
              <a:spcBef>
                <a:spcPct val="10000"/>
              </a:spcBef>
              <a:defRPr/>
            </a:pPr>
            <a:r>
              <a:rPr lang="en-US" sz="2400" b="1">
                <a:solidFill>
                  <a:srgbClr val="FFFFFF"/>
                </a:solidFill>
                <a:latin typeface="Times New Roman" pitchFamily="18" charset="0"/>
              </a:rPr>
              <a:t>PH</a:t>
            </a:r>
            <a:r>
              <a:rPr lang="vi-VN" sz="2400" b="1">
                <a:solidFill>
                  <a:srgbClr val="FFFFFF"/>
                </a:solidFill>
                <a:latin typeface="Times New Roman" pitchFamily="18" charset="0"/>
              </a:rPr>
              <a:t>ƯƠ</a:t>
            </a:r>
            <a:r>
              <a:rPr lang="en-US" sz="2400" b="1">
                <a:solidFill>
                  <a:srgbClr val="FFFFFF"/>
                </a:solidFill>
                <a:latin typeface="Times New Roman" pitchFamily="18" charset="0"/>
              </a:rPr>
              <a:t>NG THỨC SẢN XUẤT</a:t>
            </a:r>
            <a:r>
              <a:rPr lang="vi-VN" sz="2400">
                <a:solidFill>
                  <a:srgbClr val="FFFFFF"/>
                </a:solidFill>
                <a:latin typeface="Times New Roman" pitchFamily="18" charset="0"/>
              </a:rPr>
              <a:t> </a:t>
            </a:r>
            <a:endParaRPr lang="en-US" sz="2400">
              <a:solidFill>
                <a:srgbClr val="FFFFFF"/>
              </a:solidFill>
              <a:latin typeface="Times New Roman" pitchFamily="18" charset="0"/>
            </a:endParaRPr>
          </a:p>
        </p:txBody>
      </p:sp>
      <p:sp>
        <p:nvSpPr>
          <p:cNvPr id="144396" name="AutoShape 12"/>
          <p:cNvSpPr>
            <a:spLocks noChangeArrowheads="1"/>
          </p:cNvSpPr>
          <p:nvPr/>
        </p:nvSpPr>
        <p:spPr bwMode="auto">
          <a:xfrm flipV="1">
            <a:off x="1524000" y="4038600"/>
            <a:ext cx="4572000" cy="2209800"/>
          </a:xfrm>
          <a:prstGeom prst="wedgeRoundRectCallout">
            <a:avLst>
              <a:gd name="adj1" fmla="val 45241"/>
              <a:gd name="adj2" fmla="val 80051"/>
              <a:gd name="adj3" fmla="val 16667"/>
            </a:avLst>
          </a:prstGeom>
          <a:solidFill>
            <a:schemeClr val="accent6">
              <a:lumMod val="20000"/>
              <a:lumOff val="80000"/>
            </a:schemeClr>
          </a:solidFill>
          <a:ln w="9525">
            <a:solidFill>
              <a:schemeClr val="tx1"/>
            </a:solidFill>
            <a:miter lim="800000"/>
            <a:headEnd/>
            <a:tailEnd/>
          </a:ln>
        </p:spPr>
        <p:txBody>
          <a:bodyPr rot="10800000"/>
          <a:lstStyle/>
          <a:p>
            <a:pPr algn="ctr">
              <a:defRPr/>
            </a:pPr>
            <a:r>
              <a:rPr lang="en-US" sz="2000">
                <a:ln w="0"/>
                <a:effectLst>
                  <a:outerShdw blurRad="38100" dist="19050" dir="2700000" algn="tl" rotWithShape="0">
                    <a:schemeClr val="dk1">
                      <a:alpha val="40000"/>
                    </a:schemeClr>
                  </a:outerShdw>
                </a:effectLst>
                <a:latin typeface="Times New Roman" pitchFamily="18" charset="0"/>
              </a:rPr>
              <a:t>KHÁI  NIỆM</a:t>
            </a:r>
          </a:p>
          <a:p>
            <a:pPr>
              <a:defRPr/>
            </a:pPr>
            <a:r>
              <a:rPr lang="en-US" sz="2400">
                <a:ln w="0"/>
                <a:effectLst>
                  <a:outerShdw blurRad="38100" dist="19050" dir="2700000" algn="tl" rotWithShape="0">
                    <a:schemeClr val="dk1">
                      <a:alpha val="40000"/>
                    </a:schemeClr>
                  </a:outerShdw>
                </a:effectLst>
                <a:latin typeface="Times New Roman" pitchFamily="18" charset="0"/>
              </a:rPr>
              <a:t>Là cách thức con ng</a:t>
            </a:r>
            <a:r>
              <a:rPr lang="vi-VN" sz="2400">
                <a:ln w="0"/>
                <a:effectLst>
                  <a:outerShdw blurRad="38100" dist="19050" dir="2700000" algn="tl" rotWithShape="0">
                    <a:schemeClr val="dk1">
                      <a:alpha val="40000"/>
                    </a:schemeClr>
                  </a:outerShdw>
                </a:effectLst>
                <a:latin typeface="Times New Roman" pitchFamily="18" charset="0"/>
              </a:rPr>
              <a:t>ư</a:t>
            </a:r>
            <a:r>
              <a:rPr lang="en-US" sz="2400">
                <a:ln w="0"/>
                <a:effectLst>
                  <a:outerShdw blurRad="38100" dist="19050" dir="2700000" algn="tl" rotWithShape="0">
                    <a:schemeClr val="dk1">
                      <a:alpha val="40000"/>
                    </a:schemeClr>
                  </a:outerShdw>
                </a:effectLst>
                <a:latin typeface="Times New Roman" pitchFamily="18" charset="0"/>
              </a:rPr>
              <a:t>ời thực hiện quá trình sản xuất vật chất ở những giai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oạn lịch sử nhất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ịnh của xa hội loài ng</a:t>
            </a:r>
            <a:r>
              <a:rPr lang="vi-VN" sz="2400">
                <a:ln w="0"/>
                <a:effectLst>
                  <a:outerShdw blurRad="38100" dist="19050" dir="2700000" algn="tl" rotWithShape="0">
                    <a:schemeClr val="dk1">
                      <a:alpha val="40000"/>
                    </a:schemeClr>
                  </a:outerShdw>
                </a:effectLst>
                <a:latin typeface="Times New Roman" pitchFamily="18" charset="0"/>
              </a:rPr>
              <a:t>ư</a:t>
            </a:r>
            <a:r>
              <a:rPr lang="en-US" sz="2400">
                <a:ln w="0"/>
                <a:effectLst>
                  <a:outerShdw blurRad="38100" dist="19050" dir="2700000" algn="tl" rotWithShape="0">
                    <a:schemeClr val="dk1">
                      <a:alpha val="40000"/>
                    </a:schemeClr>
                  </a:outerShdw>
                </a:effectLst>
                <a:latin typeface="Times New Roman" pitchFamily="18" charset="0"/>
              </a:rPr>
              <a:t>ời</a:t>
            </a:r>
            <a:endParaRPr lang="vi-VN" sz="2400">
              <a:ln w="0"/>
              <a:effectLst>
                <a:outerShdw blurRad="38100" dist="19050" dir="2700000" algn="tl" rotWithShape="0">
                  <a:schemeClr val="dk1">
                    <a:alpha val="40000"/>
                  </a:schemeClr>
                </a:outerShdw>
              </a:effectLst>
              <a:latin typeface="Times New Roman" pitchFamily="18" charset="0"/>
            </a:endParaRPr>
          </a:p>
        </p:txBody>
      </p:sp>
      <p:sp>
        <p:nvSpPr>
          <p:cNvPr id="144397" name="AutoShape 13"/>
          <p:cNvSpPr>
            <a:spLocks noChangeArrowheads="1"/>
          </p:cNvSpPr>
          <p:nvPr/>
        </p:nvSpPr>
        <p:spPr bwMode="auto">
          <a:xfrm flipV="1">
            <a:off x="6324600" y="4038600"/>
            <a:ext cx="4343400" cy="2286000"/>
          </a:xfrm>
          <a:prstGeom prst="wedgeRoundRectCallout">
            <a:avLst>
              <a:gd name="adj1" fmla="val -42532"/>
              <a:gd name="adj2" fmla="val 79306"/>
              <a:gd name="adj3" fmla="val 16667"/>
            </a:avLst>
          </a:prstGeom>
          <a:solidFill>
            <a:schemeClr val="bg2">
              <a:lumMod val="90000"/>
            </a:schemeClr>
          </a:solidFill>
          <a:ln w="9525">
            <a:solidFill>
              <a:schemeClr val="tx1"/>
            </a:solidFill>
            <a:miter lim="800000"/>
            <a:headEnd/>
            <a:tailEnd/>
          </a:ln>
        </p:spPr>
        <p:txBody>
          <a:bodyPr rot="10800000"/>
          <a:lstStyle/>
          <a:p>
            <a:pPr algn="ctr">
              <a:defRPr/>
            </a:pPr>
            <a:r>
              <a:rPr lang="en-US" sz="2000">
                <a:ln w="0"/>
                <a:effectLst>
                  <a:outerShdw blurRad="38100" dist="19050" dir="2700000" algn="tl" rotWithShape="0">
                    <a:schemeClr val="dk1">
                      <a:alpha val="40000"/>
                    </a:schemeClr>
                  </a:outerShdw>
                </a:effectLst>
                <a:latin typeface="Times New Roman" pitchFamily="18" charset="0"/>
              </a:rPr>
              <a:t>KẾT CẤU</a:t>
            </a:r>
          </a:p>
          <a:p>
            <a:pPr algn="ctr">
              <a:defRPr/>
            </a:pPr>
            <a:r>
              <a:rPr lang="en-US" sz="2400">
                <a:ln w="0"/>
                <a:effectLst>
                  <a:outerShdw blurRad="38100" dist="19050" dir="2700000" algn="tl" rotWithShape="0">
                    <a:schemeClr val="dk1">
                      <a:alpha val="40000"/>
                    </a:schemeClr>
                  </a:outerShdw>
                </a:effectLst>
                <a:latin typeface="Times New Roman" pitchFamily="18" charset="0"/>
              </a:rPr>
              <a:t>Sự thống nhất giữa lực l</a:t>
            </a:r>
            <a:r>
              <a:rPr lang="vi-VN" sz="2400">
                <a:ln w="0"/>
                <a:effectLst>
                  <a:outerShdw blurRad="38100" dist="19050" dir="2700000" algn="tl" rotWithShape="0">
                    <a:schemeClr val="dk1">
                      <a:alpha val="40000"/>
                    </a:schemeClr>
                  </a:outerShdw>
                </a:effectLst>
                <a:latin typeface="Times New Roman" pitchFamily="18" charset="0"/>
              </a:rPr>
              <a:t>ư</a:t>
            </a:r>
            <a:r>
              <a:rPr lang="en-US" sz="2400">
                <a:ln w="0"/>
                <a:effectLst>
                  <a:outerShdw blurRad="38100" dist="19050" dir="2700000" algn="tl" rotWithShape="0">
                    <a:schemeClr val="dk1">
                      <a:alpha val="40000"/>
                    </a:schemeClr>
                  </a:outerShdw>
                </a:effectLst>
                <a:latin typeface="Times New Roman" pitchFamily="18" charset="0"/>
              </a:rPr>
              <a:t>ợng sản xuất với một trình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ộ nhất </a:t>
            </a:r>
            <a:r>
              <a:rPr lang="vi-VN" sz="2400">
                <a:ln w="0"/>
                <a:effectLst>
                  <a:outerShdw blurRad="38100" dist="19050" dir="2700000" algn="tl" rotWithShape="0">
                    <a:schemeClr val="dk1">
                      <a:alpha val="40000"/>
                    </a:schemeClr>
                  </a:outerShdw>
                </a:effectLst>
                <a:latin typeface="Times New Roman" pitchFamily="18" charset="0"/>
              </a:rPr>
              <a:t>đ</a:t>
            </a:r>
            <a:r>
              <a:rPr lang="en-US" sz="2400">
                <a:ln w="0"/>
                <a:effectLst>
                  <a:outerShdw blurRad="38100" dist="19050" dir="2700000" algn="tl" rotWithShape="0">
                    <a:schemeClr val="dk1">
                      <a:alpha val="40000"/>
                    </a:schemeClr>
                  </a:outerShdw>
                </a:effectLst>
                <a:latin typeface="Times New Roman" pitchFamily="18" charset="0"/>
              </a:rPr>
              <a:t>ịnh và quan hệ sản xuất t</a:t>
            </a:r>
            <a:r>
              <a:rPr lang="vi-VN" sz="2400">
                <a:ln w="0"/>
                <a:effectLst>
                  <a:outerShdw blurRad="38100" dist="19050" dir="2700000" algn="tl" rotWithShape="0">
                    <a:schemeClr val="dk1">
                      <a:alpha val="40000"/>
                    </a:schemeClr>
                  </a:outerShdw>
                </a:effectLst>
                <a:latin typeface="Times New Roman" pitchFamily="18" charset="0"/>
              </a:rPr>
              <a:t>ươ</a:t>
            </a:r>
            <a:r>
              <a:rPr lang="en-US" sz="2400">
                <a:ln w="0"/>
                <a:effectLst>
                  <a:outerShdw blurRad="38100" dist="19050" dir="2700000" algn="tl" rotWithShape="0">
                    <a:schemeClr val="dk1">
                      <a:alpha val="40000"/>
                    </a:schemeClr>
                  </a:outerShdw>
                </a:effectLst>
                <a:latin typeface="Times New Roman" pitchFamily="18" charset="0"/>
              </a:rPr>
              <a:t>ng ứng</a:t>
            </a:r>
            <a:endParaRPr lang="vi-VN" sz="2400">
              <a:ln w="0"/>
              <a:effectLst>
                <a:outerShdw blurRad="38100" dist="19050" dir="2700000" algn="tl" rotWithShape="0">
                  <a:schemeClr val="dk1">
                    <a:alpha val="40000"/>
                  </a:schemeClr>
                </a:outerShdw>
              </a:effectLst>
              <a:latin typeface="Times New Roman" pitchFamily="18" charset="0"/>
            </a:endParaRPr>
          </a:p>
        </p:txBody>
      </p:sp>
      <p:sp>
        <p:nvSpPr>
          <p:cNvPr id="18438" name="Rectangle 14"/>
          <p:cNvSpPr>
            <a:spLocks noChangeArrowheads="1"/>
          </p:cNvSpPr>
          <p:nvPr/>
        </p:nvSpPr>
        <p:spPr bwMode="auto">
          <a:xfrm>
            <a:off x="1558926" y="314326"/>
            <a:ext cx="84232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defRPr/>
            </a:pPr>
            <a:endParaRPr lang="en-US" sz="2400" b="1" dirty="0">
              <a:solidFill>
                <a:srgbClr val="000000"/>
              </a:solidFill>
              <a:latin typeface="Times New Roman" pitchFamily="18" charset="0"/>
            </a:endParaRPr>
          </a:p>
          <a:p>
            <a:pPr algn="ctr">
              <a:defRPr/>
            </a:pPr>
            <a:r>
              <a:rPr lang="en-US" sz="2800" b="1" dirty="0">
                <a:solidFill>
                  <a:srgbClr val="0000CC"/>
                </a:solidFill>
                <a:latin typeface="Times New Roman" pitchFamily="18" charset="0"/>
              </a:rPr>
              <a:t>   BIỆN CHỨNG GIỮA LỰC L</a:t>
            </a:r>
            <a:r>
              <a:rPr lang="vi-VN" sz="2800" b="1" dirty="0">
                <a:solidFill>
                  <a:srgbClr val="0000CC"/>
                </a:solidFill>
                <a:latin typeface="Times New Roman" pitchFamily="18" charset="0"/>
              </a:rPr>
              <a:t>Ư</a:t>
            </a:r>
            <a:r>
              <a:rPr lang="en-US" sz="2800" b="1" dirty="0">
                <a:solidFill>
                  <a:srgbClr val="0000CC"/>
                </a:solidFill>
                <a:latin typeface="Times New Roman" pitchFamily="18" charset="0"/>
              </a:rPr>
              <a:t>ỢNG SẢN XUẤT </a:t>
            </a:r>
          </a:p>
          <a:p>
            <a:pPr algn="ctr">
              <a:defRPr/>
            </a:pPr>
            <a:r>
              <a:rPr lang="en-US" sz="2800" b="1" dirty="0">
                <a:solidFill>
                  <a:srgbClr val="0000CC"/>
                </a:solidFill>
                <a:latin typeface="Times New Roman" pitchFamily="18" charset="0"/>
              </a:rPr>
              <a:t>VÀ QUAN HỆ SẢN XUẤT </a:t>
            </a:r>
          </a:p>
        </p:txBody>
      </p:sp>
    </p:spTree>
    <p:extLst>
      <p:ext uri="{BB962C8B-B14F-4D97-AF65-F5344CB8AC3E}">
        <p14:creationId xmlns:p14="http://schemas.microsoft.com/office/powerpoint/2010/main" val="3347716075"/>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44389"/>
                                        </p:tgtEl>
                                        <p:attrNameLst>
                                          <p:attrName>style.visibility</p:attrName>
                                        </p:attrNameLst>
                                      </p:cBhvr>
                                      <p:to>
                                        <p:strVal val="visible"/>
                                      </p:to>
                                    </p:set>
                                    <p:animEffect transition="in" filter="box(in)">
                                      <p:cBhvr>
                                        <p:cTn id="7" dur="500"/>
                                        <p:tgtEl>
                                          <p:spTgt spid="1443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44396"/>
                                        </p:tgtEl>
                                        <p:attrNameLst>
                                          <p:attrName>style.visibility</p:attrName>
                                        </p:attrNameLst>
                                      </p:cBhvr>
                                      <p:to>
                                        <p:strVal val="visible"/>
                                      </p:to>
                                    </p:set>
                                    <p:animEffect transition="in" filter="strips(downLeft)">
                                      <p:cBhvr>
                                        <p:cTn id="12" dur="2000"/>
                                        <p:tgtEl>
                                          <p:spTgt spid="1443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44397"/>
                                        </p:tgtEl>
                                        <p:attrNameLst>
                                          <p:attrName>style.visibility</p:attrName>
                                        </p:attrNameLst>
                                      </p:cBhvr>
                                      <p:to>
                                        <p:strVal val="visible"/>
                                      </p:to>
                                    </p:set>
                                    <p:animEffect transition="in" filter="strips(downRight)">
                                      <p:cBhvr>
                                        <p:cTn id="17" dur="2000"/>
                                        <p:tgtEl>
                                          <p:spTgt spid="144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9" grpId="0" animBg="1"/>
      <p:bldP spid="144396" grpId="0" animBg="1"/>
      <p:bldP spid="14439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Text Box 3"/>
          <p:cNvSpPr txBox="1">
            <a:spLocks noChangeArrowheads="1"/>
          </p:cNvSpPr>
          <p:nvPr/>
        </p:nvSpPr>
        <p:spPr bwMode="auto">
          <a:xfrm>
            <a:off x="3105150" y="228600"/>
            <a:ext cx="5600700" cy="1524000"/>
          </a:xfrm>
          <a:prstGeom prst="rect">
            <a:avLst/>
          </a:prstGeom>
          <a:solidFill>
            <a:srgbClr val="FFFFD9"/>
          </a:solidFill>
          <a:ln w="9525">
            <a:solidFill>
              <a:srgbClr val="3366FF"/>
            </a:solidFill>
            <a:miter lim="800000"/>
            <a:headEnd/>
            <a:tailEnd/>
          </a:ln>
          <a:effectLst/>
          <a:extLst/>
        </p:spPr>
        <p:txBody>
          <a:bodyPr>
            <a:spAutoFit/>
          </a:bodyPr>
          <a:lstStyle/>
          <a:p>
            <a:pPr>
              <a:spcBef>
                <a:spcPct val="50000"/>
              </a:spcBef>
              <a:defRPr/>
            </a:pPr>
            <a:r>
              <a:rPr lang="en-US" altLang="en-US" b="1" dirty="0">
                <a:solidFill>
                  <a:srgbClr val="CC3300"/>
                </a:solidFill>
                <a:effectLst>
                  <a:outerShdw blurRad="38100" dist="38100" dir="2700000" algn="tl">
                    <a:srgbClr val="000000"/>
                  </a:outerShdw>
                </a:effectLst>
                <a:latin typeface="Times New Roman"/>
              </a:rPr>
              <a:t>        </a:t>
            </a:r>
          </a:p>
          <a:p>
            <a:pPr>
              <a:spcBef>
                <a:spcPct val="50000"/>
              </a:spcBef>
              <a:defRPr/>
            </a:pPr>
            <a:r>
              <a:rPr lang="en-US" altLang="en-US"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Kiểu</a:t>
            </a:r>
            <a:r>
              <a:rPr lang="en-US" altLang="en-US" sz="3200"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nhà</a:t>
            </a:r>
            <a:r>
              <a:rPr lang="en-US" altLang="en-US" sz="3200" b="1" dirty="0">
                <a:solidFill>
                  <a:srgbClr val="CC3300"/>
                </a:solidFill>
                <a:effectLst>
                  <a:outerShdw blurRad="38100" dist="38100" dir="2700000" algn="tl">
                    <a:srgbClr val="000000"/>
                  </a:outerShdw>
                </a:effectLst>
                <a:latin typeface="Times New Roman"/>
              </a:rPr>
              <a:t> n</a:t>
            </a:r>
            <a:r>
              <a:rPr lang="vi-VN" altLang="en-US" sz="3200" b="1" dirty="0">
                <a:solidFill>
                  <a:srgbClr val="CC3300"/>
                </a:solidFill>
                <a:effectLst>
                  <a:outerShdw blurRad="38100" dist="38100" dir="2700000" algn="tl">
                    <a:srgbClr val="000000"/>
                  </a:outerShdw>
                </a:effectLst>
                <a:latin typeface="Times New Roman"/>
              </a:rPr>
              <a:t>ư</a:t>
            </a:r>
            <a:r>
              <a:rPr lang="en-US" altLang="en-US" sz="3200" b="1" dirty="0" err="1">
                <a:solidFill>
                  <a:srgbClr val="CC3300"/>
                </a:solidFill>
                <a:effectLst>
                  <a:outerShdw blurRad="38100" dist="38100" dir="2700000" algn="tl">
                    <a:srgbClr val="000000"/>
                  </a:outerShdw>
                </a:effectLst>
                <a:latin typeface="Times New Roman"/>
              </a:rPr>
              <a:t>ớc</a:t>
            </a:r>
            <a:r>
              <a:rPr lang="en-US" altLang="en-US" sz="3200"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vô</a:t>
            </a:r>
            <a:r>
              <a:rPr lang="en-US" altLang="en-US" sz="3200"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sản</a:t>
            </a:r>
            <a:endParaRPr lang="en-US" altLang="en-US" sz="3200" b="1" dirty="0">
              <a:solidFill>
                <a:srgbClr val="CC3300"/>
              </a:solidFill>
              <a:effectLst>
                <a:outerShdw blurRad="38100" dist="38100" dir="2700000" algn="tl">
                  <a:srgbClr val="000000"/>
                </a:outerShdw>
              </a:effectLst>
              <a:latin typeface="Times New Roman"/>
            </a:endParaRPr>
          </a:p>
          <a:p>
            <a:pPr>
              <a:spcBef>
                <a:spcPct val="50000"/>
              </a:spcBef>
              <a:defRPr/>
            </a:pPr>
            <a:endParaRPr lang="en-US" altLang="en-US" b="1" dirty="0">
              <a:solidFill>
                <a:srgbClr val="CC3300"/>
              </a:solidFill>
              <a:effectLst>
                <a:outerShdw blurRad="38100" dist="38100" dir="2700000" algn="tl">
                  <a:srgbClr val="000000"/>
                </a:outerShdw>
              </a:effectLst>
              <a:latin typeface="Times New Roman"/>
            </a:endParaRPr>
          </a:p>
        </p:txBody>
      </p:sp>
      <p:sp>
        <p:nvSpPr>
          <p:cNvPr id="146440" name="Oval 8"/>
          <p:cNvSpPr>
            <a:spLocks noChangeArrowheads="1"/>
          </p:cNvSpPr>
          <p:nvPr/>
        </p:nvSpPr>
        <p:spPr bwMode="auto">
          <a:xfrm>
            <a:off x="3105150" y="2209800"/>
            <a:ext cx="5600700" cy="12192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dirty="0" err="1">
                <a:solidFill>
                  <a:srgbClr val="FFFFFF"/>
                </a:solidFill>
                <a:latin typeface="Times New Roman" pitchFamily="18" charset="0"/>
              </a:rPr>
              <a:t>Chức</a:t>
            </a:r>
            <a:r>
              <a:rPr lang="en-US" altLang="en-US" sz="2800" b="1" i="1" dirty="0">
                <a:solidFill>
                  <a:srgbClr val="FFFFFF"/>
                </a:solidFill>
                <a:latin typeface="Times New Roman" pitchFamily="18" charset="0"/>
              </a:rPr>
              <a:t> </a:t>
            </a:r>
            <a:r>
              <a:rPr lang="en-US" altLang="en-US" sz="2800" b="1" i="1" dirty="0" err="1">
                <a:solidFill>
                  <a:srgbClr val="FFFFFF"/>
                </a:solidFill>
                <a:latin typeface="Times New Roman" pitchFamily="18" charset="0"/>
              </a:rPr>
              <a:t>năng</a:t>
            </a:r>
            <a:r>
              <a:rPr lang="en-US" altLang="en-US" sz="2800" b="1" i="1" dirty="0">
                <a:solidFill>
                  <a:srgbClr val="FFFFFF"/>
                </a:solidFill>
                <a:latin typeface="Times New Roman" pitchFamily="18" charset="0"/>
              </a:rPr>
              <a:t> </a:t>
            </a:r>
            <a:r>
              <a:rPr lang="en-US" altLang="en-US" sz="2800" b="1" i="1" dirty="0" err="1">
                <a:solidFill>
                  <a:srgbClr val="FFFFFF"/>
                </a:solidFill>
                <a:latin typeface="Times New Roman" pitchFamily="18" charset="0"/>
              </a:rPr>
              <a:t>tổ</a:t>
            </a:r>
            <a:r>
              <a:rPr lang="en-US" altLang="en-US" sz="2800" b="1" i="1" dirty="0">
                <a:solidFill>
                  <a:srgbClr val="FFFFFF"/>
                </a:solidFill>
                <a:latin typeface="Times New Roman" pitchFamily="18" charset="0"/>
              </a:rPr>
              <a:t> </a:t>
            </a:r>
            <a:r>
              <a:rPr lang="en-US" altLang="en-US" sz="2800" b="1" i="1" dirty="0" err="1">
                <a:solidFill>
                  <a:srgbClr val="FFFFFF"/>
                </a:solidFill>
                <a:latin typeface="Times New Roman" pitchFamily="18" charset="0"/>
              </a:rPr>
              <a:t>chức</a:t>
            </a:r>
            <a:r>
              <a:rPr lang="en-US" altLang="en-US" sz="2800" b="1" i="1" dirty="0">
                <a:solidFill>
                  <a:srgbClr val="FFFFFF"/>
                </a:solidFill>
                <a:latin typeface="Times New Roman" pitchFamily="18" charset="0"/>
              </a:rPr>
              <a:t> </a:t>
            </a:r>
            <a:r>
              <a:rPr lang="en-US" altLang="en-US" sz="2800" b="1" i="1" dirty="0" err="1">
                <a:solidFill>
                  <a:srgbClr val="FFFFFF"/>
                </a:solidFill>
                <a:latin typeface="Times New Roman" pitchFamily="18" charset="0"/>
              </a:rPr>
              <a:t>xây</a:t>
            </a:r>
            <a:r>
              <a:rPr lang="en-US" altLang="en-US" sz="2800" b="1" i="1" dirty="0">
                <a:solidFill>
                  <a:srgbClr val="FFFFFF"/>
                </a:solidFill>
                <a:latin typeface="Times New Roman" pitchFamily="18" charset="0"/>
              </a:rPr>
              <a:t> </a:t>
            </a:r>
            <a:r>
              <a:rPr lang="en-US" altLang="en-US" sz="2800" b="1" i="1" dirty="0" err="1">
                <a:solidFill>
                  <a:srgbClr val="FFFFFF"/>
                </a:solidFill>
                <a:latin typeface="Times New Roman" pitchFamily="18" charset="0"/>
              </a:rPr>
              <a:t>dựng</a:t>
            </a:r>
            <a:endParaRPr lang="en-US" altLang="en-US" sz="2800" b="1" i="1" dirty="0">
              <a:solidFill>
                <a:srgbClr val="FFFFFF"/>
              </a:solidFill>
              <a:latin typeface="Times New Roman" pitchFamily="18" charset="0"/>
            </a:endParaRPr>
          </a:p>
        </p:txBody>
      </p:sp>
      <p:sp>
        <p:nvSpPr>
          <p:cNvPr id="146441" name="Oval 9"/>
          <p:cNvSpPr>
            <a:spLocks noChangeArrowheads="1"/>
          </p:cNvSpPr>
          <p:nvPr/>
        </p:nvSpPr>
        <p:spPr bwMode="auto">
          <a:xfrm>
            <a:off x="3276600" y="3810000"/>
            <a:ext cx="5429250" cy="1676400"/>
          </a:xfrm>
          <a:prstGeom prst="ellipse">
            <a:avLst/>
          </a:prstGeom>
          <a:solidFill>
            <a:srgbClr val="0033CC"/>
          </a:solidFill>
          <a:ln w="9525">
            <a:solidFill>
              <a:schemeClr val="tx1"/>
            </a:solidFill>
            <a:round/>
            <a:headEnd/>
            <a:tailEnd/>
          </a:ln>
        </p:spPr>
        <p:txBody>
          <a:bodyPr wrap="none" anchor="ctr"/>
          <a:lstStyle/>
          <a:p>
            <a:pPr algn="ctr">
              <a:defRPr/>
            </a:pPr>
            <a:r>
              <a:rPr lang="en-US" altLang="en-US" sz="2800" b="1" i="1" dirty="0" err="1">
                <a:solidFill>
                  <a:srgbClr val="FFFFFF"/>
                </a:solidFill>
                <a:latin typeface="Times New Roman" pitchFamily="18" charset="0"/>
              </a:rPr>
              <a:t>Chức</a:t>
            </a:r>
            <a:r>
              <a:rPr lang="en-US" altLang="en-US" sz="2800" b="1" i="1" dirty="0">
                <a:solidFill>
                  <a:srgbClr val="FFFFFF"/>
                </a:solidFill>
                <a:latin typeface="Times New Roman" pitchFamily="18" charset="0"/>
              </a:rPr>
              <a:t> </a:t>
            </a:r>
            <a:r>
              <a:rPr lang="en-US" altLang="en-US" sz="2800" b="1" i="1" dirty="0" err="1">
                <a:solidFill>
                  <a:srgbClr val="FFFFFF"/>
                </a:solidFill>
                <a:latin typeface="Times New Roman" pitchFamily="18" charset="0"/>
              </a:rPr>
              <a:t>năng</a:t>
            </a:r>
            <a:r>
              <a:rPr lang="en-US" altLang="en-US" sz="2800" b="1" i="1" dirty="0">
                <a:solidFill>
                  <a:srgbClr val="FFFFFF"/>
                </a:solidFill>
                <a:latin typeface="Times New Roman" pitchFamily="18" charset="0"/>
              </a:rPr>
              <a:t> </a:t>
            </a:r>
            <a:r>
              <a:rPr lang="en-US" altLang="en-US" sz="2800" b="1" i="1" dirty="0" err="1">
                <a:solidFill>
                  <a:srgbClr val="FFFFFF"/>
                </a:solidFill>
                <a:latin typeface="Times New Roman" pitchFamily="18" charset="0"/>
              </a:rPr>
              <a:t>trấn</a:t>
            </a:r>
            <a:r>
              <a:rPr lang="en-US" altLang="en-US" sz="2800" b="1" i="1" dirty="0">
                <a:solidFill>
                  <a:srgbClr val="FFFFFF"/>
                </a:solidFill>
                <a:latin typeface="Times New Roman" pitchFamily="18" charset="0"/>
              </a:rPr>
              <a:t> </a:t>
            </a:r>
            <a:r>
              <a:rPr lang="en-US" altLang="en-US" sz="2800" b="1" i="1" dirty="0" err="1">
                <a:solidFill>
                  <a:srgbClr val="FFFFFF"/>
                </a:solidFill>
                <a:latin typeface="Times New Roman" pitchFamily="18" charset="0"/>
              </a:rPr>
              <a:t>áp</a:t>
            </a:r>
            <a:endParaRPr lang="en-US" altLang="en-US" sz="2800" b="1" i="1" dirty="0">
              <a:solidFill>
                <a:srgbClr val="FFFFFF"/>
              </a:solidFill>
              <a:latin typeface="Times New Roman" pitchFamily="18" charset="0"/>
            </a:endParaRPr>
          </a:p>
        </p:txBody>
      </p:sp>
    </p:spTree>
    <p:extLst>
      <p:ext uri="{BB962C8B-B14F-4D97-AF65-F5344CB8AC3E}">
        <p14:creationId xmlns:p14="http://schemas.microsoft.com/office/powerpoint/2010/main" val="145861614"/>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iterate type="lt">
                                    <p:tmPct val="100000"/>
                                  </p:iterate>
                                  <p:childTnLst>
                                    <p:set>
                                      <p:cBhvr>
                                        <p:cTn id="6" dur="1" fill="hold">
                                          <p:stCondLst>
                                            <p:cond delay="0"/>
                                          </p:stCondLst>
                                        </p:cTn>
                                        <p:tgtEl>
                                          <p:spTgt spid="146435"/>
                                        </p:tgtEl>
                                        <p:attrNameLst>
                                          <p:attrName>style.visibility</p:attrName>
                                        </p:attrNameLst>
                                      </p:cBhvr>
                                      <p:to>
                                        <p:strVal val="visible"/>
                                      </p:to>
                                    </p:set>
                                    <p:animEffect transition="in" filter="blinds(horizontal)">
                                      <p:cBhvr>
                                        <p:cTn id="7" dur="75"/>
                                        <p:tgtEl>
                                          <p:spTgt spid="146435"/>
                                        </p:tgtEl>
                                      </p:cBhvr>
                                    </p:animEffect>
                                  </p:childTnLst>
                                </p:cTn>
                              </p:par>
                            </p:childTnLst>
                          </p:cTn>
                        </p:par>
                        <p:par>
                          <p:cTn id="8" fill="hold" nodeType="afterGroup">
                            <p:stCondLst>
                              <p:cond delay="1200"/>
                            </p:stCondLst>
                            <p:childTnLst>
                              <p:par>
                                <p:cTn id="9" presetID="3" presetClass="entr" presetSubtype="10" fill="hold" grpId="0" nodeType="afterEffect">
                                  <p:stCondLst>
                                    <p:cond delay="0"/>
                                  </p:stCondLst>
                                  <p:iterate type="lt">
                                    <p:tmPct val="100000"/>
                                  </p:iterate>
                                  <p:childTnLst>
                                    <p:set>
                                      <p:cBhvr>
                                        <p:cTn id="10" dur="1" fill="hold">
                                          <p:stCondLst>
                                            <p:cond delay="0"/>
                                          </p:stCondLst>
                                        </p:cTn>
                                        <p:tgtEl>
                                          <p:spTgt spid="146440"/>
                                        </p:tgtEl>
                                        <p:attrNameLst>
                                          <p:attrName>style.visibility</p:attrName>
                                        </p:attrNameLst>
                                      </p:cBhvr>
                                      <p:to>
                                        <p:strVal val="visible"/>
                                      </p:to>
                                    </p:set>
                                    <p:animEffect transition="in" filter="blinds(horizontal)">
                                      <p:cBhvr>
                                        <p:cTn id="11" dur="75"/>
                                        <p:tgtEl>
                                          <p:spTgt spid="146440"/>
                                        </p:tgtEl>
                                      </p:cBhvr>
                                    </p:animEffect>
                                  </p:childTnLst>
                                </p:cTn>
                              </p:par>
                            </p:childTnLst>
                          </p:cTn>
                        </p:par>
                        <p:par>
                          <p:cTn id="12" fill="hold" nodeType="afterGroup">
                            <p:stCondLst>
                              <p:cond delay="2775"/>
                            </p:stCondLst>
                            <p:childTnLst>
                              <p:par>
                                <p:cTn id="13" presetID="3" presetClass="entr" presetSubtype="10" fill="hold" grpId="0" nodeType="afterEffect">
                                  <p:stCondLst>
                                    <p:cond delay="0"/>
                                  </p:stCondLst>
                                  <p:iterate type="lt">
                                    <p:tmPct val="100000"/>
                                  </p:iterate>
                                  <p:childTnLst>
                                    <p:set>
                                      <p:cBhvr>
                                        <p:cTn id="14" dur="1" fill="hold">
                                          <p:stCondLst>
                                            <p:cond delay="0"/>
                                          </p:stCondLst>
                                        </p:cTn>
                                        <p:tgtEl>
                                          <p:spTgt spid="146441"/>
                                        </p:tgtEl>
                                        <p:attrNameLst>
                                          <p:attrName>style.visibility</p:attrName>
                                        </p:attrNameLst>
                                      </p:cBhvr>
                                      <p:to>
                                        <p:strVal val="visible"/>
                                      </p:to>
                                    </p:set>
                                    <p:animEffect transition="in" filter="blinds(horizontal)">
                                      <p:cBhvr>
                                        <p:cTn id="15" dur="75"/>
                                        <p:tgtEl>
                                          <p:spTgt spid="146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animBg="1" autoUpdateAnimBg="0"/>
      <p:bldP spid="146440" grpId="0" animBg="1" autoUpdateAnimBg="0"/>
      <p:bldP spid="146441"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Text Box 3"/>
          <p:cNvSpPr txBox="1">
            <a:spLocks noChangeArrowheads="1"/>
          </p:cNvSpPr>
          <p:nvPr/>
        </p:nvSpPr>
        <p:spPr bwMode="auto">
          <a:xfrm>
            <a:off x="3048000" y="685801"/>
            <a:ext cx="6248400" cy="1077913"/>
          </a:xfrm>
          <a:prstGeom prst="rect">
            <a:avLst/>
          </a:prstGeom>
          <a:solidFill>
            <a:srgbClr val="FFFFD9"/>
          </a:solidFill>
          <a:ln w="9525">
            <a:solidFill>
              <a:srgbClr val="3366FF"/>
            </a:solidFill>
            <a:miter lim="800000"/>
            <a:headEnd/>
            <a:tailEnd/>
          </a:ln>
          <a:effectLst/>
          <a:extLst/>
        </p:spPr>
        <p:txBody>
          <a:bodyPr>
            <a:spAutoFit/>
          </a:bodyPr>
          <a:lstStyle/>
          <a:p>
            <a:pPr>
              <a:spcBef>
                <a:spcPct val="50000"/>
              </a:spcBef>
              <a:defRPr/>
            </a:pPr>
            <a:r>
              <a:rPr lang="en-US" altLang="en-US" sz="3200" b="1" dirty="0" err="1">
                <a:solidFill>
                  <a:srgbClr val="CC3300"/>
                </a:solidFill>
                <a:effectLst>
                  <a:outerShdw blurRad="38100" dist="38100" dir="2700000" algn="tl">
                    <a:srgbClr val="000000"/>
                  </a:outerShdw>
                </a:effectLst>
                <a:latin typeface="Times New Roman"/>
              </a:rPr>
              <a:t>Các</a:t>
            </a:r>
            <a:r>
              <a:rPr lang="en-US" altLang="en-US" sz="3200"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hình</a:t>
            </a:r>
            <a:r>
              <a:rPr lang="en-US" altLang="en-US" sz="3200"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thức</a:t>
            </a:r>
            <a:r>
              <a:rPr lang="en-US" altLang="en-US" sz="3200"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nhà</a:t>
            </a:r>
            <a:r>
              <a:rPr lang="en-US" altLang="en-US" sz="3200" b="1" dirty="0">
                <a:solidFill>
                  <a:srgbClr val="CC3300"/>
                </a:solidFill>
                <a:effectLst>
                  <a:outerShdw blurRad="38100" dist="38100" dir="2700000" algn="tl">
                    <a:srgbClr val="000000"/>
                  </a:outerShdw>
                </a:effectLst>
                <a:latin typeface="Times New Roman"/>
              </a:rPr>
              <a:t> n</a:t>
            </a:r>
            <a:r>
              <a:rPr lang="vi-VN" altLang="en-US" sz="3200" b="1" dirty="0">
                <a:solidFill>
                  <a:srgbClr val="CC3300"/>
                </a:solidFill>
                <a:effectLst>
                  <a:outerShdw blurRad="38100" dist="38100" dir="2700000" algn="tl">
                    <a:srgbClr val="000000"/>
                  </a:outerShdw>
                </a:effectLst>
                <a:latin typeface="Times New Roman"/>
              </a:rPr>
              <a:t>ư</a:t>
            </a:r>
            <a:r>
              <a:rPr lang="en-US" altLang="en-US" sz="3200" b="1" dirty="0" err="1">
                <a:solidFill>
                  <a:srgbClr val="CC3300"/>
                </a:solidFill>
                <a:effectLst>
                  <a:outerShdw blurRad="38100" dist="38100" dir="2700000" algn="tl">
                    <a:srgbClr val="000000"/>
                  </a:outerShdw>
                </a:effectLst>
                <a:latin typeface="Times New Roman"/>
              </a:rPr>
              <a:t>ớc</a:t>
            </a:r>
            <a:r>
              <a:rPr lang="en-US" altLang="en-US" sz="3200"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Việt</a:t>
            </a:r>
            <a:r>
              <a:rPr lang="en-US" altLang="en-US" sz="3200" b="1" dirty="0">
                <a:solidFill>
                  <a:srgbClr val="CC3300"/>
                </a:solidFill>
                <a:effectLst>
                  <a:outerShdw blurRad="38100" dist="38100" dir="2700000" algn="tl">
                    <a:srgbClr val="000000"/>
                  </a:outerShdw>
                </a:effectLst>
                <a:latin typeface="Times New Roman"/>
              </a:rPr>
              <a:t> Nam </a:t>
            </a:r>
            <a:r>
              <a:rPr lang="en-US" altLang="en-US" sz="3200" b="1" dirty="0" err="1">
                <a:solidFill>
                  <a:srgbClr val="CC3300"/>
                </a:solidFill>
                <a:effectLst>
                  <a:outerShdw blurRad="38100" dist="38100" dir="2700000" algn="tl">
                    <a:srgbClr val="000000"/>
                  </a:outerShdw>
                </a:effectLst>
                <a:latin typeface="Times New Roman"/>
              </a:rPr>
              <a:t>trong</a:t>
            </a:r>
            <a:r>
              <a:rPr lang="en-US" altLang="en-US" sz="3200"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lịch</a:t>
            </a:r>
            <a:r>
              <a:rPr lang="en-US" altLang="en-US" sz="3200" b="1" dirty="0">
                <a:solidFill>
                  <a:srgbClr val="CC3300"/>
                </a:solidFill>
                <a:effectLst>
                  <a:outerShdw blurRad="38100" dist="38100" dir="2700000" algn="tl">
                    <a:srgbClr val="000000"/>
                  </a:outerShdw>
                </a:effectLst>
                <a:latin typeface="Times New Roman"/>
              </a:rPr>
              <a:t> </a:t>
            </a:r>
            <a:r>
              <a:rPr lang="en-US" altLang="en-US" sz="3200" b="1" dirty="0" err="1">
                <a:solidFill>
                  <a:srgbClr val="CC3300"/>
                </a:solidFill>
                <a:effectLst>
                  <a:outerShdw blurRad="38100" dist="38100" dir="2700000" algn="tl">
                    <a:srgbClr val="000000"/>
                  </a:outerShdw>
                </a:effectLst>
                <a:latin typeface="Times New Roman"/>
              </a:rPr>
              <a:t>sử</a:t>
            </a:r>
            <a:endParaRPr lang="en-US" altLang="en-US" sz="3200" b="1" dirty="0">
              <a:solidFill>
                <a:srgbClr val="CC3300"/>
              </a:solidFill>
              <a:effectLst>
                <a:outerShdw blurRad="38100" dist="38100" dir="2700000" algn="tl">
                  <a:srgbClr val="000000"/>
                </a:outerShdw>
              </a:effectLst>
              <a:latin typeface="Times New Roman"/>
            </a:endParaRPr>
          </a:p>
        </p:txBody>
      </p:sp>
      <p:sp>
        <p:nvSpPr>
          <p:cNvPr id="150533" name="AutoShape 5"/>
          <p:cNvSpPr>
            <a:spLocks noChangeArrowheads="1"/>
          </p:cNvSpPr>
          <p:nvPr/>
        </p:nvSpPr>
        <p:spPr bwMode="auto">
          <a:xfrm>
            <a:off x="2590800" y="2209801"/>
            <a:ext cx="7162800" cy="2301875"/>
          </a:xfrm>
          <a:prstGeom prst="flowChartAlternateProcess">
            <a:avLst/>
          </a:prstGeom>
          <a:solidFill>
            <a:srgbClr val="FFFFD9"/>
          </a:solidFill>
          <a:ln w="9525">
            <a:solidFill>
              <a:schemeClr val="tx1"/>
            </a:solidFill>
            <a:miter lim="800000"/>
            <a:headEnd/>
            <a:tailEnd/>
          </a:ln>
          <a:effectLst/>
          <a:extLst/>
        </p:spPr>
        <p:txBody>
          <a:bodyPr wrap="none" anchor="ctr"/>
          <a:lstStyle/>
          <a:p>
            <a:pPr algn="ctr">
              <a:spcBef>
                <a:spcPct val="50000"/>
              </a:spcBef>
              <a:defRPr/>
            </a:pPr>
            <a:r>
              <a:rPr lang="en-US" altLang="en-US" sz="3200" b="1" dirty="0" err="1">
                <a:solidFill>
                  <a:srgbClr val="FF0000"/>
                </a:solidFill>
                <a:effectLst>
                  <a:outerShdw blurRad="38100" dist="38100" dir="2700000" algn="tl">
                    <a:srgbClr val="000000"/>
                  </a:outerShdw>
                </a:effectLst>
                <a:latin typeface="Times New Roman"/>
              </a:rPr>
              <a:t>Vấn</a:t>
            </a: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đề</a:t>
            </a: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xây</a:t>
            </a: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dựng</a:t>
            </a: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nhà</a:t>
            </a:r>
            <a:r>
              <a:rPr lang="en-US" altLang="en-US" sz="3200" b="1" dirty="0">
                <a:solidFill>
                  <a:srgbClr val="FF0000"/>
                </a:solidFill>
                <a:effectLst>
                  <a:outerShdw blurRad="38100" dist="38100" dir="2700000" algn="tl">
                    <a:srgbClr val="000000"/>
                  </a:outerShdw>
                </a:effectLst>
                <a:latin typeface="Times New Roman"/>
              </a:rPr>
              <a:t> n</a:t>
            </a:r>
            <a:r>
              <a:rPr lang="vi-VN" altLang="en-US" sz="3200" b="1" dirty="0">
                <a:solidFill>
                  <a:srgbClr val="FF0000"/>
                </a:solidFill>
                <a:effectLst>
                  <a:outerShdw blurRad="38100" dist="38100" dir="2700000" algn="tl">
                    <a:srgbClr val="000000"/>
                  </a:outerShdw>
                </a:effectLst>
                <a:latin typeface="Times New Roman"/>
              </a:rPr>
              <a:t>ư</a:t>
            </a:r>
            <a:r>
              <a:rPr lang="en-US" altLang="en-US" sz="3200" b="1" dirty="0" err="1">
                <a:solidFill>
                  <a:srgbClr val="FF0000"/>
                </a:solidFill>
                <a:effectLst>
                  <a:outerShdw blurRad="38100" dist="38100" dir="2700000" algn="tl">
                    <a:srgbClr val="000000"/>
                  </a:outerShdw>
                </a:effectLst>
                <a:latin typeface="Times New Roman"/>
              </a:rPr>
              <a:t>ớc</a:t>
            </a: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pháp</a:t>
            </a: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quyền</a:t>
            </a:r>
            <a:endParaRPr lang="en-US" altLang="en-US" sz="3200" b="1" dirty="0">
              <a:solidFill>
                <a:srgbClr val="FF0000"/>
              </a:solidFill>
              <a:effectLst>
                <a:outerShdw blurRad="38100" dist="38100" dir="2700000" algn="tl">
                  <a:srgbClr val="000000"/>
                </a:outerShdw>
              </a:effectLst>
              <a:latin typeface="Times New Roman"/>
            </a:endParaRPr>
          </a:p>
          <a:p>
            <a:pPr algn="ctr">
              <a:spcBef>
                <a:spcPct val="50000"/>
              </a:spcBef>
              <a:defRPr/>
            </a:pP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Việt</a:t>
            </a:r>
            <a:r>
              <a:rPr lang="en-US" altLang="en-US" sz="3200" b="1" dirty="0">
                <a:solidFill>
                  <a:srgbClr val="FF0000"/>
                </a:solidFill>
                <a:effectLst>
                  <a:outerShdw blurRad="38100" dist="38100" dir="2700000" algn="tl">
                    <a:srgbClr val="000000"/>
                  </a:outerShdw>
                </a:effectLst>
                <a:latin typeface="Times New Roman"/>
              </a:rPr>
              <a:t> Nam </a:t>
            </a:r>
            <a:r>
              <a:rPr lang="en-US" altLang="en-US" sz="3200" b="1" dirty="0" err="1">
                <a:solidFill>
                  <a:srgbClr val="FF0000"/>
                </a:solidFill>
                <a:effectLst>
                  <a:outerShdw blurRad="38100" dist="38100" dir="2700000" algn="tl">
                    <a:srgbClr val="000000"/>
                  </a:outerShdw>
                </a:effectLst>
                <a:latin typeface="Times New Roman"/>
              </a:rPr>
              <a:t>xã</a:t>
            </a: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hội</a:t>
            </a: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chủ</a:t>
            </a:r>
            <a:r>
              <a:rPr lang="en-US" altLang="en-US" sz="3200" b="1" dirty="0">
                <a:solidFill>
                  <a:srgbClr val="FF0000"/>
                </a:solidFill>
                <a:effectLst>
                  <a:outerShdw blurRad="38100" dist="38100" dir="2700000" algn="tl">
                    <a:srgbClr val="000000"/>
                  </a:outerShdw>
                </a:effectLst>
                <a:latin typeface="Times New Roman"/>
              </a:rPr>
              <a:t> </a:t>
            </a:r>
            <a:r>
              <a:rPr lang="en-US" altLang="en-US" sz="3200" b="1" dirty="0" err="1">
                <a:solidFill>
                  <a:srgbClr val="FF0000"/>
                </a:solidFill>
                <a:effectLst>
                  <a:outerShdw blurRad="38100" dist="38100" dir="2700000" algn="tl">
                    <a:srgbClr val="000000"/>
                  </a:outerShdw>
                </a:effectLst>
                <a:latin typeface="Times New Roman"/>
              </a:rPr>
              <a:t>nghĩa</a:t>
            </a:r>
            <a:endParaRPr lang="en-US" altLang="en-US" sz="3200" b="1" dirty="0">
              <a:solidFill>
                <a:srgbClr val="FF0000"/>
              </a:solidFill>
              <a:effectLst>
                <a:outerShdw blurRad="38100" dist="38100" dir="2700000" algn="tl">
                  <a:srgbClr val="000000"/>
                </a:outerShdw>
              </a:effectLst>
              <a:latin typeface="Times New Roman"/>
            </a:endParaRPr>
          </a:p>
        </p:txBody>
      </p:sp>
    </p:spTree>
    <p:extLst>
      <p:ext uri="{BB962C8B-B14F-4D97-AF65-F5344CB8AC3E}">
        <p14:creationId xmlns:p14="http://schemas.microsoft.com/office/powerpoint/2010/main" val="2246340407"/>
      </p:ext>
    </p:extLst>
  </p:cSld>
  <p:clrMapOvr>
    <a:masterClrMapping/>
  </p:clrMapOvr>
  <p:transition>
    <p:zoom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iterate type="lt">
                                    <p:tmPct val="100000"/>
                                  </p:iterate>
                                  <p:childTnLst>
                                    <p:set>
                                      <p:cBhvr>
                                        <p:cTn id="6" dur="1" fill="hold">
                                          <p:stCondLst>
                                            <p:cond delay="0"/>
                                          </p:stCondLst>
                                        </p:cTn>
                                        <p:tgtEl>
                                          <p:spTgt spid="150533"/>
                                        </p:tgtEl>
                                        <p:attrNameLst>
                                          <p:attrName>style.visibility</p:attrName>
                                        </p:attrNameLst>
                                      </p:cBhvr>
                                      <p:to>
                                        <p:strVal val="visible"/>
                                      </p:to>
                                    </p:set>
                                    <p:animEffect transition="in" filter="blinds(horizontal)">
                                      <p:cBhvr>
                                        <p:cTn id="7" dur="75"/>
                                        <p:tgtEl>
                                          <p:spTgt spid="150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27"/>
          <p:cNvSpPr>
            <a:spLocks noChangeArrowheads="1"/>
          </p:cNvSpPr>
          <p:nvPr/>
        </p:nvSpPr>
        <p:spPr bwMode="gray">
          <a:xfrm rot="5400000">
            <a:off x="3467100" y="-1257300"/>
            <a:ext cx="1143000" cy="42672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54275" name="TextBox 40"/>
          <p:cNvSpPr txBox="1">
            <a:spLocks noChangeArrowheads="1"/>
          </p:cNvSpPr>
          <p:nvPr/>
        </p:nvSpPr>
        <p:spPr bwMode="auto">
          <a:xfrm>
            <a:off x="2057400" y="614364"/>
            <a:ext cx="4038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FF0000"/>
                </a:solidFill>
                <a:latin typeface="Arial" panose="020B0604020202020204" pitchFamily="34" charset="0"/>
              </a:rPr>
              <a:t>2. Cách mạng xã hội</a:t>
            </a:r>
          </a:p>
        </p:txBody>
      </p:sp>
      <p:sp>
        <p:nvSpPr>
          <p:cNvPr id="12" name="Hexagon 11"/>
          <p:cNvSpPr/>
          <p:nvPr/>
        </p:nvSpPr>
        <p:spPr>
          <a:xfrm>
            <a:off x="1752600" y="3200400"/>
            <a:ext cx="3581400" cy="8382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black"/>
              </a:solidFill>
            </a:endParaRPr>
          </a:p>
        </p:txBody>
      </p:sp>
      <p:sp>
        <p:nvSpPr>
          <p:cNvPr id="54277" name="TextBox 12"/>
          <p:cNvSpPr txBox="1">
            <a:spLocks noChangeArrowheads="1"/>
          </p:cNvSpPr>
          <p:nvPr/>
        </p:nvSpPr>
        <p:spPr bwMode="auto">
          <a:xfrm>
            <a:off x="1981200" y="3352801"/>
            <a:ext cx="3124200" cy="523875"/>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800" b="1" dirty="0">
                <a:solidFill>
                  <a:srgbClr val="0000EA"/>
                </a:solidFill>
              </a:rPr>
              <a:t>2.1. </a:t>
            </a:r>
            <a:r>
              <a:rPr lang="en-US" sz="2800" b="1" dirty="0" err="1">
                <a:solidFill>
                  <a:srgbClr val="0000EA"/>
                </a:solidFill>
              </a:rPr>
              <a:t>Nguồn</a:t>
            </a:r>
            <a:r>
              <a:rPr lang="en-US" sz="2800" b="1" dirty="0">
                <a:solidFill>
                  <a:srgbClr val="0000EA"/>
                </a:solidFill>
              </a:rPr>
              <a:t> </a:t>
            </a:r>
            <a:r>
              <a:rPr lang="en-US" sz="2800" b="1" dirty="0" err="1">
                <a:solidFill>
                  <a:srgbClr val="0000EA"/>
                </a:solidFill>
              </a:rPr>
              <a:t>gốc</a:t>
            </a:r>
            <a:endParaRPr lang="en-US" sz="2800" b="1" dirty="0">
              <a:solidFill>
                <a:srgbClr val="0000EA"/>
              </a:solidFill>
            </a:endParaRPr>
          </a:p>
        </p:txBody>
      </p:sp>
      <p:sp>
        <p:nvSpPr>
          <p:cNvPr id="14" name="Oval 13"/>
          <p:cNvSpPr/>
          <p:nvPr/>
        </p:nvSpPr>
        <p:spPr>
          <a:xfrm>
            <a:off x="6096000" y="1676400"/>
            <a:ext cx="2895600" cy="14478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300" b="1" dirty="0" err="1">
                <a:solidFill>
                  <a:prstClr val="white"/>
                </a:solidFill>
                <a:latin typeface="Arial" pitchFamily="34" charset="0"/>
                <a:cs typeface="Arial" pitchFamily="34" charset="0"/>
              </a:rPr>
              <a:t>Nguyên</a:t>
            </a:r>
            <a:r>
              <a:rPr lang="en-US" sz="2300" b="1" dirty="0">
                <a:solidFill>
                  <a:prstClr val="white"/>
                </a:solidFill>
                <a:latin typeface="Arial" pitchFamily="34" charset="0"/>
                <a:cs typeface="Arial" pitchFamily="34" charset="0"/>
              </a:rPr>
              <a:t> </a:t>
            </a:r>
            <a:r>
              <a:rPr lang="en-US" sz="2300" b="1" dirty="0" err="1">
                <a:solidFill>
                  <a:prstClr val="white"/>
                </a:solidFill>
                <a:latin typeface="Arial" pitchFamily="34" charset="0"/>
                <a:cs typeface="Arial" pitchFamily="34" charset="0"/>
              </a:rPr>
              <a:t>nhân</a:t>
            </a:r>
            <a:r>
              <a:rPr lang="en-US" sz="2300" b="1" dirty="0">
                <a:solidFill>
                  <a:prstClr val="white"/>
                </a:solidFill>
                <a:latin typeface="Arial" pitchFamily="34" charset="0"/>
                <a:cs typeface="Arial" pitchFamily="34" charset="0"/>
              </a:rPr>
              <a:t> </a:t>
            </a:r>
            <a:r>
              <a:rPr lang="en-US" sz="2300" b="1" dirty="0" err="1">
                <a:solidFill>
                  <a:prstClr val="white"/>
                </a:solidFill>
                <a:latin typeface="Arial" pitchFamily="34" charset="0"/>
                <a:cs typeface="Arial" pitchFamily="34" charset="0"/>
              </a:rPr>
              <a:t>sâu</a:t>
            </a:r>
            <a:r>
              <a:rPr lang="en-US" sz="2300" b="1" dirty="0">
                <a:solidFill>
                  <a:prstClr val="white"/>
                </a:solidFill>
                <a:latin typeface="Arial" pitchFamily="34" charset="0"/>
                <a:cs typeface="Arial" pitchFamily="34" charset="0"/>
              </a:rPr>
              <a:t> </a:t>
            </a:r>
            <a:r>
              <a:rPr lang="en-US" sz="2300" b="1" dirty="0" err="1">
                <a:solidFill>
                  <a:prstClr val="white"/>
                </a:solidFill>
                <a:latin typeface="Arial" pitchFamily="34" charset="0"/>
                <a:cs typeface="Arial" pitchFamily="34" charset="0"/>
              </a:rPr>
              <a:t>xa</a:t>
            </a:r>
            <a:endParaRPr lang="en-US" sz="2300" b="1" dirty="0">
              <a:solidFill>
                <a:prstClr val="white"/>
              </a:solidFill>
              <a:latin typeface="Arial" pitchFamily="34" charset="0"/>
              <a:cs typeface="Arial" pitchFamily="34" charset="0"/>
            </a:endParaRPr>
          </a:p>
        </p:txBody>
      </p:sp>
      <p:sp>
        <p:nvSpPr>
          <p:cNvPr id="15" name="Oval 14"/>
          <p:cNvSpPr/>
          <p:nvPr/>
        </p:nvSpPr>
        <p:spPr>
          <a:xfrm>
            <a:off x="6172200" y="4419600"/>
            <a:ext cx="2895600" cy="144780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300" b="1" dirty="0" err="1">
                <a:solidFill>
                  <a:prstClr val="white"/>
                </a:solidFill>
                <a:latin typeface="Arial" pitchFamily="34" charset="0"/>
                <a:cs typeface="Arial" pitchFamily="34" charset="0"/>
              </a:rPr>
              <a:t>Nguyên</a:t>
            </a:r>
            <a:r>
              <a:rPr lang="en-US" sz="2300" b="1" dirty="0">
                <a:solidFill>
                  <a:prstClr val="white"/>
                </a:solidFill>
                <a:latin typeface="Arial" pitchFamily="34" charset="0"/>
                <a:cs typeface="Arial" pitchFamily="34" charset="0"/>
              </a:rPr>
              <a:t> </a:t>
            </a:r>
            <a:r>
              <a:rPr lang="en-US" sz="2300" b="1" dirty="0" err="1">
                <a:solidFill>
                  <a:prstClr val="white"/>
                </a:solidFill>
                <a:latin typeface="Arial" pitchFamily="34" charset="0"/>
                <a:cs typeface="Arial" pitchFamily="34" charset="0"/>
              </a:rPr>
              <a:t>nhân</a:t>
            </a:r>
            <a:r>
              <a:rPr lang="en-US" sz="2300" b="1" dirty="0">
                <a:solidFill>
                  <a:prstClr val="white"/>
                </a:solidFill>
                <a:latin typeface="Arial" pitchFamily="34" charset="0"/>
                <a:cs typeface="Arial" pitchFamily="34" charset="0"/>
              </a:rPr>
              <a:t> </a:t>
            </a:r>
            <a:r>
              <a:rPr lang="en-US" sz="2300" b="1" dirty="0" err="1">
                <a:solidFill>
                  <a:prstClr val="white"/>
                </a:solidFill>
                <a:latin typeface="Arial" pitchFamily="34" charset="0"/>
                <a:cs typeface="Arial" pitchFamily="34" charset="0"/>
              </a:rPr>
              <a:t>trực</a:t>
            </a:r>
            <a:r>
              <a:rPr lang="en-US" sz="2300" b="1" dirty="0">
                <a:solidFill>
                  <a:prstClr val="white"/>
                </a:solidFill>
                <a:latin typeface="Arial" pitchFamily="34" charset="0"/>
                <a:cs typeface="Arial" pitchFamily="34" charset="0"/>
              </a:rPr>
              <a:t> </a:t>
            </a:r>
            <a:r>
              <a:rPr lang="en-US" sz="2300" b="1" dirty="0" err="1">
                <a:solidFill>
                  <a:prstClr val="white"/>
                </a:solidFill>
                <a:latin typeface="Arial" pitchFamily="34" charset="0"/>
                <a:cs typeface="Arial" pitchFamily="34" charset="0"/>
              </a:rPr>
              <a:t>tiếp</a:t>
            </a:r>
            <a:endParaRPr lang="en-US" sz="2300" b="1" dirty="0">
              <a:solidFill>
                <a:prstClr val="white"/>
              </a:solidFill>
              <a:latin typeface="Arial" pitchFamily="34" charset="0"/>
              <a:cs typeface="Arial" pitchFamily="34" charset="0"/>
            </a:endParaRPr>
          </a:p>
        </p:txBody>
      </p:sp>
      <p:cxnSp>
        <p:nvCxnSpPr>
          <p:cNvPr id="16" name="Straight Arrow Connector 15"/>
          <p:cNvCxnSpPr>
            <a:stCxn id="12" idx="1"/>
            <a:endCxn id="14" idx="2"/>
          </p:cNvCxnSpPr>
          <p:nvPr/>
        </p:nvCxnSpPr>
        <p:spPr>
          <a:xfrm flipV="1">
            <a:off x="5334000" y="2400300"/>
            <a:ext cx="7620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5" idx="2"/>
          </p:cNvCxnSpPr>
          <p:nvPr/>
        </p:nvCxnSpPr>
        <p:spPr>
          <a:xfrm>
            <a:off x="5334000" y="3619500"/>
            <a:ext cx="838200" cy="1524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996479"/>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blinds(horizontal)">
                                      <p:cBhvr>
                                        <p:cTn id="12" dur="500"/>
                                        <p:tgtEl>
                                          <p:spTgt spid="3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4275"/>
                                        </p:tgtEl>
                                        <p:attrNameLst>
                                          <p:attrName>style.visibility</p:attrName>
                                        </p:attrNameLst>
                                      </p:cBhvr>
                                      <p:to>
                                        <p:strVal val="visible"/>
                                      </p:to>
                                    </p:set>
                                    <p:animEffect transition="in" filter="blinds(horizontal)">
                                      <p:cBhvr>
                                        <p:cTn id="15" dur="500"/>
                                        <p:tgtEl>
                                          <p:spTgt spid="5427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amond(in)">
                                      <p:cBhvr>
                                        <p:cTn id="20" dur="2000"/>
                                        <p:tgtEl>
                                          <p:spTgt spid="12"/>
                                        </p:tgtEl>
                                      </p:cBhvr>
                                    </p:animEffect>
                                  </p:childTnLst>
                                </p:cTn>
                              </p:par>
                              <p:par>
                                <p:cTn id="21" presetID="8" presetClass="entr" presetSubtype="16" fill="hold" grpId="0" nodeType="withEffect">
                                  <p:stCondLst>
                                    <p:cond delay="0"/>
                                  </p:stCondLst>
                                  <p:childTnLst>
                                    <p:set>
                                      <p:cBhvr>
                                        <p:cTn id="22" dur="1" fill="hold">
                                          <p:stCondLst>
                                            <p:cond delay="0"/>
                                          </p:stCondLst>
                                        </p:cTn>
                                        <p:tgtEl>
                                          <p:spTgt spid="54277"/>
                                        </p:tgtEl>
                                        <p:attrNameLst>
                                          <p:attrName>style.visibility</p:attrName>
                                        </p:attrNameLst>
                                      </p:cBhvr>
                                      <p:to>
                                        <p:strVal val="visible"/>
                                      </p:to>
                                    </p:set>
                                    <p:animEffect transition="in" filter="diamond(in)">
                                      <p:cBhvr>
                                        <p:cTn id="23" dur="2000"/>
                                        <p:tgtEl>
                                          <p:spTgt spid="54277"/>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amond(in)">
                                      <p:cBhvr>
                                        <p:cTn id="26" dur="2000"/>
                                        <p:tgtEl>
                                          <p:spTgt spid="14"/>
                                        </p:tgtEl>
                                      </p:cBhvr>
                                    </p:animEffect>
                                  </p:childTnLst>
                                </p:cTn>
                              </p:par>
                              <p:par>
                                <p:cTn id="27" presetID="8"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amond(in)">
                                      <p:cBhvr>
                                        <p:cTn id="29" dur="2000"/>
                                        <p:tgtEl>
                                          <p:spTgt spid="15"/>
                                        </p:tgtEl>
                                      </p:cBhvr>
                                    </p:animEffect>
                                  </p:childTnLst>
                                </p:cTn>
                              </p:par>
                              <p:par>
                                <p:cTn id="30" presetID="8" presetClass="entr" presetSubtype="16"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amond(in)">
                                      <p:cBhvr>
                                        <p:cTn id="32" dur="2000"/>
                                        <p:tgtEl>
                                          <p:spTgt spid="16"/>
                                        </p:tgtEl>
                                      </p:cBhvr>
                                    </p:animEffect>
                                  </p:childTnLst>
                                </p:cTn>
                              </p:par>
                              <p:par>
                                <p:cTn id="33" presetID="8" presetClass="entr" presetSubtype="16"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amond(in)">
                                      <p:cBhvr>
                                        <p:cTn id="35"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54275" grpId="0"/>
      <p:bldP spid="12" grpId="0" animBg="1"/>
      <p:bldP spid="54277" grpId="0" animBg="1"/>
      <p:bldP spid="14"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27"/>
          <p:cNvSpPr>
            <a:spLocks noChangeArrowheads="1"/>
          </p:cNvSpPr>
          <p:nvPr/>
        </p:nvSpPr>
        <p:spPr bwMode="gray">
          <a:xfrm rot="5400000">
            <a:off x="3911600" y="-1701800"/>
            <a:ext cx="635000" cy="46482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75107" name="TextBox 40"/>
          <p:cNvSpPr txBox="1">
            <a:spLocks noChangeArrowheads="1"/>
          </p:cNvSpPr>
          <p:nvPr/>
        </p:nvSpPr>
        <p:spPr bwMode="auto">
          <a:xfrm>
            <a:off x="2133600" y="381001"/>
            <a:ext cx="441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FF0000"/>
                </a:solidFill>
                <a:latin typeface="Arial" panose="020B0604020202020204" pitchFamily="34" charset="0"/>
              </a:rPr>
              <a:t>2. Cách mạng xã hội</a:t>
            </a:r>
          </a:p>
        </p:txBody>
      </p:sp>
      <p:sp>
        <p:nvSpPr>
          <p:cNvPr id="10" name="Hexagon 9"/>
          <p:cNvSpPr/>
          <p:nvPr/>
        </p:nvSpPr>
        <p:spPr>
          <a:xfrm>
            <a:off x="2133600" y="2819400"/>
            <a:ext cx="2819400" cy="838200"/>
          </a:xfrm>
          <a:prstGeom prst="hexagon">
            <a:avLst/>
          </a:prstGeom>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en-US">
              <a:solidFill>
                <a:prstClr val="black"/>
              </a:solidFill>
            </a:endParaRPr>
          </a:p>
        </p:txBody>
      </p:sp>
      <p:sp>
        <p:nvSpPr>
          <p:cNvPr id="55301" name="TextBox 10"/>
          <p:cNvSpPr txBox="1">
            <a:spLocks noChangeArrowheads="1"/>
          </p:cNvSpPr>
          <p:nvPr/>
        </p:nvSpPr>
        <p:spPr bwMode="auto">
          <a:xfrm>
            <a:off x="2133600" y="2971801"/>
            <a:ext cx="259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800" b="1">
                <a:solidFill>
                  <a:srgbClr val="FF0000"/>
                </a:solidFill>
                <a:latin typeface="Arial" panose="020B0604020202020204" pitchFamily="34" charset="0"/>
              </a:rPr>
              <a:t>2.2. Bản chất </a:t>
            </a:r>
          </a:p>
        </p:txBody>
      </p:sp>
      <p:sp>
        <p:nvSpPr>
          <p:cNvPr id="17" name="Rounded Rectangle 16"/>
          <p:cNvSpPr/>
          <p:nvPr/>
        </p:nvSpPr>
        <p:spPr>
          <a:xfrm>
            <a:off x="5105400" y="1447800"/>
            <a:ext cx="5257800" cy="42672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a:t>
            </a:r>
            <a:r>
              <a:rPr lang="en-US" sz="2400" b="1" i="1" dirty="0" err="1">
                <a:solidFill>
                  <a:srgbClr val="0000EA"/>
                </a:solidFill>
                <a:latin typeface="Arial" pitchFamily="34" charset="0"/>
                <a:cs typeface="Arial" pitchFamily="34" charset="0"/>
              </a:rPr>
              <a:t>ách</a:t>
            </a:r>
            <a:r>
              <a:rPr lang="en-US" sz="2400" b="1" i="1" dirty="0">
                <a:solidFill>
                  <a:srgbClr val="0000EA"/>
                </a:solidFill>
                <a:latin typeface="Arial" pitchFamily="34" charset="0"/>
                <a:cs typeface="Arial" pitchFamily="34" charset="0"/>
              </a:rPr>
              <a:t> </a:t>
            </a:r>
            <a:r>
              <a:rPr lang="en-US" sz="2400" b="1" i="1" dirty="0" err="1">
                <a:solidFill>
                  <a:srgbClr val="0000EA"/>
                </a:solidFill>
                <a:latin typeface="Arial" pitchFamily="34" charset="0"/>
                <a:cs typeface="Arial" pitchFamily="34" charset="0"/>
              </a:rPr>
              <a:t>mạng</a:t>
            </a:r>
            <a:r>
              <a:rPr lang="en-US" sz="2400" b="1" i="1" dirty="0">
                <a:solidFill>
                  <a:srgbClr val="0000EA"/>
                </a:solidFill>
                <a:latin typeface="Arial" pitchFamily="34" charset="0"/>
                <a:cs typeface="Arial" pitchFamily="34" charset="0"/>
              </a:rPr>
              <a:t> </a:t>
            </a:r>
            <a:r>
              <a:rPr lang="en-US" sz="2400" b="1" i="1" dirty="0" err="1">
                <a:solidFill>
                  <a:srgbClr val="0000EA"/>
                </a:solidFill>
                <a:latin typeface="Arial" pitchFamily="34" charset="0"/>
                <a:cs typeface="Arial" pitchFamily="34" charset="0"/>
              </a:rPr>
              <a:t>xã</a:t>
            </a:r>
            <a:r>
              <a:rPr lang="en-US" sz="2400" b="1" i="1" dirty="0">
                <a:solidFill>
                  <a:srgbClr val="0000EA"/>
                </a:solidFill>
                <a:latin typeface="Arial" pitchFamily="34" charset="0"/>
                <a:cs typeface="Arial" pitchFamily="34" charset="0"/>
              </a:rPr>
              <a:t> </a:t>
            </a:r>
            <a:r>
              <a:rPr lang="en-US" sz="2400" b="1" i="1" dirty="0" err="1">
                <a:solidFill>
                  <a:srgbClr val="0000EA"/>
                </a:solidFill>
                <a:latin typeface="Arial" pitchFamily="34" charset="0"/>
                <a:cs typeface="Arial" pitchFamily="34" charset="0"/>
              </a:rPr>
              <a:t>hội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là</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sự</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thay</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đổi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căn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bản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về</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chất</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toàn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bộ</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các</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lĩnh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vực</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của</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đời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sống</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xã</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hội</a:t>
            </a:r>
            <a:r>
              <a:rPr lang="en-US" sz="2400" b="1" dirty="0">
                <a:solidFill>
                  <a:srgbClr val="0000EA"/>
                </a:solidFill>
                <a:latin typeface="Arial" pitchFamily="34" charset="0"/>
                <a:cs typeface="Arial" pitchFamily="34" charset="0"/>
              </a:rPr>
              <a:t>.</a:t>
            </a:r>
          </a:p>
          <a:p>
            <a:pPr algn="ctr" eaLnBrk="1" hangingPunct="1">
              <a:defRPr/>
            </a:pPr>
            <a:r>
              <a:rPr lang="en-US" sz="2400" b="1" dirty="0">
                <a:solidFill>
                  <a:srgbClr val="0000EA"/>
                </a:solidFill>
                <a:latin typeface="Arial" pitchFamily="34" charset="0"/>
                <a:cs typeface="Arial" pitchFamily="34" charset="0"/>
              </a:rPr>
              <a:t> </a:t>
            </a:r>
          </a:p>
          <a:p>
            <a:pPr algn="ctr" eaLnBrk="1" hangingPunct="1">
              <a:defRPr/>
            </a:pPr>
            <a:r>
              <a:rPr lang="en-US" sz="2400" b="1" dirty="0">
                <a:solidFill>
                  <a:srgbClr val="0000EA"/>
                </a:solidFill>
                <a:latin typeface="Arial" pitchFamily="34" charset="0"/>
                <a:cs typeface="Arial" pitchFamily="34" charset="0"/>
              </a:rPr>
              <a:t>- Theo </a:t>
            </a:r>
            <a:r>
              <a:rPr lang="en-US" sz="2400" b="1" dirty="0" err="1">
                <a:solidFill>
                  <a:srgbClr val="0000EA"/>
                </a:solidFill>
                <a:latin typeface="Arial" pitchFamily="34" charset="0"/>
                <a:cs typeface="Arial" pitchFamily="34" charset="0"/>
              </a:rPr>
              <a:t>nghĩa</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hẹp</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cách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mạng</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xã</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hội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là</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cuộc</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đấu</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tranh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lật</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đổ</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chính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quyền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thiết</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lập</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một</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chính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quyền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mới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tiến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bộ</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hơn</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Cách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mạng</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xã</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hội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thường</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là</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đỉnh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cao</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của</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đấu</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tranh</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giai</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cấp</a:t>
            </a:r>
            <a:r>
              <a:rPr lang="en-US" sz="2400" b="1" dirty="0">
                <a:solidFill>
                  <a:srgbClr val="0000EA"/>
                </a:solidFill>
                <a:latin typeface="Arial" pitchFamily="34" charset="0"/>
                <a:cs typeface="Arial" pitchFamily="34" charset="0"/>
              </a:rPr>
              <a:t>.</a:t>
            </a:r>
          </a:p>
        </p:txBody>
      </p:sp>
    </p:spTree>
    <p:extLst>
      <p:ext uri="{BB962C8B-B14F-4D97-AF65-F5344CB8AC3E}">
        <p14:creationId xmlns:p14="http://schemas.microsoft.com/office/powerpoint/2010/main" val="2277858440"/>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5301"/>
                                        </p:tgtEl>
                                        <p:attrNameLst>
                                          <p:attrName>style.visibility</p:attrName>
                                        </p:attrNameLst>
                                      </p:cBhvr>
                                      <p:to>
                                        <p:strVal val="visible"/>
                                      </p:to>
                                    </p:set>
                                    <p:animEffect transition="in" filter="blinds(horizontal)">
                                      <p:cBhvr>
                                        <p:cTn id="15" dur="500"/>
                                        <p:tgtEl>
                                          <p:spTgt spid="5530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0" grpId="0" animBg="1"/>
      <p:bldP spid="55301" grpId="0"/>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27"/>
          <p:cNvSpPr>
            <a:spLocks noChangeArrowheads="1"/>
          </p:cNvSpPr>
          <p:nvPr/>
        </p:nvSpPr>
        <p:spPr bwMode="gray">
          <a:xfrm rot="5400000">
            <a:off x="3683000" y="-1473200"/>
            <a:ext cx="635000" cy="41910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77155" name="TextBox 40"/>
          <p:cNvSpPr txBox="1">
            <a:spLocks noChangeArrowheads="1"/>
          </p:cNvSpPr>
          <p:nvPr/>
        </p:nvSpPr>
        <p:spPr bwMode="auto">
          <a:xfrm>
            <a:off x="2133600" y="381001"/>
            <a:ext cx="441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FF0000"/>
                </a:solidFill>
                <a:latin typeface="Arial" panose="020B0604020202020204" pitchFamily="34" charset="0"/>
              </a:rPr>
              <a:t>2. Cách mạng xã hội</a:t>
            </a:r>
          </a:p>
        </p:txBody>
      </p:sp>
      <p:sp>
        <p:nvSpPr>
          <p:cNvPr id="10" name="Hexagon 9"/>
          <p:cNvSpPr/>
          <p:nvPr/>
        </p:nvSpPr>
        <p:spPr>
          <a:xfrm>
            <a:off x="3200400" y="1271588"/>
            <a:ext cx="2514600"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56325" name="TextBox 10"/>
          <p:cNvSpPr txBox="1">
            <a:spLocks noChangeArrowheads="1"/>
          </p:cNvSpPr>
          <p:nvPr/>
        </p:nvSpPr>
        <p:spPr bwMode="auto">
          <a:xfrm>
            <a:off x="3352800" y="1447801"/>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Tính chất</a:t>
            </a:r>
          </a:p>
        </p:txBody>
      </p:sp>
      <p:sp>
        <p:nvSpPr>
          <p:cNvPr id="7" name="Hexagon 6"/>
          <p:cNvSpPr/>
          <p:nvPr/>
        </p:nvSpPr>
        <p:spPr>
          <a:xfrm>
            <a:off x="3810000" y="2362200"/>
            <a:ext cx="2514600"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56327" name="TextBox 7"/>
          <p:cNvSpPr txBox="1">
            <a:spLocks noChangeArrowheads="1"/>
          </p:cNvSpPr>
          <p:nvPr/>
        </p:nvSpPr>
        <p:spPr bwMode="auto">
          <a:xfrm>
            <a:off x="3962400" y="2514601"/>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Lực lượng</a:t>
            </a:r>
          </a:p>
        </p:txBody>
      </p:sp>
      <p:sp>
        <p:nvSpPr>
          <p:cNvPr id="9" name="Hexagon 8"/>
          <p:cNvSpPr/>
          <p:nvPr/>
        </p:nvSpPr>
        <p:spPr>
          <a:xfrm>
            <a:off x="4522788" y="3321050"/>
            <a:ext cx="2514600"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56329" name="TextBox 11"/>
          <p:cNvSpPr txBox="1">
            <a:spLocks noChangeArrowheads="1"/>
          </p:cNvSpPr>
          <p:nvPr/>
        </p:nvSpPr>
        <p:spPr bwMode="auto">
          <a:xfrm>
            <a:off x="4572000" y="3505201"/>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Động lực</a:t>
            </a:r>
          </a:p>
        </p:txBody>
      </p:sp>
      <p:sp>
        <p:nvSpPr>
          <p:cNvPr id="13" name="Hexagon 12"/>
          <p:cNvSpPr/>
          <p:nvPr/>
        </p:nvSpPr>
        <p:spPr>
          <a:xfrm>
            <a:off x="5105400" y="4419600"/>
            <a:ext cx="2514600"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56331" name="TextBox 13"/>
          <p:cNvSpPr txBox="1">
            <a:spLocks noChangeArrowheads="1"/>
          </p:cNvSpPr>
          <p:nvPr/>
        </p:nvSpPr>
        <p:spPr bwMode="auto">
          <a:xfrm>
            <a:off x="5257800" y="4572001"/>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Đối tượng</a:t>
            </a:r>
          </a:p>
        </p:txBody>
      </p:sp>
      <p:sp>
        <p:nvSpPr>
          <p:cNvPr id="15" name="Hexagon 14"/>
          <p:cNvSpPr/>
          <p:nvPr/>
        </p:nvSpPr>
        <p:spPr>
          <a:xfrm>
            <a:off x="5715000" y="5486400"/>
            <a:ext cx="2743200" cy="838200"/>
          </a:xfrm>
          <a:prstGeom prst="hexagon">
            <a:avLst/>
          </a:prstGeom>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endParaRPr lang="en-US">
              <a:solidFill>
                <a:prstClr val="black"/>
              </a:solidFill>
            </a:endParaRPr>
          </a:p>
        </p:txBody>
      </p:sp>
      <p:sp>
        <p:nvSpPr>
          <p:cNvPr id="56333" name="TextBox 15"/>
          <p:cNvSpPr txBox="1">
            <a:spLocks noChangeArrowheads="1"/>
          </p:cNvSpPr>
          <p:nvPr/>
        </p:nvSpPr>
        <p:spPr bwMode="auto">
          <a:xfrm>
            <a:off x="6019800" y="5499101"/>
            <a:ext cx="2133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Giai cấp </a:t>
            </a:r>
          </a:p>
          <a:p>
            <a:pPr algn="ctr" eaLnBrk="1" hangingPunct="1">
              <a:spcBef>
                <a:spcPct val="0"/>
              </a:spcBef>
              <a:buFontTx/>
              <a:buNone/>
            </a:pPr>
            <a:r>
              <a:rPr lang="en-US" altLang="en-US" sz="2400" b="1">
                <a:solidFill>
                  <a:srgbClr val="0000EA"/>
                </a:solidFill>
                <a:latin typeface="Arial" panose="020B0604020202020204" pitchFamily="34" charset="0"/>
              </a:rPr>
              <a:t>lãnh đạo</a:t>
            </a:r>
          </a:p>
        </p:txBody>
      </p:sp>
    </p:spTree>
    <p:extLst>
      <p:ext uri="{BB962C8B-B14F-4D97-AF65-F5344CB8AC3E}">
        <p14:creationId xmlns:p14="http://schemas.microsoft.com/office/powerpoint/2010/main" val="1226486665"/>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6325"/>
                                        </p:tgtEl>
                                        <p:attrNameLst>
                                          <p:attrName>style.visibility</p:attrName>
                                        </p:attrNameLst>
                                      </p:cBhvr>
                                      <p:to>
                                        <p:strVal val="visible"/>
                                      </p:to>
                                    </p:set>
                                    <p:animEffect transition="in" filter="blinds(horizontal)">
                                      <p:cBhvr>
                                        <p:cTn id="15" dur="500"/>
                                        <p:tgtEl>
                                          <p:spTgt spid="5632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6327"/>
                                        </p:tgtEl>
                                        <p:attrNameLst>
                                          <p:attrName>style.visibility</p:attrName>
                                        </p:attrNameLst>
                                      </p:cBhvr>
                                      <p:to>
                                        <p:strVal val="visible"/>
                                      </p:to>
                                    </p:set>
                                    <p:animEffect transition="in" filter="blinds(horizontal)">
                                      <p:cBhvr>
                                        <p:cTn id="21" dur="500"/>
                                        <p:tgtEl>
                                          <p:spTgt spid="5632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56329"/>
                                        </p:tgtEl>
                                        <p:attrNameLst>
                                          <p:attrName>style.visibility</p:attrName>
                                        </p:attrNameLst>
                                      </p:cBhvr>
                                      <p:to>
                                        <p:strVal val="visible"/>
                                      </p:to>
                                    </p:set>
                                    <p:animEffect transition="in" filter="blinds(horizontal)">
                                      <p:cBhvr>
                                        <p:cTn id="27" dur="500"/>
                                        <p:tgtEl>
                                          <p:spTgt spid="5632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56331"/>
                                        </p:tgtEl>
                                        <p:attrNameLst>
                                          <p:attrName>style.visibility</p:attrName>
                                        </p:attrNameLst>
                                      </p:cBhvr>
                                      <p:to>
                                        <p:strVal val="visible"/>
                                      </p:to>
                                    </p:set>
                                    <p:animEffect transition="in" filter="blinds(horizontal)">
                                      <p:cBhvr>
                                        <p:cTn id="33" dur="500"/>
                                        <p:tgtEl>
                                          <p:spTgt spid="56331"/>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linds(horizontal)">
                                      <p:cBhvr>
                                        <p:cTn id="36" dur="500"/>
                                        <p:tgtEl>
                                          <p:spTgt spid="15"/>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56333"/>
                                        </p:tgtEl>
                                        <p:attrNameLst>
                                          <p:attrName>style.visibility</p:attrName>
                                        </p:attrNameLst>
                                      </p:cBhvr>
                                      <p:to>
                                        <p:strVal val="visible"/>
                                      </p:to>
                                    </p:set>
                                    <p:animEffect transition="in" filter="blinds(horizontal)">
                                      <p:cBhvr>
                                        <p:cTn id="39" dur="500"/>
                                        <p:tgtEl>
                                          <p:spTgt spid="56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0" grpId="0" animBg="1"/>
      <p:bldP spid="56325" grpId="0"/>
      <p:bldP spid="7" grpId="0" animBg="1"/>
      <p:bldP spid="56327" grpId="0"/>
      <p:bldP spid="9" grpId="0" animBg="1"/>
      <p:bldP spid="56329" grpId="0"/>
      <p:bldP spid="13" grpId="0" animBg="1"/>
      <p:bldP spid="56331" grpId="0"/>
      <p:bldP spid="15" grpId="0" animBg="1"/>
      <p:bldP spid="5633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AutoShape 27"/>
          <p:cNvSpPr>
            <a:spLocks noChangeArrowheads="1"/>
          </p:cNvSpPr>
          <p:nvPr/>
        </p:nvSpPr>
        <p:spPr bwMode="gray">
          <a:xfrm rot="5400000">
            <a:off x="3581400" y="-1371600"/>
            <a:ext cx="838200" cy="41910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79203" name="TextBox 40"/>
          <p:cNvSpPr txBox="1">
            <a:spLocks noChangeArrowheads="1"/>
          </p:cNvSpPr>
          <p:nvPr/>
        </p:nvSpPr>
        <p:spPr bwMode="auto">
          <a:xfrm>
            <a:off x="2133600" y="381001"/>
            <a:ext cx="441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b="1">
                <a:solidFill>
                  <a:srgbClr val="FF0000"/>
                </a:solidFill>
                <a:latin typeface="Arial" panose="020B0604020202020204" pitchFamily="34" charset="0"/>
              </a:rPr>
              <a:t>2. Cách mạng xã hội</a:t>
            </a:r>
          </a:p>
        </p:txBody>
      </p:sp>
      <p:sp>
        <p:nvSpPr>
          <p:cNvPr id="17" name="Hexagon 16"/>
          <p:cNvSpPr/>
          <p:nvPr/>
        </p:nvSpPr>
        <p:spPr>
          <a:xfrm>
            <a:off x="3505200" y="1981200"/>
            <a:ext cx="2209800" cy="1752600"/>
          </a:xfrm>
          <a:prstGeom prst="hexagon">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18" name="Hexagon 17"/>
          <p:cNvSpPr/>
          <p:nvPr/>
        </p:nvSpPr>
        <p:spPr>
          <a:xfrm>
            <a:off x="6400800" y="1981200"/>
            <a:ext cx="2209800" cy="1752600"/>
          </a:xfrm>
          <a:prstGeom prst="hexagon">
            <a:avLst/>
          </a:prstGeom>
          <a:ln/>
        </p:spPr>
        <p:style>
          <a:lnRef idx="1">
            <a:schemeClr val="accent5"/>
          </a:lnRef>
          <a:fillRef idx="2">
            <a:schemeClr val="accent5"/>
          </a:fillRef>
          <a:effectRef idx="1">
            <a:schemeClr val="accent5"/>
          </a:effectRef>
          <a:fontRef idx="minor">
            <a:schemeClr val="dk1"/>
          </a:fontRef>
        </p:style>
        <p:txBody>
          <a:bodyPr anchor="ctr"/>
          <a:lstStyle/>
          <a:p>
            <a:pPr algn="ctr" eaLnBrk="1" hangingPunct="1">
              <a:defRPr/>
            </a:pPr>
            <a:endParaRPr lang="en-US">
              <a:solidFill>
                <a:prstClr val="black"/>
              </a:solidFill>
            </a:endParaRPr>
          </a:p>
        </p:txBody>
      </p:sp>
      <p:sp>
        <p:nvSpPr>
          <p:cNvPr id="19" name="Hexagon 18"/>
          <p:cNvSpPr/>
          <p:nvPr/>
        </p:nvSpPr>
        <p:spPr>
          <a:xfrm>
            <a:off x="4876800" y="3886200"/>
            <a:ext cx="2209800" cy="1752600"/>
          </a:xfrm>
          <a:prstGeom prst="hexagon">
            <a:avLst/>
          </a:prstGeom>
          <a:ln/>
        </p:spPr>
        <p:style>
          <a:lnRef idx="1">
            <a:schemeClr val="accent6"/>
          </a:lnRef>
          <a:fillRef idx="2">
            <a:schemeClr val="accent6"/>
          </a:fillRef>
          <a:effectRef idx="1">
            <a:schemeClr val="accent6"/>
          </a:effectRef>
          <a:fontRef idx="minor">
            <a:schemeClr val="dk1"/>
          </a:fontRef>
        </p:style>
        <p:txBody>
          <a:bodyPr anchor="ctr"/>
          <a:lstStyle/>
          <a:p>
            <a:pPr algn="ctr" eaLnBrk="1" hangingPunct="1">
              <a:defRPr/>
            </a:pPr>
            <a:endParaRPr lang="en-US">
              <a:solidFill>
                <a:prstClr val="black"/>
              </a:solidFill>
            </a:endParaRPr>
          </a:p>
        </p:txBody>
      </p:sp>
      <p:sp>
        <p:nvSpPr>
          <p:cNvPr id="57351" name="TextBox 19"/>
          <p:cNvSpPr txBox="1">
            <a:spLocks noChangeArrowheads="1"/>
          </p:cNvSpPr>
          <p:nvPr/>
        </p:nvSpPr>
        <p:spPr bwMode="auto">
          <a:xfrm>
            <a:off x="3657600" y="2438401"/>
            <a:ext cx="1905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Điều kiện khách quan</a:t>
            </a:r>
          </a:p>
        </p:txBody>
      </p:sp>
      <p:sp>
        <p:nvSpPr>
          <p:cNvPr id="57352" name="TextBox 20"/>
          <p:cNvSpPr txBox="1">
            <a:spLocks noChangeArrowheads="1"/>
          </p:cNvSpPr>
          <p:nvPr/>
        </p:nvSpPr>
        <p:spPr bwMode="auto">
          <a:xfrm>
            <a:off x="6553200" y="2438401"/>
            <a:ext cx="1905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Nhân tố chủ quan</a:t>
            </a:r>
          </a:p>
        </p:txBody>
      </p:sp>
      <p:sp>
        <p:nvSpPr>
          <p:cNvPr id="57353" name="TextBox 21"/>
          <p:cNvSpPr txBox="1">
            <a:spLocks noChangeArrowheads="1"/>
          </p:cNvSpPr>
          <p:nvPr/>
        </p:nvSpPr>
        <p:spPr bwMode="auto">
          <a:xfrm>
            <a:off x="5029200" y="4343401"/>
            <a:ext cx="1905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solidFill>
                  <a:srgbClr val="0000EA"/>
                </a:solidFill>
                <a:latin typeface="Arial" panose="020B0604020202020204" pitchFamily="34" charset="0"/>
              </a:rPr>
              <a:t>Thời cơ cách mạng</a:t>
            </a:r>
          </a:p>
        </p:txBody>
      </p:sp>
    </p:spTree>
    <p:extLst>
      <p:ext uri="{BB962C8B-B14F-4D97-AF65-F5344CB8AC3E}">
        <p14:creationId xmlns:p14="http://schemas.microsoft.com/office/powerpoint/2010/main" val="3345040837"/>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1000" fill="hold"/>
                                        <p:tgtEl>
                                          <p:spTgt spid="18"/>
                                        </p:tgtEl>
                                        <p:attrNameLst>
                                          <p:attrName>ppt_w</p:attrName>
                                        </p:attrNameLst>
                                      </p:cBhvr>
                                      <p:tavLst>
                                        <p:tav tm="0">
                                          <p:val>
                                            <p:strVal val="#ppt_w*0.70"/>
                                          </p:val>
                                        </p:tav>
                                        <p:tav tm="100000">
                                          <p:val>
                                            <p:strVal val="#ppt_w"/>
                                          </p:val>
                                        </p:tav>
                                      </p:tavLst>
                                    </p:anim>
                                    <p:anim calcmode="lin" valueType="num">
                                      <p:cBhvr>
                                        <p:cTn id="13" dur="1000" fill="hold"/>
                                        <p:tgtEl>
                                          <p:spTgt spid="18"/>
                                        </p:tgtEl>
                                        <p:attrNameLst>
                                          <p:attrName>ppt_h</p:attrName>
                                        </p:attrNameLst>
                                      </p:cBhvr>
                                      <p:tavLst>
                                        <p:tav tm="0">
                                          <p:val>
                                            <p:strVal val="#ppt_h"/>
                                          </p:val>
                                        </p:tav>
                                        <p:tav tm="100000">
                                          <p:val>
                                            <p:strVal val="#ppt_h"/>
                                          </p:val>
                                        </p:tav>
                                      </p:tavLst>
                                    </p:anim>
                                    <p:animEffect transition="in" filter="fade">
                                      <p:cBhvr>
                                        <p:cTn id="14" dur="1000"/>
                                        <p:tgtEl>
                                          <p:spTgt spid="18"/>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ppt_w</p:attrName>
                                        </p:attrNameLst>
                                      </p:cBhvr>
                                      <p:tavLst>
                                        <p:tav tm="0">
                                          <p:val>
                                            <p:strVal val="#ppt_w*0.70"/>
                                          </p:val>
                                        </p:tav>
                                        <p:tav tm="100000">
                                          <p:val>
                                            <p:strVal val="#ppt_w"/>
                                          </p:val>
                                        </p:tav>
                                      </p:tavLst>
                                    </p:anim>
                                    <p:anim calcmode="lin" valueType="num">
                                      <p:cBhvr>
                                        <p:cTn id="18" dur="1000" fill="hold"/>
                                        <p:tgtEl>
                                          <p:spTgt spid="19"/>
                                        </p:tgtEl>
                                        <p:attrNameLst>
                                          <p:attrName>ppt_h</p:attrName>
                                        </p:attrNameLst>
                                      </p:cBhvr>
                                      <p:tavLst>
                                        <p:tav tm="0">
                                          <p:val>
                                            <p:strVal val="#ppt_h"/>
                                          </p:val>
                                        </p:tav>
                                        <p:tav tm="100000">
                                          <p:val>
                                            <p:strVal val="#ppt_h"/>
                                          </p:val>
                                        </p:tav>
                                      </p:tavLst>
                                    </p:anim>
                                    <p:animEffect transition="in" filter="fade">
                                      <p:cBhvr>
                                        <p:cTn id="19" dur="1000"/>
                                        <p:tgtEl>
                                          <p:spTgt spid="19"/>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57351"/>
                                        </p:tgtEl>
                                        <p:attrNameLst>
                                          <p:attrName>style.visibility</p:attrName>
                                        </p:attrNameLst>
                                      </p:cBhvr>
                                      <p:to>
                                        <p:strVal val="visible"/>
                                      </p:to>
                                    </p:set>
                                    <p:anim calcmode="lin" valueType="num">
                                      <p:cBhvr>
                                        <p:cTn id="22" dur="1000" fill="hold"/>
                                        <p:tgtEl>
                                          <p:spTgt spid="57351"/>
                                        </p:tgtEl>
                                        <p:attrNameLst>
                                          <p:attrName>ppt_w</p:attrName>
                                        </p:attrNameLst>
                                      </p:cBhvr>
                                      <p:tavLst>
                                        <p:tav tm="0">
                                          <p:val>
                                            <p:strVal val="#ppt_w*0.70"/>
                                          </p:val>
                                        </p:tav>
                                        <p:tav tm="100000">
                                          <p:val>
                                            <p:strVal val="#ppt_w"/>
                                          </p:val>
                                        </p:tav>
                                      </p:tavLst>
                                    </p:anim>
                                    <p:anim calcmode="lin" valueType="num">
                                      <p:cBhvr>
                                        <p:cTn id="23" dur="1000" fill="hold"/>
                                        <p:tgtEl>
                                          <p:spTgt spid="57351"/>
                                        </p:tgtEl>
                                        <p:attrNameLst>
                                          <p:attrName>ppt_h</p:attrName>
                                        </p:attrNameLst>
                                      </p:cBhvr>
                                      <p:tavLst>
                                        <p:tav tm="0">
                                          <p:val>
                                            <p:strVal val="#ppt_h"/>
                                          </p:val>
                                        </p:tav>
                                        <p:tav tm="100000">
                                          <p:val>
                                            <p:strVal val="#ppt_h"/>
                                          </p:val>
                                        </p:tav>
                                      </p:tavLst>
                                    </p:anim>
                                    <p:animEffect transition="in" filter="fade">
                                      <p:cBhvr>
                                        <p:cTn id="24" dur="1000"/>
                                        <p:tgtEl>
                                          <p:spTgt spid="57351"/>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57352"/>
                                        </p:tgtEl>
                                        <p:attrNameLst>
                                          <p:attrName>style.visibility</p:attrName>
                                        </p:attrNameLst>
                                      </p:cBhvr>
                                      <p:to>
                                        <p:strVal val="visible"/>
                                      </p:to>
                                    </p:set>
                                    <p:anim calcmode="lin" valueType="num">
                                      <p:cBhvr>
                                        <p:cTn id="27" dur="1000" fill="hold"/>
                                        <p:tgtEl>
                                          <p:spTgt spid="57352"/>
                                        </p:tgtEl>
                                        <p:attrNameLst>
                                          <p:attrName>ppt_w</p:attrName>
                                        </p:attrNameLst>
                                      </p:cBhvr>
                                      <p:tavLst>
                                        <p:tav tm="0">
                                          <p:val>
                                            <p:strVal val="#ppt_w*0.70"/>
                                          </p:val>
                                        </p:tav>
                                        <p:tav tm="100000">
                                          <p:val>
                                            <p:strVal val="#ppt_w"/>
                                          </p:val>
                                        </p:tav>
                                      </p:tavLst>
                                    </p:anim>
                                    <p:anim calcmode="lin" valueType="num">
                                      <p:cBhvr>
                                        <p:cTn id="28" dur="1000" fill="hold"/>
                                        <p:tgtEl>
                                          <p:spTgt spid="57352"/>
                                        </p:tgtEl>
                                        <p:attrNameLst>
                                          <p:attrName>ppt_h</p:attrName>
                                        </p:attrNameLst>
                                      </p:cBhvr>
                                      <p:tavLst>
                                        <p:tav tm="0">
                                          <p:val>
                                            <p:strVal val="#ppt_h"/>
                                          </p:val>
                                        </p:tav>
                                        <p:tav tm="100000">
                                          <p:val>
                                            <p:strVal val="#ppt_h"/>
                                          </p:val>
                                        </p:tav>
                                      </p:tavLst>
                                    </p:anim>
                                    <p:animEffect transition="in" filter="fade">
                                      <p:cBhvr>
                                        <p:cTn id="29" dur="1000"/>
                                        <p:tgtEl>
                                          <p:spTgt spid="57352"/>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7353"/>
                                        </p:tgtEl>
                                        <p:attrNameLst>
                                          <p:attrName>style.visibility</p:attrName>
                                        </p:attrNameLst>
                                      </p:cBhvr>
                                      <p:to>
                                        <p:strVal val="visible"/>
                                      </p:to>
                                    </p:set>
                                    <p:anim calcmode="lin" valueType="num">
                                      <p:cBhvr>
                                        <p:cTn id="32" dur="1000" fill="hold"/>
                                        <p:tgtEl>
                                          <p:spTgt spid="57353"/>
                                        </p:tgtEl>
                                        <p:attrNameLst>
                                          <p:attrName>ppt_w</p:attrName>
                                        </p:attrNameLst>
                                      </p:cBhvr>
                                      <p:tavLst>
                                        <p:tav tm="0">
                                          <p:val>
                                            <p:strVal val="#ppt_w*0.70"/>
                                          </p:val>
                                        </p:tav>
                                        <p:tav tm="100000">
                                          <p:val>
                                            <p:strVal val="#ppt_w"/>
                                          </p:val>
                                        </p:tav>
                                      </p:tavLst>
                                    </p:anim>
                                    <p:anim calcmode="lin" valueType="num">
                                      <p:cBhvr>
                                        <p:cTn id="33" dur="1000" fill="hold"/>
                                        <p:tgtEl>
                                          <p:spTgt spid="57353"/>
                                        </p:tgtEl>
                                        <p:attrNameLst>
                                          <p:attrName>ppt_h</p:attrName>
                                        </p:attrNameLst>
                                      </p:cBhvr>
                                      <p:tavLst>
                                        <p:tav tm="0">
                                          <p:val>
                                            <p:strVal val="#ppt_h"/>
                                          </p:val>
                                        </p:tav>
                                        <p:tav tm="100000">
                                          <p:val>
                                            <p:strVal val="#ppt_h"/>
                                          </p:val>
                                        </p:tav>
                                      </p:tavLst>
                                    </p:anim>
                                    <p:animEffect transition="in" filter="fade">
                                      <p:cBhvr>
                                        <p:cTn id="34" dur="1000"/>
                                        <p:tgtEl>
                                          <p:spTgt spid="57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57351" grpId="0"/>
      <p:bldP spid="57352" grpId="0"/>
      <p:bldP spid="5735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27"/>
          <p:cNvSpPr>
            <a:spLocks noChangeArrowheads="1"/>
          </p:cNvSpPr>
          <p:nvPr/>
        </p:nvSpPr>
        <p:spPr bwMode="gray">
          <a:xfrm rot="5400000">
            <a:off x="4102100" y="-1892300"/>
            <a:ext cx="635000" cy="50292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58371" name="TextBox 40"/>
          <p:cNvSpPr txBox="1">
            <a:spLocks noChangeArrowheads="1"/>
          </p:cNvSpPr>
          <p:nvPr/>
        </p:nvSpPr>
        <p:spPr bwMode="auto">
          <a:xfrm>
            <a:off x="2133600" y="381001"/>
            <a:ext cx="5410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solidFill>
                  <a:srgbClr val="FF0000"/>
                </a:solidFill>
                <a:latin typeface="Arial" panose="020B0604020202020204" pitchFamily="34" charset="0"/>
              </a:rPr>
              <a:t>2.3. Phương pháp cách mạng</a:t>
            </a:r>
          </a:p>
        </p:txBody>
      </p:sp>
      <p:sp>
        <p:nvSpPr>
          <p:cNvPr id="11" name="Rounded Rectangle 10"/>
          <p:cNvSpPr/>
          <p:nvPr/>
        </p:nvSpPr>
        <p:spPr>
          <a:xfrm>
            <a:off x="3505200" y="1524000"/>
            <a:ext cx="5562600" cy="1676400"/>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defRPr/>
            </a:pPr>
            <a:endParaRPr lang="en-US">
              <a:solidFill>
                <a:prstClr val="black"/>
              </a:solidFill>
            </a:endParaRPr>
          </a:p>
        </p:txBody>
      </p:sp>
      <p:sp>
        <p:nvSpPr>
          <p:cNvPr id="58373" name="TextBox 11"/>
          <p:cNvSpPr txBox="1">
            <a:spLocks noChangeArrowheads="1"/>
          </p:cNvSpPr>
          <p:nvPr/>
        </p:nvSpPr>
        <p:spPr bwMode="auto">
          <a:xfrm>
            <a:off x="3810000" y="1752600"/>
            <a:ext cx="4876800" cy="1200150"/>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b="1" i="1" dirty="0" err="1">
                <a:solidFill>
                  <a:srgbClr val="0000EA"/>
                </a:solidFill>
              </a:rPr>
              <a:t>Phương</a:t>
            </a:r>
            <a:r>
              <a:rPr lang="en-US" sz="2400" b="1" i="1" dirty="0">
                <a:solidFill>
                  <a:srgbClr val="0000EA"/>
                </a:solidFill>
              </a:rPr>
              <a:t> </a:t>
            </a:r>
            <a:r>
              <a:rPr lang="en-US" sz="2400" b="1" i="1" dirty="0" err="1">
                <a:solidFill>
                  <a:srgbClr val="0000EA"/>
                </a:solidFill>
              </a:rPr>
              <a:t>pháp</a:t>
            </a:r>
            <a:r>
              <a:rPr lang="en-US" sz="2400" b="1" i="1" dirty="0">
                <a:solidFill>
                  <a:srgbClr val="0000EA"/>
                </a:solidFill>
              </a:rPr>
              <a:t> </a:t>
            </a:r>
            <a:r>
              <a:rPr lang="en-US" sz="2400" b="1" i="1" dirty="0" err="1">
                <a:solidFill>
                  <a:srgbClr val="0000EA"/>
                </a:solidFill>
              </a:rPr>
              <a:t>cách</a:t>
            </a:r>
            <a:r>
              <a:rPr lang="en-US" sz="2400" b="1" i="1" dirty="0">
                <a:solidFill>
                  <a:srgbClr val="0000EA"/>
                </a:solidFill>
              </a:rPr>
              <a:t> </a:t>
            </a:r>
            <a:r>
              <a:rPr lang="en-US" sz="2400" b="1" i="1" dirty="0" err="1">
                <a:solidFill>
                  <a:srgbClr val="0000EA"/>
                </a:solidFill>
              </a:rPr>
              <a:t>mạng</a:t>
            </a:r>
            <a:r>
              <a:rPr lang="en-US" sz="2400" b="1" i="1" dirty="0">
                <a:solidFill>
                  <a:srgbClr val="0000EA"/>
                </a:solidFill>
              </a:rPr>
              <a:t> </a:t>
            </a:r>
            <a:r>
              <a:rPr lang="en-US" sz="2400" b="1" i="1" dirty="0" err="1">
                <a:solidFill>
                  <a:srgbClr val="0000EA"/>
                </a:solidFill>
              </a:rPr>
              <a:t>bạo</a:t>
            </a:r>
            <a:r>
              <a:rPr lang="en-US" sz="2400" b="1" i="1" dirty="0">
                <a:solidFill>
                  <a:srgbClr val="0000EA"/>
                </a:solidFill>
              </a:rPr>
              <a:t> </a:t>
            </a:r>
            <a:r>
              <a:rPr lang="en-US" sz="2400" b="1" i="1" dirty="0" err="1">
                <a:solidFill>
                  <a:srgbClr val="0000EA"/>
                </a:solidFill>
              </a:rPr>
              <a:t>lực</a:t>
            </a:r>
            <a:r>
              <a:rPr lang="en-US" sz="2400" b="1" dirty="0">
                <a:solidFill>
                  <a:srgbClr val="0000EA"/>
                </a:solidFill>
              </a:rPr>
              <a:t> </a:t>
            </a:r>
            <a:r>
              <a:rPr lang="en-US" sz="2400" b="1" dirty="0" err="1">
                <a:solidFill>
                  <a:srgbClr val="0000EA"/>
                </a:solidFill>
              </a:rPr>
              <a:t>là</a:t>
            </a:r>
            <a:r>
              <a:rPr lang="en-US" sz="2400" b="1" dirty="0">
                <a:solidFill>
                  <a:srgbClr val="0000EA"/>
                </a:solidFill>
              </a:rPr>
              <a:t> </a:t>
            </a:r>
            <a:r>
              <a:rPr lang="en-US" sz="2400" b="1" dirty="0" err="1">
                <a:solidFill>
                  <a:srgbClr val="0000EA"/>
                </a:solidFill>
              </a:rPr>
              <a:t>hình</a:t>
            </a:r>
            <a:r>
              <a:rPr lang="en-US" sz="2400" b="1" dirty="0">
                <a:solidFill>
                  <a:srgbClr val="0000EA"/>
                </a:solidFill>
              </a:rPr>
              <a:t> </a:t>
            </a:r>
            <a:r>
              <a:rPr lang="en-US" sz="2400" b="1" dirty="0" err="1">
                <a:solidFill>
                  <a:srgbClr val="0000EA"/>
                </a:solidFill>
              </a:rPr>
              <a:t>thức</a:t>
            </a:r>
            <a:r>
              <a:rPr lang="en-US" sz="2400" b="1" dirty="0">
                <a:solidFill>
                  <a:srgbClr val="0000EA"/>
                </a:solidFill>
              </a:rPr>
              <a:t> </a:t>
            </a:r>
            <a:r>
              <a:rPr lang="en-US" sz="2400" b="1" dirty="0" err="1">
                <a:solidFill>
                  <a:srgbClr val="0000EA"/>
                </a:solidFill>
              </a:rPr>
              <a:t>cách</a:t>
            </a:r>
            <a:r>
              <a:rPr lang="en-US" sz="2400" b="1" dirty="0">
                <a:solidFill>
                  <a:srgbClr val="0000EA"/>
                </a:solidFill>
              </a:rPr>
              <a:t> </a:t>
            </a:r>
            <a:r>
              <a:rPr lang="en-US" sz="2400" b="1" dirty="0" err="1">
                <a:solidFill>
                  <a:srgbClr val="0000EA"/>
                </a:solidFill>
              </a:rPr>
              <a:t>mạng</a:t>
            </a:r>
            <a:r>
              <a:rPr lang="en-US" sz="2400" b="1" dirty="0">
                <a:solidFill>
                  <a:srgbClr val="0000EA"/>
                </a:solidFill>
              </a:rPr>
              <a:t> </a:t>
            </a:r>
            <a:r>
              <a:rPr lang="en-US" sz="2400" b="1" dirty="0" err="1">
                <a:solidFill>
                  <a:srgbClr val="0000EA"/>
                </a:solidFill>
              </a:rPr>
              <a:t>khá</a:t>
            </a:r>
            <a:r>
              <a:rPr lang="en-US" sz="2400" b="1" dirty="0">
                <a:solidFill>
                  <a:srgbClr val="0000EA"/>
                </a:solidFill>
              </a:rPr>
              <a:t> </a:t>
            </a:r>
            <a:r>
              <a:rPr lang="en-US" sz="2400" b="1" dirty="0" err="1">
                <a:solidFill>
                  <a:srgbClr val="0000EA"/>
                </a:solidFill>
              </a:rPr>
              <a:t>phổ</a:t>
            </a:r>
            <a:r>
              <a:rPr lang="en-US" sz="2400" b="1" dirty="0">
                <a:solidFill>
                  <a:srgbClr val="0000EA"/>
                </a:solidFill>
              </a:rPr>
              <a:t> </a:t>
            </a:r>
            <a:r>
              <a:rPr lang="en-US" sz="2400" b="1" dirty="0" err="1">
                <a:solidFill>
                  <a:srgbClr val="0000EA"/>
                </a:solidFill>
              </a:rPr>
              <a:t>biến</a:t>
            </a:r>
            <a:endParaRPr lang="en-US" sz="2400" b="1" dirty="0">
              <a:solidFill>
                <a:srgbClr val="0000EA"/>
              </a:solidFill>
            </a:endParaRPr>
          </a:p>
        </p:txBody>
      </p:sp>
      <p:sp>
        <p:nvSpPr>
          <p:cNvPr id="13" name="Rounded Rectangle 12"/>
          <p:cNvSpPr/>
          <p:nvPr/>
        </p:nvSpPr>
        <p:spPr>
          <a:xfrm>
            <a:off x="3429000" y="3810000"/>
            <a:ext cx="5562600" cy="1676400"/>
          </a:xfrm>
          <a:prstGeom prst="roundRect">
            <a:avLst/>
          </a:prstGeom>
          <a:ln/>
        </p:spPr>
        <p:style>
          <a:lnRef idx="3">
            <a:schemeClr val="lt1"/>
          </a:lnRef>
          <a:fillRef idx="1">
            <a:schemeClr val="accent5"/>
          </a:fillRef>
          <a:effectRef idx="1">
            <a:schemeClr val="accent5"/>
          </a:effectRef>
          <a:fontRef idx="minor">
            <a:schemeClr val="lt1"/>
          </a:fontRef>
        </p:style>
        <p:txBody>
          <a:bodyPr anchor="ctr"/>
          <a:lstStyle/>
          <a:p>
            <a:pPr algn="ctr" eaLnBrk="1" hangingPunct="1">
              <a:defRPr/>
            </a:pPr>
            <a:endParaRPr lang="en-US">
              <a:solidFill>
                <a:prstClr val="black"/>
              </a:solidFill>
            </a:endParaRPr>
          </a:p>
        </p:txBody>
      </p:sp>
      <p:sp>
        <p:nvSpPr>
          <p:cNvPr id="58375" name="TextBox 13"/>
          <p:cNvSpPr txBox="1">
            <a:spLocks noChangeArrowheads="1"/>
          </p:cNvSpPr>
          <p:nvPr/>
        </p:nvSpPr>
        <p:spPr bwMode="auto">
          <a:xfrm>
            <a:off x="3810000" y="4038600"/>
            <a:ext cx="4876800" cy="1200150"/>
          </a:xfrm>
          <a:prstGeom prst="rect">
            <a:avLst/>
          </a:prstGeom>
          <a:ln/>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b="1" i="1" dirty="0" err="1">
                <a:solidFill>
                  <a:srgbClr val="0000EA"/>
                </a:solidFill>
              </a:rPr>
              <a:t>Phương</a:t>
            </a:r>
            <a:r>
              <a:rPr lang="en-US" sz="2400" b="1" i="1" dirty="0">
                <a:solidFill>
                  <a:srgbClr val="0000EA"/>
                </a:solidFill>
              </a:rPr>
              <a:t> </a:t>
            </a:r>
            <a:r>
              <a:rPr lang="en-US" sz="2400" b="1" i="1" dirty="0" err="1">
                <a:solidFill>
                  <a:srgbClr val="0000EA"/>
                </a:solidFill>
              </a:rPr>
              <a:t>pháp</a:t>
            </a:r>
            <a:r>
              <a:rPr lang="en-US" sz="2400" b="1" i="1" dirty="0">
                <a:solidFill>
                  <a:srgbClr val="0000EA"/>
                </a:solidFill>
              </a:rPr>
              <a:t> </a:t>
            </a:r>
            <a:r>
              <a:rPr lang="en-US" sz="2400" b="1" i="1" dirty="0" err="1">
                <a:solidFill>
                  <a:srgbClr val="0000EA"/>
                </a:solidFill>
              </a:rPr>
              <a:t>hòa</a:t>
            </a:r>
            <a:r>
              <a:rPr lang="en-US" sz="2400" b="1" i="1" dirty="0">
                <a:solidFill>
                  <a:srgbClr val="0000EA"/>
                </a:solidFill>
              </a:rPr>
              <a:t> </a:t>
            </a:r>
            <a:r>
              <a:rPr lang="en-US" sz="2400" b="1" i="1" dirty="0" err="1">
                <a:solidFill>
                  <a:srgbClr val="0000EA"/>
                </a:solidFill>
              </a:rPr>
              <a:t>bình</a:t>
            </a:r>
            <a:r>
              <a:rPr lang="en-US" sz="2400" b="1" dirty="0">
                <a:solidFill>
                  <a:srgbClr val="0000EA"/>
                </a:solidFill>
              </a:rPr>
              <a:t> </a:t>
            </a:r>
            <a:r>
              <a:rPr lang="en-US" sz="2400" b="1" dirty="0" err="1">
                <a:solidFill>
                  <a:srgbClr val="0000EA"/>
                </a:solidFill>
              </a:rPr>
              <a:t>cũng</a:t>
            </a:r>
            <a:r>
              <a:rPr lang="en-US" sz="2400" b="1" dirty="0">
                <a:solidFill>
                  <a:srgbClr val="0000EA"/>
                </a:solidFill>
              </a:rPr>
              <a:t> </a:t>
            </a:r>
            <a:r>
              <a:rPr lang="en-US" sz="2400" b="1" dirty="0" err="1">
                <a:solidFill>
                  <a:srgbClr val="0000EA"/>
                </a:solidFill>
              </a:rPr>
              <a:t>là</a:t>
            </a:r>
            <a:r>
              <a:rPr lang="en-US" sz="2400" b="1" dirty="0">
                <a:solidFill>
                  <a:srgbClr val="0000EA"/>
                </a:solidFill>
              </a:rPr>
              <a:t> </a:t>
            </a:r>
            <a:r>
              <a:rPr lang="en-US" sz="2400" b="1" dirty="0" err="1">
                <a:solidFill>
                  <a:srgbClr val="0000EA"/>
                </a:solidFill>
              </a:rPr>
              <a:t>một</a:t>
            </a:r>
            <a:r>
              <a:rPr lang="en-US" sz="2400" b="1" dirty="0">
                <a:solidFill>
                  <a:srgbClr val="0000EA"/>
                </a:solidFill>
              </a:rPr>
              <a:t> </a:t>
            </a:r>
            <a:r>
              <a:rPr lang="en-US" sz="2400" b="1" dirty="0" err="1">
                <a:solidFill>
                  <a:srgbClr val="0000EA"/>
                </a:solidFill>
              </a:rPr>
              <a:t>phương</a:t>
            </a:r>
            <a:r>
              <a:rPr lang="en-US" sz="2400" b="1" dirty="0">
                <a:solidFill>
                  <a:srgbClr val="0000EA"/>
                </a:solidFill>
              </a:rPr>
              <a:t> </a:t>
            </a:r>
            <a:r>
              <a:rPr lang="en-US" sz="2400" b="1" dirty="0" err="1">
                <a:solidFill>
                  <a:srgbClr val="0000EA"/>
                </a:solidFill>
              </a:rPr>
              <a:t>pháp</a:t>
            </a:r>
            <a:r>
              <a:rPr lang="en-US" sz="2400" b="1" dirty="0">
                <a:solidFill>
                  <a:srgbClr val="0000EA"/>
                </a:solidFill>
              </a:rPr>
              <a:t> </a:t>
            </a:r>
            <a:r>
              <a:rPr lang="en-US" sz="2400" b="1" dirty="0" err="1">
                <a:solidFill>
                  <a:srgbClr val="0000EA"/>
                </a:solidFill>
              </a:rPr>
              <a:t>cách</a:t>
            </a:r>
            <a:r>
              <a:rPr lang="en-US" sz="2400" b="1" dirty="0">
                <a:solidFill>
                  <a:srgbClr val="0000EA"/>
                </a:solidFill>
              </a:rPr>
              <a:t> </a:t>
            </a:r>
            <a:r>
              <a:rPr lang="en-US" sz="2400" b="1" dirty="0" err="1">
                <a:solidFill>
                  <a:srgbClr val="0000EA"/>
                </a:solidFill>
              </a:rPr>
              <a:t>mạng</a:t>
            </a:r>
            <a:r>
              <a:rPr lang="en-US" sz="2400" b="1" dirty="0">
                <a:solidFill>
                  <a:srgbClr val="0000EA"/>
                </a:solidFill>
              </a:rPr>
              <a:t> </a:t>
            </a:r>
            <a:r>
              <a:rPr lang="en-US" sz="2400" b="1" dirty="0" err="1">
                <a:solidFill>
                  <a:srgbClr val="0000EA"/>
                </a:solidFill>
              </a:rPr>
              <a:t>để</a:t>
            </a:r>
            <a:r>
              <a:rPr lang="en-US" sz="2400" b="1" dirty="0">
                <a:solidFill>
                  <a:srgbClr val="0000EA"/>
                </a:solidFill>
              </a:rPr>
              <a:t> </a:t>
            </a:r>
            <a:r>
              <a:rPr lang="en-US" sz="2400" b="1" dirty="0" err="1">
                <a:solidFill>
                  <a:srgbClr val="0000EA"/>
                </a:solidFill>
              </a:rPr>
              <a:t>giành</a:t>
            </a:r>
            <a:r>
              <a:rPr lang="en-US" sz="2400" b="1" dirty="0">
                <a:solidFill>
                  <a:srgbClr val="0000EA"/>
                </a:solidFill>
              </a:rPr>
              <a:t> </a:t>
            </a:r>
            <a:r>
              <a:rPr lang="en-US" sz="2400" b="1" dirty="0" err="1">
                <a:solidFill>
                  <a:srgbClr val="0000EA"/>
                </a:solidFill>
              </a:rPr>
              <a:t>chính</a:t>
            </a:r>
            <a:r>
              <a:rPr lang="en-US" sz="2400" b="1" dirty="0">
                <a:solidFill>
                  <a:srgbClr val="0000EA"/>
                </a:solidFill>
              </a:rPr>
              <a:t> </a:t>
            </a:r>
            <a:r>
              <a:rPr lang="en-US" sz="2400" b="1" dirty="0" err="1">
                <a:solidFill>
                  <a:srgbClr val="0000EA"/>
                </a:solidFill>
              </a:rPr>
              <a:t>quyền</a:t>
            </a:r>
            <a:endParaRPr lang="en-US" sz="2400" b="1" dirty="0">
              <a:solidFill>
                <a:srgbClr val="0000EA"/>
              </a:solidFill>
            </a:endParaRPr>
          </a:p>
        </p:txBody>
      </p:sp>
      <p:sp>
        <p:nvSpPr>
          <p:cNvPr id="15" name="Right Arrow 14"/>
          <p:cNvSpPr/>
          <p:nvPr/>
        </p:nvSpPr>
        <p:spPr>
          <a:xfrm>
            <a:off x="2362200" y="1828800"/>
            <a:ext cx="914400" cy="10668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
        <p:nvSpPr>
          <p:cNvPr id="16" name="Right Arrow 15"/>
          <p:cNvSpPr/>
          <p:nvPr/>
        </p:nvSpPr>
        <p:spPr>
          <a:xfrm>
            <a:off x="2362200" y="4114800"/>
            <a:ext cx="914400" cy="1066800"/>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prstClr val="white"/>
              </a:solidFill>
            </a:endParaRPr>
          </a:p>
        </p:txBody>
      </p:sp>
    </p:spTree>
    <p:extLst>
      <p:ext uri="{BB962C8B-B14F-4D97-AF65-F5344CB8AC3E}">
        <p14:creationId xmlns:p14="http://schemas.microsoft.com/office/powerpoint/2010/main" val="4253748775"/>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8371"/>
                                        </p:tgtEl>
                                        <p:attrNameLst>
                                          <p:attrName>style.visibility</p:attrName>
                                        </p:attrNameLst>
                                      </p:cBhvr>
                                      <p:to>
                                        <p:strVal val="visible"/>
                                      </p:to>
                                    </p:set>
                                    <p:animEffect transition="in" filter="blinds(horizontal)">
                                      <p:cBhvr>
                                        <p:cTn id="10" dur="500"/>
                                        <p:tgtEl>
                                          <p:spTgt spid="5837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8373"/>
                                        </p:tgtEl>
                                        <p:attrNameLst>
                                          <p:attrName>style.visibility</p:attrName>
                                        </p:attrNameLst>
                                      </p:cBhvr>
                                      <p:to>
                                        <p:strVal val="visible"/>
                                      </p:to>
                                    </p:set>
                                    <p:animEffect transition="in" filter="blinds(horizontal)">
                                      <p:cBhvr>
                                        <p:cTn id="18" dur="500"/>
                                        <p:tgtEl>
                                          <p:spTgt spid="5837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linds(horizontal)">
                                      <p:cBhvr>
                                        <p:cTn id="21" dur="500"/>
                                        <p:tgtEl>
                                          <p:spTgt spid="1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58375"/>
                                        </p:tgtEl>
                                        <p:attrNameLst>
                                          <p:attrName>style.visibility</p:attrName>
                                        </p:attrNameLst>
                                      </p:cBhvr>
                                      <p:to>
                                        <p:strVal val="visible"/>
                                      </p:to>
                                    </p:set>
                                    <p:animEffect transition="in" filter="blinds(horizontal)">
                                      <p:cBhvr>
                                        <p:cTn id="29" dur="500"/>
                                        <p:tgtEl>
                                          <p:spTgt spid="58375"/>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58371" grpId="0"/>
      <p:bldP spid="11" grpId="0" animBg="1"/>
      <p:bldP spid="58373" grpId="0" animBg="1"/>
      <p:bldP spid="13" grpId="0" animBg="1"/>
      <p:bldP spid="58375" grpId="0" animBg="1"/>
      <p:bldP spid="15"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AutoShape 27"/>
          <p:cNvSpPr>
            <a:spLocks noChangeArrowheads="1"/>
          </p:cNvSpPr>
          <p:nvPr/>
        </p:nvSpPr>
        <p:spPr bwMode="gray">
          <a:xfrm rot="5400000">
            <a:off x="5626100" y="-1231900"/>
            <a:ext cx="1701800" cy="6553200"/>
          </a:xfrm>
          <a:prstGeom prst="roundRect">
            <a:avLst>
              <a:gd name="adj" fmla="val 10889"/>
            </a:avLst>
          </a:prstGeom>
          <a:solidFill>
            <a:srgbClr val="FFFFCC"/>
          </a:solidFill>
          <a:ln w="3175">
            <a:solidFill>
              <a:srgbClr val="990099"/>
            </a:solidFill>
            <a:round/>
            <a:headEnd/>
            <a:tailEnd/>
          </a:ln>
          <a:effectLst>
            <a:outerShdw dist="135003" dir="2928844" algn="ctr" rotWithShape="0">
              <a:srgbClr val="000000">
                <a:alpha val="50000"/>
              </a:srgbClr>
            </a:outerShdw>
          </a:effectLst>
        </p:spPr>
        <p:txBody>
          <a:bodyPr rot="10800000"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1800">
              <a:solidFill>
                <a:srgbClr val="0000EA"/>
              </a:solidFill>
              <a:latin typeface=".VnTime" panose="020B7200000000000000" pitchFamily="34" charset="0"/>
            </a:endParaRPr>
          </a:p>
        </p:txBody>
      </p:sp>
      <p:sp>
        <p:nvSpPr>
          <p:cNvPr id="183299" name="TextBox 40"/>
          <p:cNvSpPr txBox="1">
            <a:spLocks noChangeArrowheads="1"/>
          </p:cNvSpPr>
          <p:nvPr/>
        </p:nvSpPr>
        <p:spPr bwMode="auto">
          <a:xfrm>
            <a:off x="4114800" y="1628776"/>
            <a:ext cx="4724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b="1">
                <a:solidFill>
                  <a:srgbClr val="FF0000"/>
                </a:solidFill>
                <a:latin typeface="Arial" panose="020B0604020202020204" pitchFamily="34" charset="0"/>
              </a:rPr>
              <a:t>2.4. Vấn đề cách mạng xã hội</a:t>
            </a:r>
          </a:p>
          <a:p>
            <a:pPr eaLnBrk="1" hangingPunct="1">
              <a:spcBef>
                <a:spcPct val="0"/>
              </a:spcBef>
              <a:buFontTx/>
              <a:buNone/>
            </a:pPr>
            <a:r>
              <a:rPr lang="en-US" altLang="en-US" sz="2400" b="1">
                <a:solidFill>
                  <a:srgbClr val="FF0000"/>
                </a:solidFill>
                <a:latin typeface="Arial" panose="020B0604020202020204" pitchFamily="34" charset="0"/>
              </a:rPr>
              <a:t> trên thế giới hiện nay</a:t>
            </a:r>
          </a:p>
        </p:txBody>
      </p:sp>
    </p:spTree>
    <p:extLst>
      <p:ext uri="{BB962C8B-B14F-4D97-AF65-F5344CB8AC3E}">
        <p14:creationId xmlns:p14="http://schemas.microsoft.com/office/powerpoint/2010/main" val="4087754597"/>
      </p:ext>
    </p:extLst>
  </p:cSld>
  <p:clrMapOvr>
    <a:masterClrMapping/>
  </p:clrMapOvr>
  <p:transition>
    <p:wheel spokes="8"/>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66863" y="0"/>
            <a:ext cx="9131300" cy="922338"/>
          </a:xfrm>
          <a:prstGeom prst="roundRect">
            <a:avLst>
              <a:gd name="adj" fmla="val 0"/>
            </a:avLst>
          </a:prstGeom>
          <a:ln/>
        </p:spPr>
        <p:style>
          <a:lnRef idx="3">
            <a:schemeClr val="lt1"/>
          </a:lnRef>
          <a:fillRef idx="1">
            <a:schemeClr val="accent1"/>
          </a:fillRef>
          <a:effectRef idx="1">
            <a:schemeClr val="accent1"/>
          </a:effectRef>
          <a:fontRef idx="minor">
            <a:schemeClr val="lt1"/>
          </a:fontRef>
        </p:style>
        <p:txBody>
          <a:bodyPr anchor="ctr"/>
          <a:lstStyle/>
          <a:p>
            <a:pPr algn="ctr">
              <a:defRPr/>
            </a:pPr>
            <a:r>
              <a:rPr lang="en-US" sz="2800" b="1" dirty="0">
                <a:solidFill>
                  <a:srgbClr val="FFFF00"/>
                </a:solidFill>
                <a:effectLst>
                  <a:outerShdw blurRad="38100" dist="38100" dir="2700000" algn="tl">
                    <a:srgbClr val="000000">
                      <a:alpha val="43137"/>
                    </a:srgbClr>
                  </a:outerShdw>
                </a:effectLst>
                <a:latin typeface="Arial" pitchFamily="34" charset="0"/>
                <a:cs typeface="Arial" pitchFamily="34" charset="0"/>
              </a:rPr>
              <a:t>IV. Ý THỨC XÃ HỘI</a:t>
            </a:r>
          </a:p>
        </p:txBody>
      </p:sp>
      <p:sp>
        <p:nvSpPr>
          <p:cNvPr id="152579" name="TextBox 2"/>
          <p:cNvSpPr txBox="1">
            <a:spLocks noChangeArrowheads="1"/>
          </p:cNvSpPr>
          <p:nvPr/>
        </p:nvSpPr>
        <p:spPr bwMode="auto">
          <a:xfrm>
            <a:off x="1595438" y="985838"/>
            <a:ext cx="6786562" cy="461962"/>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defRPr/>
            </a:pPr>
            <a:r>
              <a:rPr lang="en-US" sz="2300" b="1">
                <a:solidFill>
                  <a:srgbClr val="FF0000"/>
                </a:solidFill>
              </a:rPr>
              <a:t>2. Ý thức xã hội và kết cấu của ý thức xã hội</a:t>
            </a:r>
          </a:p>
        </p:txBody>
      </p:sp>
      <p:sp>
        <p:nvSpPr>
          <p:cNvPr id="6" name="Hexagon 5"/>
          <p:cNvSpPr/>
          <p:nvPr/>
        </p:nvSpPr>
        <p:spPr>
          <a:xfrm>
            <a:off x="2057400" y="2362200"/>
            <a:ext cx="2209800" cy="3200400"/>
          </a:xfrm>
          <a:prstGeom prst="hexagon">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b="1">
              <a:solidFill>
                <a:prstClr val="black"/>
              </a:solidFill>
              <a:latin typeface="Arial" pitchFamily="34" charset="0"/>
              <a:cs typeface="Arial" pitchFamily="34" charset="0"/>
            </a:endParaRPr>
          </a:p>
          <a:p>
            <a:pPr algn="ctr" eaLnBrk="1" hangingPunct="1">
              <a:defRPr/>
            </a:pPr>
            <a:endParaRPr lang="en-US" b="1">
              <a:solidFill>
                <a:prstClr val="black"/>
              </a:solidFill>
              <a:latin typeface="Arial" pitchFamily="34" charset="0"/>
              <a:cs typeface="Arial" pitchFamily="34" charset="0"/>
            </a:endParaRPr>
          </a:p>
        </p:txBody>
      </p:sp>
      <p:sp>
        <p:nvSpPr>
          <p:cNvPr id="63493" name="TextBox 6"/>
          <p:cNvSpPr txBox="1">
            <a:spLocks noChangeArrowheads="1"/>
          </p:cNvSpPr>
          <p:nvPr/>
        </p:nvSpPr>
        <p:spPr bwMode="auto">
          <a:xfrm>
            <a:off x="2400300" y="3295650"/>
            <a:ext cx="1524000" cy="1200150"/>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b="1" dirty="0">
                <a:solidFill>
                  <a:srgbClr val="0000EA"/>
                </a:solidFill>
              </a:rPr>
              <a:t>2.2 </a:t>
            </a:r>
            <a:r>
              <a:rPr lang="en-US" sz="2400" b="1" dirty="0" err="1">
                <a:solidFill>
                  <a:srgbClr val="0000EA"/>
                </a:solidFill>
              </a:rPr>
              <a:t>Kết</a:t>
            </a:r>
            <a:r>
              <a:rPr lang="en-US" sz="2400" b="1" dirty="0">
                <a:solidFill>
                  <a:srgbClr val="0000EA"/>
                </a:solidFill>
              </a:rPr>
              <a:t> </a:t>
            </a:r>
            <a:r>
              <a:rPr lang="en-US" sz="2400" b="1" dirty="0" err="1">
                <a:solidFill>
                  <a:srgbClr val="0000EA"/>
                </a:solidFill>
              </a:rPr>
              <a:t>cấu</a:t>
            </a:r>
            <a:r>
              <a:rPr lang="en-US" sz="2400" b="1" dirty="0">
                <a:solidFill>
                  <a:srgbClr val="0000EA"/>
                </a:solidFill>
              </a:rPr>
              <a:t> </a:t>
            </a:r>
            <a:r>
              <a:rPr lang="en-US" sz="2400" b="1" dirty="0" err="1">
                <a:solidFill>
                  <a:srgbClr val="0000EA"/>
                </a:solidFill>
              </a:rPr>
              <a:t>của</a:t>
            </a:r>
            <a:r>
              <a:rPr lang="en-US" sz="2400" b="1" dirty="0">
                <a:solidFill>
                  <a:srgbClr val="0000EA"/>
                </a:solidFill>
              </a:rPr>
              <a:t> TYTXH</a:t>
            </a:r>
          </a:p>
        </p:txBody>
      </p:sp>
      <p:sp>
        <p:nvSpPr>
          <p:cNvPr id="8" name="Rounded Rectangle 7"/>
          <p:cNvSpPr/>
          <p:nvPr/>
        </p:nvSpPr>
        <p:spPr>
          <a:xfrm>
            <a:off x="4876800" y="2133600"/>
            <a:ext cx="1828800" cy="990600"/>
          </a:xfrm>
          <a:prstGeom prst="roundRect">
            <a:avLst/>
          </a:prstGeom>
          <a:ln>
            <a:solidFill>
              <a:srgbClr val="0000EA"/>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0" name="Rounded Rectangle 9"/>
          <p:cNvSpPr/>
          <p:nvPr/>
        </p:nvSpPr>
        <p:spPr>
          <a:xfrm>
            <a:off x="4876800" y="4953000"/>
            <a:ext cx="1905000" cy="1066800"/>
          </a:xfrm>
          <a:prstGeom prst="roundRect">
            <a:avLst/>
          </a:prstGeom>
          <a:ln>
            <a:solidFill>
              <a:srgbClr val="0000EA"/>
            </a:solidFill>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endParaRPr lang="en-US">
              <a:ln w="0"/>
              <a:solidFill>
                <a:schemeClr val="tx1"/>
              </a:solidFill>
              <a:effectLst>
                <a:outerShdw blurRad="38100" dist="19050" dir="2700000" algn="tl" rotWithShape="0">
                  <a:schemeClr val="dk1">
                    <a:alpha val="40000"/>
                  </a:schemeClr>
                </a:outerShdw>
              </a:effectLst>
              <a:latin typeface="Arial" pitchFamily="34" charset="0"/>
              <a:cs typeface="Arial" pitchFamily="34" charset="0"/>
            </a:endParaRPr>
          </a:p>
        </p:txBody>
      </p:sp>
      <p:cxnSp>
        <p:nvCxnSpPr>
          <p:cNvPr id="14" name="Straight Arrow Connector 13"/>
          <p:cNvCxnSpPr>
            <a:stCxn id="6" idx="2"/>
            <a:endCxn id="8" idx="1"/>
          </p:cNvCxnSpPr>
          <p:nvPr/>
        </p:nvCxnSpPr>
        <p:spPr>
          <a:xfrm flipV="1">
            <a:off x="4267200" y="2628900"/>
            <a:ext cx="609600" cy="1333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p:cNvCxnSpPr>
          <p:nvPr/>
        </p:nvCxnSpPr>
        <p:spPr>
          <a:xfrm>
            <a:off x="4267200" y="3962400"/>
            <a:ext cx="609600" cy="1373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7696200" y="1720850"/>
            <a:ext cx="2286000" cy="9906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400" b="1" dirty="0" err="1">
                <a:solidFill>
                  <a:srgbClr val="0000EA"/>
                </a:solidFill>
                <a:latin typeface="Arial" pitchFamily="34" charset="0"/>
                <a:cs typeface="Arial" pitchFamily="34" charset="0"/>
              </a:rPr>
              <a:t>Tâm</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lý</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xã</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hội</a:t>
            </a:r>
            <a:endParaRPr lang="en-US" sz="2400" b="1" dirty="0">
              <a:solidFill>
                <a:srgbClr val="0000EA"/>
              </a:solidFill>
              <a:latin typeface="Arial" pitchFamily="34" charset="0"/>
              <a:cs typeface="Arial" pitchFamily="34" charset="0"/>
            </a:endParaRPr>
          </a:p>
        </p:txBody>
      </p:sp>
      <p:sp>
        <p:nvSpPr>
          <p:cNvPr id="24" name="Rounded Rectangle 23"/>
          <p:cNvSpPr/>
          <p:nvPr/>
        </p:nvSpPr>
        <p:spPr>
          <a:xfrm>
            <a:off x="7696200" y="4495800"/>
            <a:ext cx="2438400" cy="990600"/>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en-US" sz="2400" b="1" dirty="0">
                <a:solidFill>
                  <a:srgbClr val="0000EA"/>
                </a:solidFill>
                <a:latin typeface="Arial" pitchFamily="34" charset="0"/>
                <a:cs typeface="Arial" pitchFamily="34" charset="0"/>
              </a:rPr>
              <a:t>YTXH </a:t>
            </a:r>
            <a:r>
              <a:rPr lang="en-US" sz="2400" b="1" dirty="0" err="1">
                <a:solidFill>
                  <a:srgbClr val="0000EA"/>
                </a:solidFill>
                <a:latin typeface="Arial" pitchFamily="34" charset="0"/>
                <a:cs typeface="Arial" pitchFamily="34" charset="0"/>
              </a:rPr>
              <a:t>thông</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thường</a:t>
            </a:r>
            <a:endParaRPr lang="en-US" sz="2400" b="1" dirty="0">
              <a:solidFill>
                <a:srgbClr val="0000EA"/>
              </a:solidFill>
              <a:latin typeface="Arial" pitchFamily="34" charset="0"/>
              <a:cs typeface="Arial" pitchFamily="34" charset="0"/>
            </a:endParaRPr>
          </a:p>
        </p:txBody>
      </p:sp>
      <p:sp>
        <p:nvSpPr>
          <p:cNvPr id="25" name="Rounded Rectangle 24"/>
          <p:cNvSpPr/>
          <p:nvPr/>
        </p:nvSpPr>
        <p:spPr>
          <a:xfrm>
            <a:off x="7696200" y="2825750"/>
            <a:ext cx="2286000" cy="990600"/>
          </a:xfrm>
          <a:prstGeom prst="roundRect">
            <a:avLst/>
          </a:prstGeom>
          <a:ln/>
        </p:spPr>
        <p:style>
          <a:lnRef idx="1">
            <a:schemeClr val="accent3"/>
          </a:lnRef>
          <a:fillRef idx="2">
            <a:schemeClr val="accent3"/>
          </a:fillRef>
          <a:effectRef idx="1">
            <a:schemeClr val="accent3"/>
          </a:effectRef>
          <a:fontRef idx="minor">
            <a:schemeClr val="dk1"/>
          </a:fontRef>
        </p:style>
        <p:txBody>
          <a:bodyPr anchor="ctr"/>
          <a:lstStyle/>
          <a:p>
            <a:pPr algn="ctr" eaLnBrk="1" hangingPunct="1">
              <a:defRPr/>
            </a:pPr>
            <a:r>
              <a:rPr lang="en-US" sz="2400" b="1" dirty="0" err="1">
                <a:solidFill>
                  <a:srgbClr val="0000EA"/>
                </a:solidFill>
                <a:latin typeface="Arial" pitchFamily="34" charset="0"/>
                <a:cs typeface="Arial" pitchFamily="34" charset="0"/>
              </a:rPr>
              <a:t>Hệ</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tư</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tưởng</a:t>
            </a:r>
            <a:endParaRPr lang="en-US" sz="2400" b="1" dirty="0">
              <a:solidFill>
                <a:srgbClr val="0000EA"/>
              </a:solidFill>
              <a:latin typeface="Arial" pitchFamily="34" charset="0"/>
              <a:cs typeface="Arial" pitchFamily="34" charset="0"/>
            </a:endParaRPr>
          </a:p>
        </p:txBody>
      </p:sp>
      <p:sp>
        <p:nvSpPr>
          <p:cNvPr id="26" name="Rounded Rectangle 25"/>
          <p:cNvSpPr/>
          <p:nvPr/>
        </p:nvSpPr>
        <p:spPr>
          <a:xfrm>
            <a:off x="7696200" y="5638800"/>
            <a:ext cx="2438400" cy="990600"/>
          </a:xfrm>
          <a:prstGeom prst="roundRect">
            <a:avLst/>
          </a:prstGeom>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r>
              <a:rPr lang="en-US" sz="2400" b="1" dirty="0">
                <a:solidFill>
                  <a:srgbClr val="0000EA"/>
                </a:solidFill>
                <a:latin typeface="Arial" pitchFamily="34" charset="0"/>
                <a:cs typeface="Arial" pitchFamily="34" charset="0"/>
              </a:rPr>
              <a:t>YTXH </a:t>
            </a:r>
            <a:r>
              <a:rPr lang="en-US" sz="2400" b="1" dirty="0" err="1">
                <a:solidFill>
                  <a:srgbClr val="0000EA"/>
                </a:solidFill>
                <a:latin typeface="Arial" pitchFamily="34" charset="0"/>
                <a:cs typeface="Arial" pitchFamily="34" charset="0"/>
              </a:rPr>
              <a:t>lý</a:t>
            </a:r>
            <a:r>
              <a:rPr lang="en-US" sz="2400" b="1" dirty="0">
                <a:solidFill>
                  <a:srgbClr val="0000EA"/>
                </a:solidFill>
                <a:latin typeface="Arial" pitchFamily="34" charset="0"/>
                <a:cs typeface="Arial" pitchFamily="34" charset="0"/>
              </a:rPr>
              <a:t> </a:t>
            </a:r>
            <a:r>
              <a:rPr lang="en-US" sz="2400" b="1" dirty="0" err="1">
                <a:solidFill>
                  <a:srgbClr val="0000EA"/>
                </a:solidFill>
                <a:latin typeface="Arial" pitchFamily="34" charset="0"/>
                <a:cs typeface="Arial" pitchFamily="34" charset="0"/>
              </a:rPr>
              <a:t>luận</a:t>
            </a:r>
            <a:endParaRPr lang="en-US" sz="2400" b="1" dirty="0">
              <a:solidFill>
                <a:srgbClr val="0000EA"/>
              </a:solidFill>
              <a:latin typeface="Arial" pitchFamily="34" charset="0"/>
              <a:cs typeface="Arial" pitchFamily="34" charset="0"/>
            </a:endParaRPr>
          </a:p>
        </p:txBody>
      </p:sp>
      <p:cxnSp>
        <p:nvCxnSpPr>
          <p:cNvPr id="27" name="Straight Arrow Connector 26"/>
          <p:cNvCxnSpPr>
            <a:endCxn id="23" idx="1"/>
          </p:cNvCxnSpPr>
          <p:nvPr/>
        </p:nvCxnSpPr>
        <p:spPr>
          <a:xfrm flipV="1">
            <a:off x="6705600" y="2216150"/>
            <a:ext cx="9906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5" idx="1"/>
          </p:cNvCxnSpPr>
          <p:nvPr/>
        </p:nvCxnSpPr>
        <p:spPr>
          <a:xfrm>
            <a:off x="6705600" y="2711450"/>
            <a:ext cx="9906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0" idx="3"/>
            <a:endCxn id="24" idx="1"/>
          </p:cNvCxnSpPr>
          <p:nvPr/>
        </p:nvCxnSpPr>
        <p:spPr>
          <a:xfrm flipV="1">
            <a:off x="6781800" y="4991100"/>
            <a:ext cx="914400" cy="495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0" idx="3"/>
            <a:endCxn id="26" idx="1"/>
          </p:cNvCxnSpPr>
          <p:nvPr/>
        </p:nvCxnSpPr>
        <p:spPr>
          <a:xfrm>
            <a:off x="6781800" y="5486400"/>
            <a:ext cx="914400" cy="647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240992"/>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3493"/>
                                        </p:tgtEl>
                                        <p:attrNameLst>
                                          <p:attrName>style.visibility</p:attrName>
                                        </p:attrNameLst>
                                      </p:cBhvr>
                                      <p:to>
                                        <p:strVal val="visible"/>
                                      </p:to>
                                    </p:set>
                                    <p:animEffect transition="in" filter="blinds(horizontal)">
                                      <p:cBhvr>
                                        <p:cTn id="10" dur="500"/>
                                        <p:tgtEl>
                                          <p:spTgt spid="6349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par>
                                <p:cTn id="20" presetID="3" presetClass="entr" presetSubtype="1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linds(horizontal)">
                                      <p:cBhvr>
                                        <p:cTn id="28" dur="500"/>
                                        <p:tgtEl>
                                          <p:spTgt spid="2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linds(horizontal)">
                                      <p:cBhvr>
                                        <p:cTn id="31" dur="500"/>
                                        <p:tgtEl>
                                          <p:spTgt spid="2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blinds(horizontal)">
                                      <p:cBhvr>
                                        <p:cTn id="34" dur="500"/>
                                        <p:tgtEl>
                                          <p:spTgt spid="26"/>
                                        </p:tgtEl>
                                      </p:cBhvr>
                                    </p:animEffect>
                                  </p:childTnLst>
                                </p:cTn>
                              </p:par>
                              <p:par>
                                <p:cTn id="35" presetID="3" presetClass="entr" presetSubtype="1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blinds(horizontal)">
                                      <p:cBhvr>
                                        <p:cTn id="37" dur="500"/>
                                        <p:tgtEl>
                                          <p:spTgt spid="27"/>
                                        </p:tgtEl>
                                      </p:cBhvr>
                                    </p:animEffect>
                                  </p:childTnLst>
                                </p:cTn>
                              </p:par>
                              <p:par>
                                <p:cTn id="38" presetID="3" presetClass="entr" presetSubtype="1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blinds(horizontal)">
                                      <p:cBhvr>
                                        <p:cTn id="40" dur="500"/>
                                        <p:tgtEl>
                                          <p:spTgt spid="29"/>
                                        </p:tgtEl>
                                      </p:cBhvr>
                                    </p:animEffect>
                                  </p:childTnLst>
                                </p:cTn>
                              </p:par>
                              <p:par>
                                <p:cTn id="41" presetID="3" presetClass="entr" presetSubtype="1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linds(horizontal)">
                                      <p:cBhvr>
                                        <p:cTn id="43" dur="500"/>
                                        <p:tgtEl>
                                          <p:spTgt spid="31"/>
                                        </p:tgtEl>
                                      </p:cBhvr>
                                    </p:animEffect>
                                  </p:childTnLst>
                                </p:cTn>
                              </p:par>
                              <p:par>
                                <p:cTn id="44" presetID="3" presetClass="entr" presetSubtype="10" fill="hold"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blinds(horizontal)">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3493" grpId="0" animBg="1"/>
      <p:bldP spid="8" grpId="0" animBg="1"/>
      <p:bldP spid="10" grpId="0" animBg="1"/>
      <p:bldP spid="23" grpId="0" animBg="1"/>
      <p:bldP spid="24" grpId="0" animBg="1"/>
      <p:bldP spid="25" grpId="0" animBg="1"/>
      <p:bldP spid="2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body" sz="half" idx="4294967295"/>
          </p:nvPr>
        </p:nvSpPr>
        <p:spPr>
          <a:xfrm>
            <a:off x="3048000" y="914401"/>
            <a:ext cx="6400800" cy="384175"/>
          </a:xfrm>
          <a:solidFill>
            <a:srgbClr val="FFFF99"/>
          </a:solidFill>
          <a:ln>
            <a:solidFill>
              <a:srgbClr val="FF0000"/>
            </a:solidFill>
            <a:miter lim="800000"/>
            <a:headEnd/>
            <a:tailEnd/>
          </a:ln>
        </p:spPr>
        <p:txBody>
          <a:bodyPr/>
          <a:lstStyle/>
          <a:p>
            <a:pPr eaLnBrk="1" hangingPunct="1">
              <a:lnSpc>
                <a:spcPct val="80000"/>
              </a:lnSpc>
              <a:buFontTx/>
              <a:buNone/>
            </a:pPr>
            <a:r>
              <a:rPr lang="en-US" altLang="en-US" sz="2000" i="1">
                <a:solidFill>
                  <a:srgbClr val="000066"/>
                </a:solidFill>
                <a:latin typeface="Times New Roman" panose="02020603050405020304" pitchFamily="18" charset="0"/>
                <a:cs typeface="Times New Roman" panose="02020603050405020304" pitchFamily="18" charset="0"/>
              </a:rPr>
              <a:t>Xã hội là thể thống nhất của  hai mặt vật chất và tinh thần.</a:t>
            </a:r>
          </a:p>
        </p:txBody>
      </p:sp>
      <p:sp>
        <p:nvSpPr>
          <p:cNvPr id="171011" name="Text Box 4"/>
          <p:cNvSpPr txBox="1">
            <a:spLocks noChangeArrowheads="1"/>
          </p:cNvSpPr>
          <p:nvPr/>
        </p:nvSpPr>
        <p:spPr bwMode="auto">
          <a:xfrm>
            <a:off x="6156325" y="316547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cs typeface="Arial" panose="020B0604020202020204" pitchFamily="34" charset="0"/>
            </a:endParaRPr>
          </a:p>
        </p:txBody>
      </p:sp>
      <p:sp>
        <p:nvSpPr>
          <p:cNvPr id="67589" name="Text Box 5"/>
          <p:cNvSpPr txBox="1">
            <a:spLocks noChangeArrowheads="1"/>
          </p:cNvSpPr>
          <p:nvPr/>
        </p:nvSpPr>
        <p:spPr bwMode="auto">
          <a:xfrm>
            <a:off x="2514600" y="2057400"/>
            <a:ext cx="2736850" cy="838200"/>
          </a:xfrm>
          <a:prstGeom prst="rect">
            <a:avLst/>
          </a:prstGeom>
          <a:solidFill>
            <a:srgbClr val="CCFF99"/>
          </a:solidFill>
          <a:ln w="12700" cap="sq">
            <a:solidFill>
              <a:srgbClr val="FF0000"/>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b="1">
                <a:solidFill>
                  <a:srgbClr val="FF3300"/>
                </a:solidFill>
                <a:cs typeface="Arial" panose="020B0604020202020204" pitchFamily="34" charset="0"/>
              </a:rPr>
              <a:t>TỒN TẠI XÃ HỘI </a:t>
            </a:r>
          </a:p>
          <a:p>
            <a:pPr algn="ctr" eaLnBrk="1" hangingPunct="1">
              <a:spcBef>
                <a:spcPct val="0"/>
              </a:spcBef>
              <a:buFontTx/>
              <a:buNone/>
            </a:pPr>
            <a:r>
              <a:rPr lang="en-US" altLang="en-US" sz="1600" b="1" i="1">
                <a:solidFill>
                  <a:srgbClr val="FF3300"/>
                </a:solidFill>
                <a:cs typeface="Arial" panose="020B0604020202020204" pitchFamily="34" charset="0"/>
              </a:rPr>
              <a:t>MẶT VẬT CHẤT </a:t>
            </a:r>
          </a:p>
          <a:p>
            <a:pPr algn="ctr" eaLnBrk="1" hangingPunct="1">
              <a:spcBef>
                <a:spcPct val="0"/>
              </a:spcBef>
              <a:buFontTx/>
              <a:buNone/>
            </a:pPr>
            <a:r>
              <a:rPr lang="en-US" altLang="en-US" sz="1600" b="1" i="1">
                <a:solidFill>
                  <a:srgbClr val="FF3300"/>
                </a:solidFill>
                <a:cs typeface="Arial" panose="020B0604020202020204" pitchFamily="34" charset="0"/>
              </a:rPr>
              <a:t>CỦA ĐỜI SỐNG XÃ HỘI </a:t>
            </a:r>
            <a:endParaRPr lang="en-US" altLang="en-US" sz="1600">
              <a:solidFill>
                <a:srgbClr val="FF3300"/>
              </a:solidFill>
              <a:cs typeface="Arial" panose="020B0604020202020204" pitchFamily="34" charset="0"/>
            </a:endParaRPr>
          </a:p>
        </p:txBody>
      </p:sp>
      <p:sp>
        <p:nvSpPr>
          <p:cNvPr id="67590" name="Text Box 6"/>
          <p:cNvSpPr txBox="1">
            <a:spLocks noChangeArrowheads="1"/>
          </p:cNvSpPr>
          <p:nvPr/>
        </p:nvSpPr>
        <p:spPr bwMode="auto">
          <a:xfrm>
            <a:off x="8075614" y="5805488"/>
            <a:ext cx="2592387" cy="838200"/>
          </a:xfrm>
          <a:prstGeom prst="rect">
            <a:avLst/>
          </a:prstGeom>
          <a:solidFill>
            <a:srgbClr val="99FFCC"/>
          </a:solidFill>
          <a:ln w="12700" cap="sq">
            <a:solidFill>
              <a:srgbClr val="FF0000"/>
            </a:solidFill>
            <a:miter lim="800000"/>
            <a:headEnd type="none" w="sm" len="sm"/>
            <a:tailEnd type="none" w="sm" len="sm"/>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b="1">
                <a:solidFill>
                  <a:srgbClr val="FF3300"/>
                </a:solidFill>
                <a:cs typeface="Arial" panose="020B0604020202020204" pitchFamily="34" charset="0"/>
              </a:rPr>
              <a:t>Ý THỨC XÃ HỘI</a:t>
            </a:r>
            <a:r>
              <a:rPr lang="en-US" altLang="en-US" sz="1600">
                <a:solidFill>
                  <a:srgbClr val="FF3300"/>
                </a:solidFill>
                <a:cs typeface="Arial" panose="020B0604020202020204" pitchFamily="34" charset="0"/>
              </a:rPr>
              <a:t> </a:t>
            </a:r>
          </a:p>
          <a:p>
            <a:pPr algn="ctr" eaLnBrk="1" hangingPunct="1">
              <a:spcBef>
                <a:spcPct val="0"/>
              </a:spcBef>
              <a:buFontTx/>
              <a:buNone/>
            </a:pPr>
            <a:r>
              <a:rPr lang="en-US" altLang="en-US" sz="1600" b="1" i="1">
                <a:solidFill>
                  <a:srgbClr val="FF3300"/>
                </a:solidFill>
                <a:cs typeface="Arial" panose="020B0604020202020204" pitchFamily="34" charset="0"/>
              </a:rPr>
              <a:t>MẶT TINH THẦN </a:t>
            </a:r>
          </a:p>
          <a:p>
            <a:pPr algn="ctr" eaLnBrk="1" hangingPunct="1">
              <a:spcBef>
                <a:spcPct val="0"/>
              </a:spcBef>
              <a:buFontTx/>
              <a:buNone/>
            </a:pPr>
            <a:r>
              <a:rPr lang="en-US" altLang="en-US" sz="1600" b="1" i="1">
                <a:solidFill>
                  <a:srgbClr val="FF3300"/>
                </a:solidFill>
                <a:cs typeface="Arial" panose="020B0604020202020204" pitchFamily="34" charset="0"/>
              </a:rPr>
              <a:t>CỦA ĐỜI SỐNG XÃ HỘI</a:t>
            </a:r>
          </a:p>
        </p:txBody>
      </p:sp>
      <p:pic>
        <p:nvPicPr>
          <p:cNvPr id="171014" name="Picture 7" descr="j0395783"/>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248525" y="4437063"/>
            <a:ext cx="1676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5" name="Picture 8" descr="j0172639"/>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1" y="5334000"/>
            <a:ext cx="20669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6" name="Picture 9" descr="j02331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581400"/>
            <a:ext cx="1905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7" name="Picture 10" descr="j01862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3925" y="2349501"/>
            <a:ext cx="1460500" cy="18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8" name="Picture 11" descr="j0162965"/>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629401" y="1524000"/>
            <a:ext cx="136207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9" name="Picture 12" descr="j02921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3352800"/>
            <a:ext cx="114458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20" name="WordArt 13"/>
          <p:cNvSpPr>
            <a:spLocks noChangeArrowheads="1" noChangeShapeType="1" noTextEdit="1"/>
          </p:cNvSpPr>
          <p:nvPr/>
        </p:nvSpPr>
        <p:spPr bwMode="ltGray">
          <a:xfrm>
            <a:off x="1981201" y="85726"/>
            <a:ext cx="7820025" cy="5238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SG" sz="3600" kern="10">
                <a:solidFill>
                  <a:srgbClr val="FF0000"/>
                </a:solidFill>
                <a:effectLst>
                  <a:outerShdw dist="45791" dir="2021404" algn="ctr" rotWithShape="0">
                    <a:srgbClr val="B2B2B2">
                      <a:alpha val="79999"/>
                    </a:srgbClr>
                  </a:outerShdw>
                </a:effectLst>
                <a:cs typeface="Times New Roman" panose="02020603050405020304" pitchFamily="18" charset="0"/>
              </a:rPr>
              <a:t>TỒN TẠI XÃ HỘI VÀ Ý THỨC XÃ HỘI</a:t>
            </a:r>
          </a:p>
        </p:txBody>
      </p:sp>
    </p:spTree>
    <p:extLst>
      <p:ext uri="{BB962C8B-B14F-4D97-AF65-F5344CB8AC3E}">
        <p14:creationId xmlns:p14="http://schemas.microsoft.com/office/powerpoint/2010/main" val="26692485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7589"/>
                                        </p:tgtEl>
                                        <p:attrNameLst>
                                          <p:attrName>style.visibility</p:attrName>
                                        </p:attrNameLst>
                                      </p:cBhvr>
                                      <p:to>
                                        <p:strVal val="visible"/>
                                      </p:to>
                                    </p:set>
                                    <p:animEffect transition="in" filter="box(in)">
                                      <p:cBhvr>
                                        <p:cTn id="7" dur="500"/>
                                        <p:tgtEl>
                                          <p:spTgt spid="675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7590"/>
                                        </p:tgtEl>
                                        <p:attrNameLst>
                                          <p:attrName>style.visibility</p:attrName>
                                        </p:attrNameLst>
                                      </p:cBhvr>
                                      <p:to>
                                        <p:strVal val="visible"/>
                                      </p:to>
                                    </p:set>
                                    <p:animEffect transition="in" filter="box(in)">
                                      <p:cBhvr>
                                        <p:cTn id="12" dur="500"/>
                                        <p:tgtEl>
                                          <p:spTgt spid="675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67586">
                                            <p:txEl>
                                              <p:pRg st="0" end="0"/>
                                            </p:txEl>
                                          </p:spTgt>
                                        </p:tgtEl>
                                        <p:attrNameLst>
                                          <p:attrName>style.visibility</p:attrName>
                                        </p:attrNameLst>
                                      </p:cBhvr>
                                      <p:to>
                                        <p:strVal val="visible"/>
                                      </p:to>
                                    </p:set>
                                    <p:anim calcmode="lin" valueType="num">
                                      <p:cBhvr additive="base">
                                        <p:cTn id="17" dur="2000" fill="hold"/>
                                        <p:tgtEl>
                                          <p:spTgt spid="67586">
                                            <p:txEl>
                                              <p:pRg st="0" end="0"/>
                                            </p:txEl>
                                          </p:spTgt>
                                        </p:tgtEl>
                                        <p:attrNameLst>
                                          <p:attrName>ppt_x</p:attrName>
                                        </p:attrNameLst>
                                      </p:cBhvr>
                                      <p:tavLst>
                                        <p:tav tm="0">
                                          <p:val>
                                            <p:strVal val="#ppt_x"/>
                                          </p:val>
                                        </p:tav>
                                        <p:tav tm="100000">
                                          <p:val>
                                            <p:strVal val="#ppt_x"/>
                                          </p:val>
                                        </p:tav>
                                      </p:tavLst>
                                    </p:anim>
                                    <p:anim calcmode="lin" valueType="num">
                                      <p:cBhvr additive="base">
                                        <p:cTn id="18" dur="2000" fill="hold"/>
                                        <p:tgtEl>
                                          <p:spTgt spid="675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9" grpId="0" animBg="1"/>
      <p:bldP spid="675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ChangeArrowheads="1"/>
          </p:cNvSpPr>
          <p:nvPr/>
        </p:nvSpPr>
        <p:spPr bwMode="auto">
          <a:xfrm>
            <a:off x="4495800" y="457200"/>
            <a:ext cx="3581400" cy="685800"/>
          </a:xfrm>
          <a:prstGeom prst="rect">
            <a:avLst/>
          </a:prstGeom>
          <a:solidFill>
            <a:srgbClr val="00CC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Times New Roman" panose="02020603050405020304" pitchFamily="18" charset="0"/>
                <a:cs typeface="Times New Roman" panose="02020603050405020304" pitchFamily="18" charset="0"/>
              </a:rPr>
              <a:t>PHƯƠNG THỨC SẢN XUẤT</a:t>
            </a:r>
          </a:p>
        </p:txBody>
      </p:sp>
      <p:sp>
        <p:nvSpPr>
          <p:cNvPr id="941059" name="Rectangle 3"/>
          <p:cNvSpPr>
            <a:spLocks noChangeArrowheads="1"/>
          </p:cNvSpPr>
          <p:nvPr/>
        </p:nvSpPr>
        <p:spPr bwMode="auto">
          <a:xfrm>
            <a:off x="6629400" y="1905000"/>
            <a:ext cx="3581400" cy="685800"/>
          </a:xfrm>
          <a:prstGeom prst="rect">
            <a:avLst/>
          </a:prstGeom>
          <a:solidFill>
            <a:srgbClr val="FFCC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Times New Roman" panose="02020603050405020304" pitchFamily="18" charset="0"/>
                <a:cs typeface="Times New Roman" panose="02020603050405020304" pitchFamily="18" charset="0"/>
              </a:rPr>
              <a:t>PHƯƠNG DIỆN KINH TẾ</a:t>
            </a:r>
          </a:p>
        </p:txBody>
      </p:sp>
      <p:sp>
        <p:nvSpPr>
          <p:cNvPr id="941060" name="Rectangle 4"/>
          <p:cNvSpPr>
            <a:spLocks noChangeArrowheads="1"/>
          </p:cNvSpPr>
          <p:nvPr/>
        </p:nvSpPr>
        <p:spPr bwMode="auto">
          <a:xfrm>
            <a:off x="2057400" y="1905000"/>
            <a:ext cx="3581400" cy="685800"/>
          </a:xfrm>
          <a:prstGeom prst="rect">
            <a:avLst/>
          </a:prstGeom>
          <a:solidFill>
            <a:srgbClr val="FFCC99"/>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Times New Roman" panose="02020603050405020304" pitchFamily="18" charset="0"/>
                <a:cs typeface="Times New Roman" panose="02020603050405020304" pitchFamily="18" charset="0"/>
              </a:rPr>
              <a:t>PHƯƠNG DIỆN KỸ THUẬT</a:t>
            </a:r>
          </a:p>
        </p:txBody>
      </p:sp>
      <p:sp>
        <p:nvSpPr>
          <p:cNvPr id="941061" name="Line 5"/>
          <p:cNvSpPr>
            <a:spLocks noChangeShapeType="1"/>
          </p:cNvSpPr>
          <p:nvPr/>
        </p:nvSpPr>
        <p:spPr bwMode="auto">
          <a:xfrm>
            <a:off x="4800600" y="1143000"/>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941062" name="Line 6"/>
          <p:cNvSpPr>
            <a:spLocks noChangeShapeType="1"/>
          </p:cNvSpPr>
          <p:nvPr/>
        </p:nvSpPr>
        <p:spPr bwMode="auto">
          <a:xfrm>
            <a:off x="7696200" y="1143000"/>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941063" name="Line 7"/>
          <p:cNvSpPr>
            <a:spLocks noChangeShapeType="1"/>
          </p:cNvSpPr>
          <p:nvPr/>
        </p:nvSpPr>
        <p:spPr bwMode="auto">
          <a:xfrm flipH="1">
            <a:off x="5638800" y="21336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941064" name="Line 8"/>
          <p:cNvSpPr>
            <a:spLocks noChangeShapeType="1"/>
          </p:cNvSpPr>
          <p:nvPr/>
        </p:nvSpPr>
        <p:spPr bwMode="auto">
          <a:xfrm>
            <a:off x="5638800" y="23622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941065" name="AutoShape 9"/>
          <p:cNvSpPr>
            <a:spLocks noChangeArrowheads="1"/>
          </p:cNvSpPr>
          <p:nvPr/>
        </p:nvSpPr>
        <p:spPr bwMode="auto">
          <a:xfrm>
            <a:off x="3581400" y="2895600"/>
            <a:ext cx="228600" cy="990600"/>
          </a:xfrm>
          <a:prstGeom prst="downArrow">
            <a:avLst>
              <a:gd name="adj1" fmla="val 50000"/>
              <a:gd name="adj2" fmla="val 108333"/>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941066" name="AutoShape 10"/>
          <p:cNvSpPr>
            <a:spLocks noChangeArrowheads="1"/>
          </p:cNvSpPr>
          <p:nvPr/>
        </p:nvSpPr>
        <p:spPr bwMode="auto">
          <a:xfrm>
            <a:off x="8382000" y="2895600"/>
            <a:ext cx="228600" cy="990600"/>
          </a:xfrm>
          <a:prstGeom prst="downArrow">
            <a:avLst>
              <a:gd name="adj1" fmla="val 50000"/>
              <a:gd name="adj2" fmla="val 108333"/>
            </a:avLst>
          </a:prstGeom>
          <a:solidFill>
            <a:schemeClr val="bg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941067" name="Text Box 11"/>
          <p:cNvSpPr txBox="1">
            <a:spLocks noChangeArrowheads="1"/>
          </p:cNvSpPr>
          <p:nvPr/>
        </p:nvSpPr>
        <p:spPr bwMode="auto">
          <a:xfrm>
            <a:off x="1441450" y="4419601"/>
            <a:ext cx="4279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imes New Roman" panose="02020603050405020304" pitchFamily="18" charset="0"/>
                <a:cs typeface="Times New Roman" panose="02020603050405020304" pitchFamily="18" charset="0"/>
              </a:rPr>
              <a:t>Sản xuất bằng những công cụ gì?</a:t>
            </a:r>
          </a:p>
        </p:txBody>
      </p:sp>
      <p:sp>
        <p:nvSpPr>
          <p:cNvPr id="941068" name="Text Box 12"/>
          <p:cNvSpPr txBox="1">
            <a:spLocks noChangeArrowheads="1"/>
          </p:cNvSpPr>
          <p:nvPr/>
        </p:nvSpPr>
        <p:spPr bwMode="auto">
          <a:xfrm>
            <a:off x="6796089" y="4419601"/>
            <a:ext cx="33797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a:latin typeface="Times New Roman" panose="02020603050405020304" pitchFamily="18" charset="0"/>
                <a:cs typeface="Times New Roman" panose="02020603050405020304" pitchFamily="18" charset="0"/>
              </a:rPr>
              <a:t>Cách tổ chức kinh tế nào?</a:t>
            </a:r>
          </a:p>
        </p:txBody>
      </p:sp>
      <p:sp>
        <p:nvSpPr>
          <p:cNvPr id="13" name="Rectangle 12"/>
          <p:cNvSpPr>
            <a:spLocks noChangeArrowheads="1"/>
          </p:cNvSpPr>
          <p:nvPr/>
        </p:nvSpPr>
        <p:spPr bwMode="auto">
          <a:xfrm>
            <a:off x="1676400" y="5181600"/>
            <a:ext cx="87630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spcBef>
                <a:spcPct val="0"/>
              </a:spcBef>
              <a:buFontTx/>
              <a:buNone/>
            </a:pPr>
            <a:r>
              <a:rPr lang="en-US" altLang="en-US" sz="2800">
                <a:solidFill>
                  <a:srgbClr val="FF0000"/>
                </a:solidFill>
                <a:latin typeface="Times New Roman" panose="02020603050405020304" pitchFamily="18" charset="0"/>
                <a:sym typeface="Wingdings" panose="05000000000000000000" pitchFamily="2" charset="2"/>
              </a:rPr>
              <a:t> </a:t>
            </a:r>
            <a:r>
              <a:rPr lang="en-US" altLang="en-US" sz="2800">
                <a:solidFill>
                  <a:srgbClr val="FF0000"/>
                </a:solidFill>
                <a:latin typeface="Times New Roman" panose="02020603050405020304" pitchFamily="18" charset="0"/>
              </a:rPr>
              <a:t>Mỗi thời đại kinh tế khác nhau không phải là ở chỗ chúng sản xuất ra cái gì mà là chỗ chúng sản xuất bằng cách nào, với những tư liệu lao động nào.</a:t>
            </a:r>
            <a:endParaRPr lang="vi-VN" altLang="en-US" sz="280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28821223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41058"/>
                                        </p:tgtEl>
                                        <p:attrNameLst>
                                          <p:attrName>style.visibility</p:attrName>
                                        </p:attrNameLst>
                                      </p:cBhvr>
                                      <p:to>
                                        <p:strVal val="visible"/>
                                      </p:to>
                                    </p:set>
                                    <p:animEffect transition="in" filter="blinds(horizontal)">
                                      <p:cBhvr>
                                        <p:cTn id="7" dur="500"/>
                                        <p:tgtEl>
                                          <p:spTgt spid="9410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941061"/>
                                        </p:tgtEl>
                                        <p:attrNameLst>
                                          <p:attrName>style.visibility</p:attrName>
                                        </p:attrNameLst>
                                      </p:cBhvr>
                                      <p:to>
                                        <p:strVal val="visible"/>
                                      </p:to>
                                    </p:set>
                                    <p:animEffect transition="in" filter="checkerboard(across)">
                                      <p:cBhvr>
                                        <p:cTn id="12" dur="500"/>
                                        <p:tgtEl>
                                          <p:spTgt spid="941061"/>
                                        </p:tgtEl>
                                      </p:cBhvr>
                                    </p:animEffect>
                                  </p:childTnLst>
                                </p:cTn>
                              </p:par>
                              <p:par>
                                <p:cTn id="13" presetID="5" presetClass="entr" presetSubtype="10" fill="hold" nodeType="withEffect">
                                  <p:stCondLst>
                                    <p:cond delay="0"/>
                                  </p:stCondLst>
                                  <p:childTnLst>
                                    <p:set>
                                      <p:cBhvr>
                                        <p:cTn id="14" dur="1" fill="hold">
                                          <p:stCondLst>
                                            <p:cond delay="0"/>
                                          </p:stCondLst>
                                        </p:cTn>
                                        <p:tgtEl>
                                          <p:spTgt spid="941062"/>
                                        </p:tgtEl>
                                        <p:attrNameLst>
                                          <p:attrName>style.visibility</p:attrName>
                                        </p:attrNameLst>
                                      </p:cBhvr>
                                      <p:to>
                                        <p:strVal val="visible"/>
                                      </p:to>
                                    </p:set>
                                    <p:animEffect transition="in" filter="checkerboard(across)">
                                      <p:cBhvr>
                                        <p:cTn id="15" dur="500"/>
                                        <p:tgtEl>
                                          <p:spTgt spid="941062"/>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941060"/>
                                        </p:tgtEl>
                                        <p:attrNameLst>
                                          <p:attrName>style.visibility</p:attrName>
                                        </p:attrNameLst>
                                      </p:cBhvr>
                                      <p:to>
                                        <p:strVal val="visible"/>
                                      </p:to>
                                    </p:set>
                                    <p:animEffect transition="in" filter="checkerboard(across)">
                                      <p:cBhvr>
                                        <p:cTn id="18" dur="500"/>
                                        <p:tgtEl>
                                          <p:spTgt spid="941060"/>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941059"/>
                                        </p:tgtEl>
                                        <p:attrNameLst>
                                          <p:attrName>style.visibility</p:attrName>
                                        </p:attrNameLst>
                                      </p:cBhvr>
                                      <p:to>
                                        <p:strVal val="visible"/>
                                      </p:to>
                                    </p:set>
                                    <p:animEffect transition="in" filter="checkerboard(across)">
                                      <p:cBhvr>
                                        <p:cTn id="21" dur="500"/>
                                        <p:tgtEl>
                                          <p:spTgt spid="941059"/>
                                        </p:tgtEl>
                                      </p:cBhvr>
                                    </p:animEffect>
                                  </p:childTnLst>
                                </p:cTn>
                              </p:par>
                              <p:par>
                                <p:cTn id="22" presetID="5" presetClass="entr" presetSubtype="10" fill="hold" nodeType="withEffect">
                                  <p:stCondLst>
                                    <p:cond delay="0"/>
                                  </p:stCondLst>
                                  <p:childTnLst>
                                    <p:set>
                                      <p:cBhvr>
                                        <p:cTn id="23" dur="1" fill="hold">
                                          <p:stCondLst>
                                            <p:cond delay="0"/>
                                          </p:stCondLst>
                                        </p:cTn>
                                        <p:tgtEl>
                                          <p:spTgt spid="941063"/>
                                        </p:tgtEl>
                                        <p:attrNameLst>
                                          <p:attrName>style.visibility</p:attrName>
                                        </p:attrNameLst>
                                      </p:cBhvr>
                                      <p:to>
                                        <p:strVal val="visible"/>
                                      </p:to>
                                    </p:set>
                                    <p:animEffect transition="in" filter="checkerboard(across)">
                                      <p:cBhvr>
                                        <p:cTn id="24" dur="500"/>
                                        <p:tgtEl>
                                          <p:spTgt spid="941063"/>
                                        </p:tgtEl>
                                      </p:cBhvr>
                                    </p:animEffect>
                                  </p:childTnLst>
                                </p:cTn>
                              </p:par>
                              <p:par>
                                <p:cTn id="25" presetID="5" presetClass="entr" presetSubtype="10" fill="hold" nodeType="withEffect">
                                  <p:stCondLst>
                                    <p:cond delay="0"/>
                                  </p:stCondLst>
                                  <p:childTnLst>
                                    <p:set>
                                      <p:cBhvr>
                                        <p:cTn id="26" dur="1" fill="hold">
                                          <p:stCondLst>
                                            <p:cond delay="0"/>
                                          </p:stCondLst>
                                        </p:cTn>
                                        <p:tgtEl>
                                          <p:spTgt spid="941064"/>
                                        </p:tgtEl>
                                        <p:attrNameLst>
                                          <p:attrName>style.visibility</p:attrName>
                                        </p:attrNameLst>
                                      </p:cBhvr>
                                      <p:to>
                                        <p:strVal val="visible"/>
                                      </p:to>
                                    </p:set>
                                    <p:animEffect transition="in" filter="checkerboard(across)">
                                      <p:cBhvr>
                                        <p:cTn id="27" dur="500"/>
                                        <p:tgtEl>
                                          <p:spTgt spid="9410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41065"/>
                                        </p:tgtEl>
                                        <p:attrNameLst>
                                          <p:attrName>style.visibility</p:attrName>
                                        </p:attrNameLst>
                                      </p:cBhvr>
                                      <p:to>
                                        <p:strVal val="visible"/>
                                      </p:to>
                                    </p:set>
                                    <p:animEffect transition="in" filter="box(in)">
                                      <p:cBhvr>
                                        <p:cTn id="32" dur="500"/>
                                        <p:tgtEl>
                                          <p:spTgt spid="941065"/>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941067"/>
                                        </p:tgtEl>
                                        <p:attrNameLst>
                                          <p:attrName>style.visibility</p:attrName>
                                        </p:attrNameLst>
                                      </p:cBhvr>
                                      <p:to>
                                        <p:strVal val="visible"/>
                                      </p:to>
                                    </p:set>
                                    <p:animEffect transition="in" filter="box(in)">
                                      <p:cBhvr>
                                        <p:cTn id="35" dur="500"/>
                                        <p:tgtEl>
                                          <p:spTgt spid="94106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941066"/>
                                        </p:tgtEl>
                                        <p:attrNameLst>
                                          <p:attrName>style.visibility</p:attrName>
                                        </p:attrNameLst>
                                      </p:cBhvr>
                                      <p:to>
                                        <p:strVal val="visible"/>
                                      </p:to>
                                    </p:set>
                                    <p:animEffect transition="in" filter="box(in)">
                                      <p:cBhvr>
                                        <p:cTn id="40" dur="500"/>
                                        <p:tgtEl>
                                          <p:spTgt spid="941066"/>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941068"/>
                                        </p:tgtEl>
                                        <p:attrNameLst>
                                          <p:attrName>style.visibility</p:attrName>
                                        </p:attrNameLst>
                                      </p:cBhvr>
                                      <p:to>
                                        <p:strVal val="visible"/>
                                      </p:to>
                                    </p:set>
                                    <p:animEffect transition="in" filter="box(in)">
                                      <p:cBhvr>
                                        <p:cTn id="43" dur="500"/>
                                        <p:tgtEl>
                                          <p:spTgt spid="94106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box(in)">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058" grpId="0" animBg="1"/>
      <p:bldP spid="941059" grpId="0" animBg="1"/>
      <p:bldP spid="941060" grpId="0" animBg="1"/>
      <p:bldP spid="941065" grpId="0" animBg="1"/>
      <p:bldP spid="941066" grpId="0" animBg="1"/>
      <p:bldP spid="941067" grpId="0"/>
      <p:bldP spid="941068"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Oval 2" descr="TC2"/>
          <p:cNvSpPr>
            <a:spLocks noChangeArrowheads="1"/>
          </p:cNvSpPr>
          <p:nvPr/>
        </p:nvSpPr>
        <p:spPr bwMode="auto">
          <a:xfrm>
            <a:off x="4872038" y="2536825"/>
            <a:ext cx="2735262" cy="2520950"/>
          </a:xfrm>
          <a:prstGeom prst="ellipse">
            <a:avLst/>
          </a:prstGeom>
          <a:blipFill dpi="0" rotWithShape="1">
            <a:blip r:embed="rId2"/>
            <a:srcRect/>
            <a:stretch>
              <a:fillRect/>
            </a:stretch>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72035" name="WordArt 4"/>
          <p:cNvSpPr>
            <a:spLocks noChangeArrowheads="1" noChangeShapeType="1" noTextEdit="1"/>
          </p:cNvSpPr>
          <p:nvPr/>
        </p:nvSpPr>
        <p:spPr bwMode="auto">
          <a:xfrm>
            <a:off x="3733800" y="2286000"/>
            <a:ext cx="5113338" cy="287338"/>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FF0000"/>
                </a:solidFill>
                <a:latin typeface="+mj-lt"/>
                <a:ea typeface="+mj-lt"/>
                <a:cs typeface="+mj-lt"/>
              </a:rPr>
              <a:t>PHƯƠNG THỨC SẢN XUẤT</a:t>
            </a:r>
            <a:endParaRPr lang="en-SG" sz="3600" kern="10">
              <a:ln w="9525">
                <a:solidFill>
                  <a:srgbClr val="FF0000"/>
                </a:solidFill>
                <a:round/>
                <a:headEnd/>
                <a:tailEnd/>
              </a:ln>
              <a:solidFill>
                <a:srgbClr val="FF0000"/>
              </a:solidFill>
              <a:latin typeface="+mj-lt"/>
              <a:ea typeface="+mj-lt"/>
              <a:cs typeface="+mj-lt"/>
            </a:endParaRPr>
          </a:p>
        </p:txBody>
      </p:sp>
      <p:sp>
        <p:nvSpPr>
          <p:cNvPr id="172036" name="WordArt 6"/>
          <p:cNvSpPr>
            <a:spLocks noChangeArrowheads="1" noChangeShapeType="1" noTextEdit="1"/>
          </p:cNvSpPr>
          <p:nvPr/>
        </p:nvSpPr>
        <p:spPr bwMode="auto">
          <a:xfrm>
            <a:off x="4191001" y="1"/>
            <a:ext cx="3529013" cy="360363"/>
          </a:xfrm>
          <a:prstGeom prst="rect">
            <a:avLst/>
          </a:prstGeom>
        </p:spPr>
        <p:txBody>
          <a:bodyPr wrap="none" fromWordArt="1">
            <a:prstTxWarp prst="textPlain">
              <a:avLst>
                <a:gd name="adj" fmla="val 50000"/>
              </a:avLst>
            </a:prstTxWarp>
          </a:bodyPr>
          <a:lstStyle/>
          <a:p>
            <a:pPr algn="ctr"/>
            <a:r>
              <a:rPr lang="en-SG" sz="3600" kern="10">
                <a:ln w="9525">
                  <a:solidFill>
                    <a:srgbClr val="660066"/>
                  </a:solidFill>
                  <a:round/>
                  <a:headEnd/>
                  <a:tailEnd/>
                </a:ln>
                <a:solidFill>
                  <a:srgbClr val="FF0000"/>
                </a:solidFill>
                <a:cs typeface="Times New Roman" panose="02020603050405020304" pitchFamily="18" charset="0"/>
              </a:rPr>
              <a:t>KHÁI NIỆM TỒN TẠI XH</a:t>
            </a:r>
          </a:p>
        </p:txBody>
      </p:sp>
      <p:sp>
        <p:nvSpPr>
          <p:cNvPr id="172037" name="Oval 7" descr="Ảnh1a"/>
          <p:cNvSpPr>
            <a:spLocks noChangeArrowheads="1"/>
          </p:cNvSpPr>
          <p:nvPr/>
        </p:nvSpPr>
        <p:spPr bwMode="auto">
          <a:xfrm>
            <a:off x="6167438" y="4337050"/>
            <a:ext cx="2735262" cy="2520950"/>
          </a:xfrm>
          <a:prstGeom prst="ellipse">
            <a:avLst/>
          </a:prstGeom>
          <a:blipFill dpi="0" rotWithShape="1">
            <a:blip r:embed="rId3"/>
            <a:srcRect/>
            <a:stretch>
              <a:fillRect/>
            </a:stretch>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72038" name="Oval 8" descr="Ban do VN"/>
          <p:cNvSpPr>
            <a:spLocks noChangeArrowheads="1"/>
          </p:cNvSpPr>
          <p:nvPr/>
        </p:nvSpPr>
        <p:spPr bwMode="auto">
          <a:xfrm>
            <a:off x="3575051" y="4265613"/>
            <a:ext cx="2735263" cy="2520950"/>
          </a:xfrm>
          <a:prstGeom prst="ellipse">
            <a:avLst/>
          </a:prstGeom>
          <a:blipFill dpi="0" rotWithShape="1">
            <a:blip r:embed="rId4"/>
            <a:srcRect/>
            <a:stretch>
              <a:fillRect/>
            </a:stretch>
          </a:blip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72039" name="WordArt 9"/>
          <p:cNvSpPr>
            <a:spLocks noChangeArrowheads="1" noChangeShapeType="1" noTextEdit="1"/>
          </p:cNvSpPr>
          <p:nvPr/>
        </p:nvSpPr>
        <p:spPr bwMode="auto">
          <a:xfrm>
            <a:off x="1524000" y="5516563"/>
            <a:ext cx="2736850" cy="360362"/>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chemeClr val="hlink"/>
                </a:solidFill>
                <a:latin typeface="+mj-lt"/>
                <a:ea typeface="+mj-lt"/>
                <a:cs typeface="+mj-lt"/>
              </a:rPr>
              <a:t>ĐIỀU KIỆN TỰ NHIÊN </a:t>
            </a:r>
            <a:endParaRPr lang="en-SG" sz="3600" kern="10">
              <a:ln w="9525">
                <a:solidFill>
                  <a:srgbClr val="FF0000"/>
                </a:solidFill>
                <a:round/>
                <a:headEnd/>
                <a:tailEnd/>
              </a:ln>
              <a:solidFill>
                <a:schemeClr val="hlink"/>
              </a:solidFill>
              <a:latin typeface="+mj-lt"/>
              <a:ea typeface="+mj-lt"/>
              <a:cs typeface="+mj-lt"/>
            </a:endParaRPr>
          </a:p>
        </p:txBody>
      </p:sp>
      <p:sp>
        <p:nvSpPr>
          <p:cNvPr id="172040" name="WordArt 10"/>
          <p:cNvSpPr>
            <a:spLocks noChangeArrowheads="1" noChangeShapeType="1" noTextEdit="1"/>
          </p:cNvSpPr>
          <p:nvPr/>
        </p:nvSpPr>
        <p:spPr bwMode="auto">
          <a:xfrm>
            <a:off x="7854950" y="5373688"/>
            <a:ext cx="2736850" cy="360362"/>
          </a:xfrm>
          <a:prstGeom prst="rect">
            <a:avLst/>
          </a:prstGeom>
        </p:spPr>
        <p:txBody>
          <a:bodyPr wrap="none" fromWordArt="1">
            <a:prstTxWarp prst="textPlain">
              <a:avLst>
                <a:gd name="adj" fmla="val 50000"/>
              </a:avLst>
            </a:prstTxWarp>
          </a:bodyPr>
          <a:lstStyle/>
          <a:p>
            <a:pPr algn="ctr"/>
            <a:r>
              <a:rPr lang="vi-VN" sz="3600" kern="10">
                <a:ln w="9525">
                  <a:solidFill>
                    <a:srgbClr val="FF3399"/>
                  </a:solidFill>
                  <a:round/>
                  <a:headEnd/>
                  <a:tailEnd/>
                </a:ln>
                <a:solidFill>
                  <a:srgbClr val="FF0000"/>
                </a:solidFill>
                <a:latin typeface="+mj-lt"/>
                <a:ea typeface="+mj-lt"/>
                <a:cs typeface="+mj-lt"/>
              </a:rPr>
              <a:t>TỔ CHỨC DÂN CƯ</a:t>
            </a:r>
            <a:endParaRPr lang="en-SG" sz="3600" kern="10">
              <a:ln w="9525">
                <a:solidFill>
                  <a:srgbClr val="FF3399"/>
                </a:solidFill>
                <a:round/>
                <a:headEnd/>
                <a:tailEnd/>
              </a:ln>
              <a:solidFill>
                <a:srgbClr val="FF0000"/>
              </a:solidFill>
              <a:latin typeface="+mj-lt"/>
              <a:ea typeface="+mj-lt"/>
              <a:cs typeface="+mj-lt"/>
            </a:endParaRPr>
          </a:p>
        </p:txBody>
      </p:sp>
      <p:sp>
        <p:nvSpPr>
          <p:cNvPr id="172041" name="Line 11"/>
          <p:cNvSpPr>
            <a:spLocks noChangeShapeType="1"/>
          </p:cNvSpPr>
          <p:nvPr/>
        </p:nvSpPr>
        <p:spPr bwMode="auto">
          <a:xfrm flipV="1">
            <a:off x="3719514" y="6634164"/>
            <a:ext cx="5329237" cy="714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72042" name="Line 12"/>
          <p:cNvSpPr>
            <a:spLocks noChangeShapeType="1"/>
          </p:cNvSpPr>
          <p:nvPr/>
        </p:nvSpPr>
        <p:spPr bwMode="auto">
          <a:xfrm flipH="1">
            <a:off x="3000376" y="2814638"/>
            <a:ext cx="1223963" cy="25193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72043" name="Line 13"/>
          <p:cNvSpPr>
            <a:spLocks noChangeShapeType="1"/>
          </p:cNvSpPr>
          <p:nvPr/>
        </p:nvSpPr>
        <p:spPr bwMode="auto">
          <a:xfrm>
            <a:off x="7967664" y="2886076"/>
            <a:ext cx="1584325" cy="2447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72044" name="Rectangle 15"/>
          <p:cNvSpPr>
            <a:spLocks noChangeArrowheads="1"/>
          </p:cNvSpPr>
          <p:nvPr/>
        </p:nvSpPr>
        <p:spPr bwMode="ltGray">
          <a:xfrm>
            <a:off x="1524000" y="500064"/>
            <a:ext cx="88392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spcBef>
                <a:spcPct val="0"/>
              </a:spcBef>
              <a:buFontTx/>
              <a:buNone/>
            </a:pPr>
            <a:r>
              <a:rPr lang="en-US" altLang="en-US" sz="3000" b="1">
                <a:latin typeface="Times New Roman" panose="02020603050405020304" pitchFamily="18" charset="0"/>
                <a:cs typeface="Times New Roman" panose="02020603050405020304" pitchFamily="18" charset="0"/>
              </a:rPr>
              <a:t>Tồn tại xã hội</a:t>
            </a:r>
            <a:r>
              <a:rPr lang="en-US" altLang="en-US" sz="3000">
                <a:latin typeface="Times New Roman" panose="02020603050405020304" pitchFamily="18" charset="0"/>
                <a:cs typeface="Times New Roman" panose="02020603050405020304" pitchFamily="18" charset="0"/>
              </a:rPr>
              <a:t> là khái niệm triết học dùng để chỉ toàn bộ sinh hoạt vật chất và những điều kiện sinh hoạt vật chất của xã hội trong từng giai đoạn lịch sử nhất định</a:t>
            </a:r>
            <a:endParaRPr lang="en-US" altLang="en-US" sz="3000">
              <a:latin typeface="Times New Roman" panose="02020603050405020304" pitchFamily="18" charset="0"/>
            </a:endParaRPr>
          </a:p>
        </p:txBody>
      </p:sp>
    </p:spTree>
    <p:extLst>
      <p:ext uri="{BB962C8B-B14F-4D97-AF65-F5344CB8AC3E}">
        <p14:creationId xmlns:p14="http://schemas.microsoft.com/office/powerpoint/2010/main" val="667513125"/>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5" descr="images[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4343400"/>
            <a:ext cx="1524000"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descr="QT-Danso1845">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400" y="2743201"/>
            <a:ext cx="1524000"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caobang_thacbangioc">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5400" y="1143001"/>
            <a:ext cx="1524000"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utoShape 18">
            <a:hlinkClick r:id="rId8" action="ppaction://hlinksldjump"/>
          </p:cNvPr>
          <p:cNvSpPr>
            <a:spLocks noChangeArrowheads="1"/>
          </p:cNvSpPr>
          <p:nvPr/>
        </p:nvSpPr>
        <p:spPr bwMode="auto">
          <a:xfrm>
            <a:off x="4724401" y="1219201"/>
            <a:ext cx="3844925" cy="879475"/>
          </a:xfrm>
          <a:prstGeom prst="flowChartAlternateProcess">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err="1">
                <a:solidFill>
                  <a:srgbClr val="FFFF00"/>
                </a:solidFill>
                <a:latin typeface="Times New Roman" pitchFamily="18" charset="0"/>
                <a:cs typeface="Times New Roman" pitchFamily="18" charset="0"/>
              </a:rPr>
              <a:t>Môi</a:t>
            </a:r>
            <a:r>
              <a:rPr lang="en-US" sz="2800" b="1" dirty="0">
                <a:solidFill>
                  <a:srgbClr val="FFFF00"/>
                </a:solidFill>
                <a:latin typeface="Times New Roman" pitchFamily="18" charset="0"/>
                <a:cs typeface="Times New Roman" pitchFamily="18" charset="0"/>
              </a:rPr>
              <a:t> </a:t>
            </a:r>
            <a:r>
              <a:rPr lang="en-US" sz="2800" b="1" dirty="0" err="1">
                <a:solidFill>
                  <a:srgbClr val="FFFF00"/>
                </a:solidFill>
                <a:latin typeface="Times New Roman" pitchFamily="18" charset="0"/>
                <a:cs typeface="Times New Roman" pitchFamily="18" charset="0"/>
              </a:rPr>
              <a:t>trường</a:t>
            </a:r>
            <a:r>
              <a:rPr lang="en-US" sz="2800" b="1" dirty="0">
                <a:solidFill>
                  <a:srgbClr val="FFFF00"/>
                </a:solidFill>
                <a:latin typeface="Times New Roman" pitchFamily="18" charset="0"/>
                <a:cs typeface="Times New Roman" pitchFamily="18" charset="0"/>
              </a:rPr>
              <a:t> </a:t>
            </a:r>
            <a:r>
              <a:rPr lang="en-US" sz="2800" b="1" dirty="0" err="1">
                <a:solidFill>
                  <a:srgbClr val="FFFF00"/>
                </a:solidFill>
                <a:latin typeface="Times New Roman" pitchFamily="18" charset="0"/>
                <a:cs typeface="Times New Roman" pitchFamily="18" charset="0"/>
              </a:rPr>
              <a:t>tự</a:t>
            </a:r>
            <a:r>
              <a:rPr lang="en-US" sz="2800" b="1" dirty="0">
                <a:solidFill>
                  <a:srgbClr val="FFFF00"/>
                </a:solidFill>
                <a:latin typeface="Times New Roman" pitchFamily="18" charset="0"/>
                <a:cs typeface="Times New Roman" pitchFamily="18" charset="0"/>
              </a:rPr>
              <a:t> </a:t>
            </a:r>
            <a:r>
              <a:rPr lang="en-US" sz="2800" b="1" dirty="0" err="1">
                <a:solidFill>
                  <a:srgbClr val="FFFF00"/>
                </a:solidFill>
                <a:latin typeface="Times New Roman" pitchFamily="18" charset="0"/>
                <a:cs typeface="Times New Roman" pitchFamily="18" charset="0"/>
              </a:rPr>
              <a:t>nhiên</a:t>
            </a:r>
            <a:endParaRPr lang="en-US" sz="2800" dirty="0">
              <a:latin typeface="Times New Roman" pitchFamily="18" charset="0"/>
              <a:cs typeface="Times New Roman" pitchFamily="18" charset="0"/>
            </a:endParaRPr>
          </a:p>
        </p:txBody>
      </p:sp>
      <p:sp>
        <p:nvSpPr>
          <p:cNvPr id="12" name="AutoShape 19">
            <a:hlinkClick r:id="rId9" action="ppaction://hlinksldjump"/>
          </p:cNvPr>
          <p:cNvSpPr>
            <a:spLocks noChangeArrowheads="1"/>
          </p:cNvSpPr>
          <p:nvPr/>
        </p:nvSpPr>
        <p:spPr bwMode="auto">
          <a:xfrm>
            <a:off x="4648200" y="2743201"/>
            <a:ext cx="3886200" cy="879475"/>
          </a:xfrm>
          <a:prstGeom prst="flowChartAlternateProcess">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00" b="1" dirty="0" err="1">
                <a:solidFill>
                  <a:srgbClr val="FFFF00"/>
                </a:solidFill>
                <a:latin typeface="Times New Roman" pitchFamily="18" charset="0"/>
                <a:cs typeface="Times New Roman" pitchFamily="18" charset="0"/>
              </a:rPr>
              <a:t>Điều</a:t>
            </a:r>
            <a:r>
              <a:rPr lang="en-US" sz="2400" b="1" dirty="0">
                <a:solidFill>
                  <a:srgbClr val="FFFF00"/>
                </a:solidFill>
                <a:latin typeface="Times New Roman" pitchFamily="18" charset="0"/>
                <a:cs typeface="Times New Roman" pitchFamily="18" charset="0"/>
              </a:rPr>
              <a:t> </a:t>
            </a:r>
            <a:r>
              <a:rPr lang="en-US" sz="2400" b="1" dirty="0" err="1">
                <a:solidFill>
                  <a:srgbClr val="FFFF00"/>
                </a:solidFill>
                <a:latin typeface="Times New Roman" pitchFamily="18" charset="0"/>
                <a:cs typeface="Times New Roman" pitchFamily="18" charset="0"/>
              </a:rPr>
              <a:t>kiện</a:t>
            </a:r>
            <a:r>
              <a:rPr lang="en-US" sz="2400" b="1" dirty="0">
                <a:solidFill>
                  <a:srgbClr val="FFFF00"/>
                </a:solidFill>
                <a:latin typeface="Times New Roman" pitchFamily="18" charset="0"/>
                <a:cs typeface="Times New Roman" pitchFamily="18" charset="0"/>
              </a:rPr>
              <a:t> </a:t>
            </a:r>
            <a:r>
              <a:rPr lang="en-US" sz="2800" b="1" dirty="0" err="1">
                <a:solidFill>
                  <a:srgbClr val="FFFF00"/>
                </a:solidFill>
                <a:latin typeface="Times New Roman" pitchFamily="18" charset="0"/>
                <a:cs typeface="Times New Roman" pitchFamily="18" charset="0"/>
              </a:rPr>
              <a:t>dân</a:t>
            </a:r>
            <a:r>
              <a:rPr lang="en-US" sz="2400" b="1" dirty="0">
                <a:solidFill>
                  <a:srgbClr val="FFFF00"/>
                </a:solidFill>
                <a:latin typeface="Times New Roman" pitchFamily="18" charset="0"/>
                <a:cs typeface="Times New Roman" pitchFamily="18" charset="0"/>
              </a:rPr>
              <a:t> </a:t>
            </a:r>
            <a:r>
              <a:rPr lang="en-US" sz="2400" b="1" dirty="0" err="1">
                <a:solidFill>
                  <a:srgbClr val="FFFF00"/>
                </a:solidFill>
                <a:latin typeface="Times New Roman" pitchFamily="18" charset="0"/>
                <a:cs typeface="Times New Roman" pitchFamily="18" charset="0"/>
              </a:rPr>
              <a:t>số</a:t>
            </a:r>
            <a:endParaRPr lang="en-US" sz="2400" b="1" dirty="0">
              <a:solidFill>
                <a:srgbClr val="FFFF00"/>
              </a:solidFill>
              <a:latin typeface="Times New Roman" pitchFamily="18" charset="0"/>
              <a:cs typeface="Times New Roman" pitchFamily="18" charset="0"/>
            </a:endParaRPr>
          </a:p>
        </p:txBody>
      </p:sp>
      <p:sp>
        <p:nvSpPr>
          <p:cNvPr id="13" name="AutoShape 20">
            <a:hlinkClick r:id="rId10" action="ppaction://hlinksldjump"/>
          </p:cNvPr>
          <p:cNvSpPr>
            <a:spLocks noChangeArrowheads="1"/>
          </p:cNvSpPr>
          <p:nvPr/>
        </p:nvSpPr>
        <p:spPr bwMode="auto">
          <a:xfrm>
            <a:off x="4724400" y="4572000"/>
            <a:ext cx="3886200" cy="877888"/>
          </a:xfrm>
          <a:prstGeom prst="flowChartAlternateProcess">
            <a:avLst/>
          </a:prstGeom>
          <a:ln>
            <a:headEnd/>
            <a:tailEnd/>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err="1">
                <a:solidFill>
                  <a:srgbClr val="FFFF00"/>
                </a:solidFill>
                <a:latin typeface="Times New Roman" pitchFamily="18" charset="0"/>
                <a:cs typeface="Times New Roman" pitchFamily="18" charset="0"/>
              </a:rPr>
              <a:t>Phương</a:t>
            </a:r>
            <a:r>
              <a:rPr lang="en-US" sz="2800" b="1" dirty="0">
                <a:solidFill>
                  <a:srgbClr val="FFFF00"/>
                </a:solidFill>
                <a:latin typeface="Times New Roman" pitchFamily="18" charset="0"/>
                <a:cs typeface="Times New Roman" pitchFamily="18" charset="0"/>
              </a:rPr>
              <a:t> </a:t>
            </a:r>
            <a:r>
              <a:rPr lang="en-US" sz="2800" b="1" dirty="0" err="1">
                <a:solidFill>
                  <a:srgbClr val="FFFF00"/>
                </a:solidFill>
                <a:latin typeface="Times New Roman" pitchFamily="18" charset="0"/>
                <a:cs typeface="Times New Roman" pitchFamily="18" charset="0"/>
              </a:rPr>
              <a:t>thức</a:t>
            </a:r>
            <a:r>
              <a:rPr lang="en-US" sz="2800" b="1" dirty="0">
                <a:solidFill>
                  <a:srgbClr val="FFFF00"/>
                </a:solidFill>
                <a:latin typeface="Times New Roman" pitchFamily="18" charset="0"/>
                <a:cs typeface="Times New Roman" pitchFamily="18" charset="0"/>
              </a:rPr>
              <a:t> </a:t>
            </a:r>
            <a:r>
              <a:rPr lang="en-US" sz="2800" b="1" dirty="0" err="1">
                <a:solidFill>
                  <a:srgbClr val="FFFF00"/>
                </a:solidFill>
                <a:latin typeface="Times New Roman" pitchFamily="18" charset="0"/>
                <a:cs typeface="Times New Roman" pitchFamily="18" charset="0"/>
              </a:rPr>
              <a:t>sản</a:t>
            </a:r>
            <a:r>
              <a:rPr lang="en-US" sz="2800" b="1" dirty="0">
                <a:solidFill>
                  <a:srgbClr val="FFFF00"/>
                </a:solidFill>
                <a:latin typeface="Times New Roman" pitchFamily="18" charset="0"/>
                <a:cs typeface="Times New Roman" pitchFamily="18" charset="0"/>
              </a:rPr>
              <a:t> </a:t>
            </a:r>
            <a:r>
              <a:rPr lang="en-US" sz="2800" b="1" dirty="0" err="1">
                <a:solidFill>
                  <a:srgbClr val="FFFF00"/>
                </a:solidFill>
                <a:latin typeface="Times New Roman" pitchFamily="18" charset="0"/>
                <a:cs typeface="Times New Roman" pitchFamily="18" charset="0"/>
              </a:rPr>
              <a:t>xuất</a:t>
            </a:r>
            <a:endParaRPr lang="en-US" sz="2800" dirty="0">
              <a:latin typeface="Times New Roman" pitchFamily="18" charset="0"/>
              <a:cs typeface="Times New Roman" pitchFamily="18" charset="0"/>
            </a:endParaRPr>
          </a:p>
        </p:txBody>
      </p:sp>
      <p:sp>
        <p:nvSpPr>
          <p:cNvPr id="14" name="AutoShape 21"/>
          <p:cNvSpPr>
            <a:spLocks noChangeArrowheads="1"/>
          </p:cNvSpPr>
          <p:nvPr/>
        </p:nvSpPr>
        <p:spPr bwMode="auto">
          <a:xfrm>
            <a:off x="1905000" y="1447800"/>
            <a:ext cx="2133600" cy="3613150"/>
          </a:xfrm>
          <a:prstGeom prst="flowChartAlternateProcess">
            <a:avLst/>
          </a:prstGeom>
          <a:ln>
            <a:headEnd/>
            <a:tailEnd/>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3200" b="1" dirty="0" err="1">
                <a:solidFill>
                  <a:schemeClr val="tx1"/>
                </a:solidFill>
                <a:latin typeface="Times New Roman" pitchFamily="18" charset="0"/>
                <a:cs typeface="Times New Roman" pitchFamily="18" charset="0"/>
              </a:rPr>
              <a:t>Các</a:t>
            </a:r>
            <a:r>
              <a:rPr lang="en-US" sz="3200" b="1" dirty="0">
                <a:solidFill>
                  <a:schemeClr val="tx1"/>
                </a:solidFill>
                <a:latin typeface="Times New Roman" pitchFamily="18" charset="0"/>
                <a:cs typeface="Times New Roman" pitchFamily="18" charset="0"/>
              </a:rPr>
              <a:t> </a:t>
            </a:r>
          </a:p>
          <a:p>
            <a:pPr algn="ctr">
              <a:defRPr/>
            </a:pPr>
            <a:r>
              <a:rPr lang="en-US" sz="3200" b="1" dirty="0" err="1">
                <a:solidFill>
                  <a:schemeClr val="tx1"/>
                </a:solidFill>
                <a:latin typeface="Times New Roman" pitchFamily="18" charset="0"/>
                <a:cs typeface="Times New Roman" pitchFamily="18" charset="0"/>
              </a:rPr>
              <a:t>yếu</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tố</a:t>
            </a:r>
            <a:r>
              <a:rPr lang="en-US" sz="3200" b="1" dirty="0">
                <a:solidFill>
                  <a:schemeClr val="tx1"/>
                </a:solidFill>
                <a:latin typeface="Times New Roman" pitchFamily="18" charset="0"/>
                <a:cs typeface="Times New Roman" pitchFamily="18" charset="0"/>
              </a:rPr>
              <a:t> </a:t>
            </a:r>
          </a:p>
          <a:p>
            <a:pPr algn="ctr">
              <a:defRPr/>
            </a:pPr>
            <a:r>
              <a:rPr lang="en-US" sz="3200" b="1" dirty="0" err="1">
                <a:solidFill>
                  <a:schemeClr val="tx1"/>
                </a:solidFill>
                <a:latin typeface="Times New Roman" pitchFamily="18" charset="0"/>
                <a:cs typeface="Times New Roman" pitchFamily="18" charset="0"/>
              </a:rPr>
              <a:t>cơ</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bản</a:t>
            </a:r>
            <a:r>
              <a:rPr lang="en-US" sz="3200" b="1" dirty="0">
                <a:solidFill>
                  <a:schemeClr val="tx1"/>
                </a:solidFill>
                <a:latin typeface="Times New Roman" pitchFamily="18" charset="0"/>
                <a:cs typeface="Times New Roman" pitchFamily="18" charset="0"/>
              </a:rPr>
              <a:t> </a:t>
            </a:r>
          </a:p>
          <a:p>
            <a:pPr algn="ctr">
              <a:defRPr/>
            </a:pPr>
            <a:r>
              <a:rPr lang="en-US" sz="3200" b="1" dirty="0" err="1">
                <a:solidFill>
                  <a:schemeClr val="tx1"/>
                </a:solidFill>
                <a:latin typeface="Times New Roman" pitchFamily="18" charset="0"/>
                <a:cs typeface="Times New Roman" pitchFamily="18" charset="0"/>
              </a:rPr>
              <a:t>của</a:t>
            </a:r>
            <a:r>
              <a:rPr lang="en-US" sz="3200" b="1" dirty="0">
                <a:solidFill>
                  <a:schemeClr val="tx1"/>
                </a:solidFill>
                <a:latin typeface="Times New Roman" pitchFamily="18" charset="0"/>
                <a:cs typeface="Times New Roman" pitchFamily="18" charset="0"/>
              </a:rPr>
              <a:t> </a:t>
            </a:r>
          </a:p>
          <a:p>
            <a:pPr algn="ctr">
              <a:defRPr/>
            </a:pPr>
            <a:r>
              <a:rPr lang="en-US" sz="3200" b="1" dirty="0" err="1">
                <a:solidFill>
                  <a:schemeClr val="tx1"/>
                </a:solidFill>
                <a:latin typeface="Times New Roman" pitchFamily="18" charset="0"/>
                <a:cs typeface="Times New Roman" pitchFamily="18" charset="0"/>
              </a:rPr>
              <a:t>tồn</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tại</a:t>
            </a:r>
            <a:endParaRPr lang="en-US" sz="3200" b="1" dirty="0">
              <a:solidFill>
                <a:schemeClr val="tx1"/>
              </a:solidFill>
              <a:latin typeface="Times New Roman" pitchFamily="18" charset="0"/>
              <a:cs typeface="Times New Roman" pitchFamily="18" charset="0"/>
            </a:endParaRPr>
          </a:p>
          <a:p>
            <a:pPr algn="ctr">
              <a:defRPr/>
            </a:pP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xã</a:t>
            </a:r>
            <a:r>
              <a:rPr lang="en-US" sz="3200" b="1" dirty="0">
                <a:solidFill>
                  <a:schemeClr val="tx1"/>
                </a:solidFill>
                <a:latin typeface="Times New Roman" pitchFamily="18" charset="0"/>
                <a:cs typeface="Times New Roman" pitchFamily="18" charset="0"/>
              </a:rPr>
              <a:t> </a:t>
            </a:r>
            <a:r>
              <a:rPr lang="en-US" sz="3200" b="1" dirty="0" err="1">
                <a:solidFill>
                  <a:schemeClr val="tx1"/>
                </a:solidFill>
                <a:latin typeface="Times New Roman" pitchFamily="18" charset="0"/>
                <a:cs typeface="Times New Roman" pitchFamily="18" charset="0"/>
              </a:rPr>
              <a:t>hội</a:t>
            </a:r>
            <a:endParaRPr lang="en-US" sz="3200" b="1" dirty="0">
              <a:solidFill>
                <a:schemeClr val="tx1"/>
              </a:solidFill>
              <a:latin typeface="Times New Roman" pitchFamily="18" charset="0"/>
              <a:cs typeface="Times New Roman" pitchFamily="18" charset="0"/>
            </a:endParaRPr>
          </a:p>
        </p:txBody>
      </p:sp>
      <p:cxnSp>
        <p:nvCxnSpPr>
          <p:cNvPr id="15" name="AutoShape 22"/>
          <p:cNvCxnSpPr>
            <a:cxnSpLocks noChangeShapeType="1"/>
            <a:stCxn id="14" idx="3"/>
            <a:endCxn id="11" idx="1"/>
          </p:cNvCxnSpPr>
          <p:nvPr/>
        </p:nvCxnSpPr>
        <p:spPr bwMode="auto">
          <a:xfrm flipV="1">
            <a:off x="4038600" y="1658939"/>
            <a:ext cx="685800" cy="1595437"/>
          </a:xfrm>
          <a:prstGeom prst="straightConnector1">
            <a:avLst/>
          </a:prstGeom>
          <a:noFill/>
          <a:ln w="9525">
            <a:solidFill>
              <a:srgbClr val="1D528D"/>
            </a:solidFill>
            <a:round/>
            <a:headEnd/>
            <a:tailEnd type="triangle" w="med" len="med"/>
          </a:ln>
          <a:extLst>
            <a:ext uri="{909E8E84-426E-40DD-AFC4-6F175D3DCCD1}">
              <a14:hiddenFill xmlns:a14="http://schemas.microsoft.com/office/drawing/2010/main">
                <a:noFill/>
              </a14:hiddenFill>
            </a:ext>
          </a:extLst>
        </p:spPr>
      </p:cxnSp>
      <p:cxnSp>
        <p:nvCxnSpPr>
          <p:cNvPr id="16" name="AutoShape 23"/>
          <p:cNvCxnSpPr>
            <a:cxnSpLocks noChangeShapeType="1"/>
            <a:stCxn id="14" idx="3"/>
            <a:endCxn id="12" idx="1"/>
          </p:cNvCxnSpPr>
          <p:nvPr/>
        </p:nvCxnSpPr>
        <p:spPr bwMode="auto">
          <a:xfrm flipV="1">
            <a:off x="4038600" y="3182939"/>
            <a:ext cx="609600" cy="71437"/>
          </a:xfrm>
          <a:prstGeom prst="straightConnector1">
            <a:avLst/>
          </a:prstGeom>
          <a:noFill/>
          <a:ln w="9525">
            <a:solidFill>
              <a:srgbClr val="1D528D"/>
            </a:solidFill>
            <a:round/>
            <a:headEnd/>
            <a:tailEnd type="triangle" w="med" len="med"/>
          </a:ln>
          <a:extLst>
            <a:ext uri="{909E8E84-426E-40DD-AFC4-6F175D3DCCD1}">
              <a14:hiddenFill xmlns:a14="http://schemas.microsoft.com/office/drawing/2010/main">
                <a:noFill/>
              </a14:hiddenFill>
            </a:ext>
          </a:extLst>
        </p:spPr>
      </p:cxnSp>
      <p:cxnSp>
        <p:nvCxnSpPr>
          <p:cNvPr id="17" name="AutoShape 24"/>
          <p:cNvCxnSpPr>
            <a:cxnSpLocks noChangeShapeType="1"/>
            <a:stCxn id="14" idx="3"/>
            <a:endCxn id="13" idx="1"/>
          </p:cNvCxnSpPr>
          <p:nvPr/>
        </p:nvCxnSpPr>
        <p:spPr bwMode="auto">
          <a:xfrm>
            <a:off x="4038600" y="3254376"/>
            <a:ext cx="685800" cy="1757363"/>
          </a:xfrm>
          <a:prstGeom prst="straightConnector1">
            <a:avLst/>
          </a:prstGeom>
          <a:noFill/>
          <a:ln w="9525">
            <a:solidFill>
              <a:srgbClr val="1D528D"/>
            </a:solidFill>
            <a:round/>
            <a:headEnd/>
            <a:tailEnd type="triangle" w="med" len="med"/>
          </a:ln>
          <a:extLst>
            <a:ext uri="{909E8E84-426E-40DD-AFC4-6F175D3DCCD1}">
              <a14:hiddenFill xmlns:a14="http://schemas.microsoft.com/office/drawing/2010/main">
                <a:noFill/>
              </a14:hiddenFill>
            </a:ext>
          </a:extLst>
        </p:spPr>
      </p:cxnSp>
      <p:sp>
        <p:nvSpPr>
          <p:cNvPr id="173068" name="WordArt 12"/>
          <p:cNvSpPr>
            <a:spLocks noChangeArrowheads="1" noChangeShapeType="1" noTextEdit="1"/>
          </p:cNvSpPr>
          <p:nvPr/>
        </p:nvSpPr>
        <p:spPr bwMode="ltGray">
          <a:xfrm>
            <a:off x="1981201" y="85726"/>
            <a:ext cx="7820025" cy="5238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SG" sz="3600" kern="10">
                <a:solidFill>
                  <a:srgbClr val="FF0000"/>
                </a:solidFill>
                <a:effectLst>
                  <a:outerShdw dist="45791" dir="2021404" algn="ctr" rotWithShape="0">
                    <a:srgbClr val="B2B2B2">
                      <a:alpha val="79999"/>
                    </a:srgbClr>
                  </a:outerShdw>
                </a:effectLst>
                <a:cs typeface="Times New Roman" panose="02020603050405020304" pitchFamily="18" charset="0"/>
              </a:rPr>
              <a:t>TỒN TẠI XÃ HỘI VÀ Ý THỨC XÃ HỘI</a:t>
            </a:r>
          </a:p>
        </p:txBody>
      </p:sp>
    </p:spTree>
    <p:extLst>
      <p:ext uri="{BB962C8B-B14F-4D97-AF65-F5344CB8AC3E}">
        <p14:creationId xmlns:p14="http://schemas.microsoft.com/office/powerpoint/2010/main" val="32519133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8"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2" presetClass="entr" presetSubtype="8"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mph" presetSubtype="2" fill="hold" nodeType="clickEffect">
                                  <p:stCondLst>
                                    <p:cond delay="0"/>
                                  </p:stCondLst>
                                  <p:childTnLst>
                                    <p:animClr clrSpc="rgb" dir="cw">
                                      <p:cBhvr>
                                        <p:cTn id="44" dur="2000" fill="hold"/>
                                        <p:tgtEl>
                                          <p:spTgt spid="13"/>
                                        </p:tgtEl>
                                        <p:attrNameLst>
                                          <p:attrName>fillcolor</p:attrName>
                                        </p:attrNameLst>
                                      </p:cBhvr>
                                      <p:to>
                                        <a:schemeClr val="accent2"/>
                                      </p:to>
                                    </p:animClr>
                                    <p:set>
                                      <p:cBhvr>
                                        <p:cTn id="45" dur="2000" fill="hold"/>
                                        <p:tgtEl>
                                          <p:spTgt spid="13"/>
                                        </p:tgtEl>
                                        <p:attrNameLst>
                                          <p:attrName>fill.type</p:attrName>
                                        </p:attrNameLst>
                                      </p:cBhvr>
                                      <p:to>
                                        <p:strVal val="solid"/>
                                      </p:to>
                                    </p:set>
                                    <p:set>
                                      <p:cBhvr>
                                        <p:cTn id="4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Text Box 4"/>
          <p:cNvSpPr txBox="1">
            <a:spLocks noChangeArrowheads="1"/>
          </p:cNvSpPr>
          <p:nvPr/>
        </p:nvSpPr>
        <p:spPr bwMode="auto">
          <a:xfrm>
            <a:off x="6505666" y="4394259"/>
            <a:ext cx="525640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lnSpc>
                <a:spcPct val="150000"/>
              </a:lnSpc>
              <a:buFontTx/>
              <a:buNone/>
            </a:pPr>
            <a:r>
              <a:rPr lang="en-US" altLang="en-US" sz="2400" b="1" i="1" smtClean="0">
                <a:latin typeface="Times New Roman" panose="02020603050405020304" pitchFamily="18" charset="0"/>
                <a:cs typeface="Times New Roman" panose="02020603050405020304" pitchFamily="18" charset="0"/>
              </a:rPr>
              <a:t>Là</a:t>
            </a:r>
            <a:r>
              <a:rPr lang="en-US" altLang="en-US" sz="2400" b="1" smtClean="0">
                <a:latin typeface="Times New Roman" panose="02020603050405020304" pitchFamily="18" charset="0"/>
                <a:cs typeface="Times New Roman" panose="02020603050405020304" pitchFamily="18" charset="0"/>
              </a:rPr>
              <a:t> phương diện sinh hoạt tinh thần của đời sống xã hội, nảy sinh từ tồn tại xã hội và phản ánh tồn tại xã hội trong những giai đoạn phát triển nhất định.</a:t>
            </a:r>
            <a:endParaRPr lang="en-US" altLang="en-US" sz="2400" b="1">
              <a:latin typeface="Times New Roman" panose="02020603050405020304" pitchFamily="18" charset="0"/>
              <a:cs typeface="Times New Roman" panose="02020603050405020304" pitchFamily="18" charset="0"/>
            </a:endParaRPr>
          </a:p>
        </p:txBody>
      </p:sp>
      <p:pic>
        <p:nvPicPr>
          <p:cNvPr id="81925" name="Picture 5" descr="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79" y="1757418"/>
            <a:ext cx="3743325" cy="2574925"/>
          </a:xfrm>
          <a:prstGeom prst="roundRect">
            <a:avLst>
              <a:gd name="adj" fmla="val 8594"/>
            </a:avLst>
          </a:prstGeom>
          <a:solidFill>
            <a:srgbClr val="FFFFFF">
              <a:shade val="85000"/>
            </a:srgbClr>
          </a:solidFill>
          <a:ln w="9525">
            <a:solidFill>
              <a:srgbClr val="000000"/>
            </a:solidFill>
            <a:miter lim="800000"/>
            <a:headEnd/>
            <a:tailEnd/>
          </a:ln>
          <a:effectLst>
            <a:reflection blurRad="12700" stA="38000" endPos="28000" dist="5000" dir="5400000" sy="-100000" algn="bl" rotWithShape="0"/>
          </a:effectLst>
          <a:extLst/>
        </p:spPr>
      </p:pic>
      <p:sp>
        <p:nvSpPr>
          <p:cNvPr id="41988" name="Rectangle 6"/>
          <p:cNvSpPr>
            <a:spLocks noChangeArrowheads="1"/>
          </p:cNvSpPr>
          <p:nvPr/>
        </p:nvSpPr>
        <p:spPr bwMode="auto">
          <a:xfrm>
            <a:off x="141379" y="1150"/>
            <a:ext cx="6364287" cy="7016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spAutoFit/>
          </a:bodyPr>
          <a:lstStyle/>
          <a:p>
            <a:pPr eaLnBrk="1" hangingPunct="1">
              <a:defRPr/>
            </a:pPr>
            <a:r>
              <a:rPr lang="en-US" sz="4000" b="1" i="1" dirty="0">
                <a:solidFill>
                  <a:srgbClr val="FF0000"/>
                </a:solidFill>
                <a:latin typeface="Times New Roman" pitchFamily="18" charset="0"/>
                <a:cs typeface="Times New Roman" pitchFamily="18" charset="0"/>
              </a:rPr>
              <a:t> Khái niệm Ý thức xã hội</a:t>
            </a:r>
          </a:p>
        </p:txBody>
      </p:sp>
      <p:pic>
        <p:nvPicPr>
          <p:cNvPr id="79879" name="Picture 7" descr="Choitr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8598" y="4504531"/>
            <a:ext cx="4176712" cy="2060575"/>
          </a:xfrm>
          <a:prstGeom prst="roundRect">
            <a:avLst>
              <a:gd name="adj" fmla="val 8594"/>
            </a:avLst>
          </a:prstGeom>
          <a:solidFill>
            <a:srgbClr val="FFFFFF">
              <a:shade val="85000"/>
            </a:srgbClr>
          </a:solidFill>
          <a:ln w="9525">
            <a:solidFill>
              <a:srgbClr val="000000"/>
            </a:solidFill>
            <a:miter lim="800000"/>
            <a:headEnd/>
            <a:tailEnd/>
          </a:ln>
          <a:effectLst>
            <a:reflection blurRad="12700" stA="38000" endPos="28000" dist="5000" dir="5400000" sy="-100000" algn="bl" rotWithShape="0"/>
          </a:effectLst>
          <a:extLst/>
        </p:spPr>
      </p:pic>
      <p:sp>
        <p:nvSpPr>
          <p:cNvPr id="6" name="AutoShape 6"/>
          <p:cNvSpPr>
            <a:spLocks noChangeArrowheads="1"/>
          </p:cNvSpPr>
          <p:nvPr/>
        </p:nvSpPr>
        <p:spPr bwMode="auto">
          <a:xfrm>
            <a:off x="4823962" y="813097"/>
            <a:ext cx="5486400" cy="3581162"/>
          </a:xfrm>
          <a:prstGeom prst="octagon">
            <a:avLst>
              <a:gd name="adj" fmla="val 7614"/>
            </a:avLst>
          </a:prstGeom>
          <a:solidFill>
            <a:srgbClr val="15039B"/>
          </a:solidFill>
          <a:ln w="9525" algn="ctr">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contourClr>
              <a:srgbClr val="FFFFFF"/>
            </a:contourClr>
          </a:sp3d>
        </p:spPr>
        <p:txBody>
          <a:bodyPr lIns="0" tIns="0" rIns="0" bIns="0">
            <a:spAutoFit/>
          </a:bodyPr>
          <a:lstStyle/>
          <a:p>
            <a:pPr algn="ctr" eaLnBrk="1" hangingPunct="1">
              <a:defRPr/>
            </a:pPr>
            <a:r>
              <a:rPr lang="vi-VN" sz="2400" b="1" smtClean="0">
                <a:solidFill>
                  <a:prstClr val="white"/>
                </a:solidFill>
                <a:latin typeface="Arial" charset="0"/>
                <a:cs typeface="Arial" charset="0"/>
              </a:rPr>
              <a:t>Ý thức xã hội</a:t>
            </a:r>
            <a:r>
              <a:rPr lang="vi-VN" sz="2400" smtClean="0">
                <a:solidFill>
                  <a:prstClr val="white"/>
                </a:solidFill>
                <a:latin typeface="Arial" charset="0"/>
                <a:cs typeface="Arial" charset="0"/>
              </a:rPr>
              <a:t> là khái niệm triết học dùng để chỉ các mặt, các bộ phận khác nhau của lĩnh vực tinh thần xã hội như quan điểm, tư tưởng, tình cảm, tâm trạng, truyền thống... của cộng đồng xã hội; mà những bộ phận này nảy sinh từ tồn tại xã hội và phản ánh tồn tại</a:t>
            </a:r>
            <a:r>
              <a:rPr lang="en-US" sz="2400" smtClean="0">
                <a:solidFill>
                  <a:prstClr val="white"/>
                </a:solidFill>
                <a:latin typeface="Arial" charset="0"/>
                <a:cs typeface="Arial" charset="0"/>
              </a:rPr>
              <a:t> </a:t>
            </a:r>
            <a:r>
              <a:rPr lang="vi-VN" sz="2400" smtClean="0">
                <a:solidFill>
                  <a:prstClr val="white"/>
                </a:solidFill>
                <a:latin typeface="Arial" charset="0"/>
                <a:cs typeface="Arial" charset="0"/>
              </a:rPr>
              <a:t>xã hội trong những giai đoạn phát triển nhất định</a:t>
            </a:r>
            <a:endParaRPr lang="en-US" sz="2400">
              <a:solidFill>
                <a:prstClr val="white"/>
              </a:solidFill>
              <a:latin typeface="Times New Roman" pitchFamily="18" charset="0"/>
              <a:cs typeface="Times New Roman" pitchFamily="18" charset="0"/>
            </a:endParaRPr>
          </a:p>
        </p:txBody>
      </p:sp>
    </p:spTree>
    <p:extLst>
      <p:ext uri="{BB962C8B-B14F-4D97-AF65-F5344CB8AC3E}">
        <p14:creationId xmlns:p14="http://schemas.microsoft.com/office/powerpoint/2010/main" val="36173923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9876"/>
                                        </p:tgtEl>
                                        <p:attrNameLst>
                                          <p:attrName>style.visibility</p:attrName>
                                        </p:attrNameLst>
                                      </p:cBhvr>
                                      <p:to>
                                        <p:strVal val="visible"/>
                                      </p:to>
                                    </p:set>
                                    <p:animEffect transition="in" filter="checkerboard(across)">
                                      <p:cBhvr>
                                        <p:cTn id="7" dur="500"/>
                                        <p:tgtEl>
                                          <p:spTgt spid="798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81925"/>
                                        </p:tgtEl>
                                        <p:attrNameLst>
                                          <p:attrName>style.visibility</p:attrName>
                                        </p:attrNameLst>
                                      </p:cBhvr>
                                      <p:to>
                                        <p:strVal val="visible"/>
                                      </p:to>
                                    </p:set>
                                    <p:animEffect transition="in" filter="box(in)">
                                      <p:cBhvr>
                                        <p:cTn id="12" dur="500"/>
                                        <p:tgtEl>
                                          <p:spTgt spid="81925"/>
                                        </p:tgtEl>
                                      </p:cBhvr>
                                    </p:animEffect>
                                  </p:childTnLst>
                                </p:cTn>
                              </p:par>
                              <p:par>
                                <p:cTn id="13" presetID="4" presetClass="entr" presetSubtype="16" fill="hold" nodeType="withEffect">
                                  <p:stCondLst>
                                    <p:cond delay="0"/>
                                  </p:stCondLst>
                                  <p:childTnLst>
                                    <p:set>
                                      <p:cBhvr>
                                        <p:cTn id="14" dur="1" fill="hold">
                                          <p:stCondLst>
                                            <p:cond delay="0"/>
                                          </p:stCondLst>
                                        </p:cTn>
                                        <p:tgtEl>
                                          <p:spTgt spid="79879"/>
                                        </p:tgtEl>
                                        <p:attrNameLst>
                                          <p:attrName>style.visibility</p:attrName>
                                        </p:attrNameLst>
                                      </p:cBhvr>
                                      <p:to>
                                        <p:strVal val="visible"/>
                                      </p:to>
                                    </p:set>
                                    <p:animEffect transition="in" filter="box(in)">
                                      <p:cBhvr>
                                        <p:cTn id="15" dur="500"/>
                                        <p:tgtEl>
                                          <p:spTgt spid="79879"/>
                                        </p:tgtEl>
                                      </p:cBhvr>
                                    </p:animEffec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Number Placeholder 3"/>
          <p:cNvSpPr txBox="1">
            <a:spLocks noGrp="1"/>
          </p:cNvSpPr>
          <p:nvPr/>
        </p:nvSpPr>
        <p:spPr bwMode="auto">
          <a:xfrm>
            <a:off x="8077200" y="6356351"/>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EBAAFACA-8D73-46E9-AD9F-675A8BB8BC5D}" type="slidenum">
              <a:rPr lang="en-US" altLang="en-US" sz="1200">
                <a:solidFill>
                  <a:srgbClr val="898989"/>
                </a:solidFill>
              </a:rPr>
              <a:pPr algn="r" eaLnBrk="1" hangingPunct="1">
                <a:spcBef>
                  <a:spcPct val="0"/>
                </a:spcBef>
                <a:buFontTx/>
                <a:buNone/>
              </a:pPr>
              <a:t>83</a:t>
            </a:fld>
            <a:endParaRPr lang="en-US" altLang="en-US" sz="1200">
              <a:solidFill>
                <a:srgbClr val="898989"/>
              </a:solidFill>
            </a:endParaRPr>
          </a:p>
        </p:txBody>
      </p:sp>
      <p:sp>
        <p:nvSpPr>
          <p:cNvPr id="6" name="Freeform 4"/>
          <p:cNvSpPr>
            <a:spLocks noEditPoints="1"/>
          </p:cNvSpPr>
          <p:nvPr/>
        </p:nvSpPr>
        <p:spPr bwMode="gray">
          <a:xfrm rot="20241944">
            <a:off x="3324226" y="3030538"/>
            <a:ext cx="6094413" cy="2424112"/>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p:spPr>
        <p:txBody>
          <a:bodyPr/>
          <a:lstStyle/>
          <a:p>
            <a:pPr algn="ctr" eaLnBrk="1" hangingPunct="1">
              <a:defRPr/>
            </a:pPr>
            <a:endParaRPr lang="en-US" sz="2800" b="1">
              <a:cs typeface="Times New Roman" pitchFamily="18" charset="0"/>
            </a:endParaRPr>
          </a:p>
        </p:txBody>
      </p:sp>
      <p:sp>
        <p:nvSpPr>
          <p:cNvPr id="28" name="Oval 5"/>
          <p:cNvSpPr>
            <a:spLocks noChangeArrowheads="1"/>
          </p:cNvSpPr>
          <p:nvPr/>
        </p:nvSpPr>
        <p:spPr bwMode="gray">
          <a:xfrm rot="20056323">
            <a:off x="6527801" y="2867026"/>
            <a:ext cx="1249363" cy="385763"/>
          </a:xfrm>
          <a:prstGeom prst="ellipse">
            <a:avLst/>
          </a:prstGeom>
          <a:gradFill rotWithShape="1">
            <a:gsLst>
              <a:gs pos="0">
                <a:srgbClr val="5F5F5F"/>
              </a:gs>
              <a:gs pos="100000">
                <a:srgbClr val="84A5C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Times New Roman" panose="02020603050405020304" pitchFamily="18" charset="0"/>
              <a:cs typeface="Times New Roman" panose="02020603050405020304" pitchFamily="18" charset="0"/>
            </a:endParaRPr>
          </a:p>
        </p:txBody>
      </p:sp>
      <p:sp>
        <p:nvSpPr>
          <p:cNvPr id="29" name="Oval 6"/>
          <p:cNvSpPr>
            <a:spLocks noChangeArrowheads="1"/>
          </p:cNvSpPr>
          <p:nvPr/>
        </p:nvSpPr>
        <p:spPr bwMode="gray">
          <a:xfrm rot="20056323">
            <a:off x="8901114" y="3027363"/>
            <a:ext cx="1444625" cy="412750"/>
          </a:xfrm>
          <a:prstGeom prst="ellipse">
            <a:avLst/>
          </a:prstGeom>
          <a:gradFill rotWithShape="1">
            <a:gsLst>
              <a:gs pos="0">
                <a:srgbClr val="5F5F5F"/>
              </a:gs>
              <a:gs pos="100000">
                <a:srgbClr val="84A5C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Times New Roman" panose="02020603050405020304" pitchFamily="18" charset="0"/>
              <a:cs typeface="Times New Roman" panose="02020603050405020304" pitchFamily="18" charset="0"/>
            </a:endParaRPr>
          </a:p>
        </p:txBody>
      </p:sp>
      <p:sp>
        <p:nvSpPr>
          <p:cNvPr id="30" name="Oval 7"/>
          <p:cNvSpPr>
            <a:spLocks noChangeArrowheads="1"/>
          </p:cNvSpPr>
          <p:nvPr/>
        </p:nvSpPr>
        <p:spPr bwMode="gray">
          <a:xfrm rot="20056323">
            <a:off x="5449889" y="5937251"/>
            <a:ext cx="1417637" cy="404813"/>
          </a:xfrm>
          <a:prstGeom prst="ellipse">
            <a:avLst/>
          </a:prstGeom>
          <a:gradFill rotWithShape="1">
            <a:gsLst>
              <a:gs pos="0">
                <a:srgbClr val="5F5F5F"/>
              </a:gs>
              <a:gs pos="100000">
                <a:srgbClr val="84A5C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Times New Roman" panose="02020603050405020304" pitchFamily="18" charset="0"/>
              <a:cs typeface="Times New Roman" panose="02020603050405020304" pitchFamily="18" charset="0"/>
            </a:endParaRPr>
          </a:p>
        </p:txBody>
      </p:sp>
      <p:sp>
        <p:nvSpPr>
          <p:cNvPr id="31" name="Oval 8"/>
          <p:cNvSpPr>
            <a:spLocks noChangeArrowheads="1"/>
          </p:cNvSpPr>
          <p:nvPr/>
        </p:nvSpPr>
        <p:spPr bwMode="gray">
          <a:xfrm rot="20056323">
            <a:off x="7889875" y="5213350"/>
            <a:ext cx="1341438" cy="382588"/>
          </a:xfrm>
          <a:prstGeom prst="ellipse">
            <a:avLst/>
          </a:prstGeom>
          <a:gradFill rotWithShape="1">
            <a:gsLst>
              <a:gs pos="0">
                <a:srgbClr val="5F5F5F"/>
              </a:gs>
              <a:gs pos="100000">
                <a:srgbClr val="84A5C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Times New Roman" panose="02020603050405020304" pitchFamily="18" charset="0"/>
              <a:cs typeface="Times New Roman" panose="02020603050405020304" pitchFamily="18" charset="0"/>
            </a:endParaRPr>
          </a:p>
        </p:txBody>
      </p:sp>
      <p:sp>
        <p:nvSpPr>
          <p:cNvPr id="32" name="Oval 9"/>
          <p:cNvSpPr>
            <a:spLocks noChangeArrowheads="1"/>
          </p:cNvSpPr>
          <p:nvPr/>
        </p:nvSpPr>
        <p:spPr bwMode="gray">
          <a:xfrm rot="20056323">
            <a:off x="4049713" y="3997326"/>
            <a:ext cx="1370012" cy="392113"/>
          </a:xfrm>
          <a:prstGeom prst="ellipse">
            <a:avLst/>
          </a:prstGeom>
          <a:gradFill rotWithShape="1">
            <a:gsLst>
              <a:gs pos="0">
                <a:srgbClr val="5F5F5F"/>
              </a:gs>
              <a:gs pos="100000">
                <a:srgbClr val="84A5C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Times New Roman" panose="02020603050405020304" pitchFamily="18" charset="0"/>
              <a:cs typeface="Times New Roman" panose="02020603050405020304" pitchFamily="18" charset="0"/>
            </a:endParaRPr>
          </a:p>
        </p:txBody>
      </p:sp>
      <p:sp>
        <p:nvSpPr>
          <p:cNvPr id="33" name="Oval 10">
            <a:hlinkClick r:id="rId2" action="ppaction://hlinksldjump"/>
          </p:cNvPr>
          <p:cNvSpPr>
            <a:spLocks noChangeArrowheads="1"/>
          </p:cNvSpPr>
          <p:nvPr/>
        </p:nvSpPr>
        <p:spPr bwMode="gray">
          <a:xfrm>
            <a:off x="5807076" y="1951039"/>
            <a:ext cx="1535113" cy="1436687"/>
          </a:xfrm>
          <a:prstGeom prst="ellipse">
            <a:avLst/>
          </a:prstGeom>
          <a:gradFill rotWithShape="1">
            <a:gsLst>
              <a:gs pos="0">
                <a:srgbClr val="FF0000"/>
              </a:gs>
              <a:gs pos="49000">
                <a:srgbClr val="D50B12"/>
              </a:gs>
              <a:gs pos="100000">
                <a:schemeClr val="hlink">
                  <a:gamma/>
                  <a:shade val="34510"/>
                  <a:invGamma/>
                </a:schemeClr>
              </a:gs>
            </a:gsLst>
            <a:path path="shape">
              <a:fillToRect l="50000" t="50000" r="50000" b="50000"/>
            </a:path>
          </a:gradFill>
          <a:ln>
            <a:noFill/>
          </a:ln>
          <a:effectLst/>
        </p:spPr>
        <p:txBody>
          <a:bodyPr wrap="none" anchor="ctr"/>
          <a:lstStyle/>
          <a:p>
            <a:pPr algn="ctr" eaLnBrk="1" hangingPunct="1">
              <a:defRPr/>
            </a:pPr>
            <a:r>
              <a:rPr lang="en-US" sz="2000" b="1" dirty="0">
                <a:solidFill>
                  <a:srgbClr val="FFFF00"/>
                </a:solidFill>
                <a:cs typeface="Times New Roman" pitchFamily="18" charset="0"/>
              </a:rPr>
              <a:t>Ý </a:t>
            </a:r>
            <a:r>
              <a:rPr lang="en-US" sz="2000" b="1" dirty="0" err="1">
                <a:solidFill>
                  <a:srgbClr val="FFFF00"/>
                </a:solidFill>
                <a:cs typeface="Times New Roman" pitchFamily="18" charset="0"/>
              </a:rPr>
              <a:t>thức</a:t>
            </a:r>
            <a:r>
              <a:rPr lang="en-US" sz="2000" b="1" dirty="0">
                <a:solidFill>
                  <a:srgbClr val="FFFF00"/>
                </a:solidFill>
                <a:cs typeface="Times New Roman" pitchFamily="18" charset="0"/>
              </a:rPr>
              <a:t> </a:t>
            </a:r>
          </a:p>
          <a:p>
            <a:pPr algn="ctr" eaLnBrk="1" hangingPunct="1">
              <a:defRPr/>
            </a:pPr>
            <a:r>
              <a:rPr lang="en-US" sz="2000" b="1" dirty="0" err="1">
                <a:solidFill>
                  <a:srgbClr val="FFFF00"/>
                </a:solidFill>
                <a:cs typeface="Times New Roman" pitchFamily="18" charset="0"/>
              </a:rPr>
              <a:t>chính</a:t>
            </a:r>
            <a:r>
              <a:rPr lang="en-US" sz="2000" b="1" dirty="0">
                <a:solidFill>
                  <a:srgbClr val="FFFF00"/>
                </a:solidFill>
                <a:cs typeface="Times New Roman" pitchFamily="18" charset="0"/>
              </a:rPr>
              <a:t> </a:t>
            </a:r>
            <a:r>
              <a:rPr lang="en-US" sz="2000" b="1" dirty="0" err="1">
                <a:solidFill>
                  <a:srgbClr val="FFFF00"/>
                </a:solidFill>
                <a:cs typeface="Times New Roman" pitchFamily="18" charset="0"/>
              </a:rPr>
              <a:t>trị</a:t>
            </a:r>
            <a:endParaRPr lang="en-US" sz="2000" b="1" dirty="0">
              <a:solidFill>
                <a:srgbClr val="FFFF00"/>
              </a:solidFill>
              <a:cs typeface="Times New Roman" pitchFamily="18" charset="0"/>
            </a:endParaRPr>
          </a:p>
        </p:txBody>
      </p:sp>
      <p:sp>
        <p:nvSpPr>
          <p:cNvPr id="34" name="Oval 11"/>
          <p:cNvSpPr>
            <a:spLocks noChangeArrowheads="1"/>
          </p:cNvSpPr>
          <p:nvPr/>
        </p:nvSpPr>
        <p:spPr bwMode="gray">
          <a:xfrm>
            <a:off x="3535363" y="3124201"/>
            <a:ext cx="1465262" cy="1414463"/>
          </a:xfrm>
          <a:prstGeom prst="ellipse">
            <a:avLst/>
          </a:prstGeom>
          <a:gradFill rotWithShape="1">
            <a:gsLst>
              <a:gs pos="59000">
                <a:srgbClr val="AC7617"/>
              </a:gs>
              <a:gs pos="0">
                <a:srgbClr val="FF9900"/>
              </a:gs>
              <a:gs pos="100000">
                <a:schemeClr val="accent1">
                  <a:gamma/>
                  <a:shade val="31373"/>
                  <a:invGamma/>
                </a:schemeClr>
              </a:gs>
            </a:gsLst>
            <a:path path="shape">
              <a:fillToRect l="50000" t="50000" r="50000" b="50000"/>
            </a:path>
          </a:gradFill>
          <a:ln>
            <a:noFill/>
          </a:ln>
          <a:effectLst/>
        </p:spPr>
        <p:txBody>
          <a:bodyPr wrap="none" anchor="ctr"/>
          <a:lstStyle/>
          <a:p>
            <a:pPr algn="ctr" eaLnBrk="1" hangingPunct="1">
              <a:defRPr/>
            </a:pPr>
            <a:r>
              <a:rPr lang="en-US" sz="2000" b="1" dirty="0">
                <a:solidFill>
                  <a:srgbClr val="FFFF00"/>
                </a:solidFill>
                <a:cs typeface="Times New Roman" pitchFamily="18" charset="0"/>
              </a:rPr>
              <a:t>Ý </a:t>
            </a:r>
            <a:r>
              <a:rPr lang="en-US" sz="2000" b="1" dirty="0" err="1">
                <a:solidFill>
                  <a:srgbClr val="FFFF00"/>
                </a:solidFill>
                <a:cs typeface="Times New Roman" pitchFamily="18" charset="0"/>
              </a:rPr>
              <a:t>thức</a:t>
            </a:r>
            <a:endParaRPr lang="en-US" sz="2000" b="1" dirty="0">
              <a:solidFill>
                <a:srgbClr val="FFFF00"/>
              </a:solidFill>
              <a:cs typeface="Times New Roman" pitchFamily="18" charset="0"/>
            </a:endParaRPr>
          </a:p>
          <a:p>
            <a:pPr algn="ctr" eaLnBrk="1" hangingPunct="1">
              <a:defRPr/>
            </a:pPr>
            <a:r>
              <a:rPr lang="en-US" sz="2000" b="1" dirty="0" err="1">
                <a:solidFill>
                  <a:srgbClr val="FFFF00"/>
                </a:solidFill>
                <a:cs typeface="Times New Roman" pitchFamily="18" charset="0"/>
              </a:rPr>
              <a:t>Tôn</a:t>
            </a:r>
            <a:r>
              <a:rPr lang="en-US" sz="2000" b="1" dirty="0">
                <a:solidFill>
                  <a:srgbClr val="FFFF00"/>
                </a:solidFill>
                <a:cs typeface="Times New Roman" pitchFamily="18" charset="0"/>
              </a:rPr>
              <a:t> </a:t>
            </a:r>
            <a:r>
              <a:rPr lang="en-US" sz="2000" b="1" dirty="0" err="1">
                <a:solidFill>
                  <a:srgbClr val="FFFF00"/>
                </a:solidFill>
                <a:cs typeface="Times New Roman" pitchFamily="18" charset="0"/>
              </a:rPr>
              <a:t>giáo</a:t>
            </a:r>
            <a:endParaRPr lang="en-US" sz="2000" b="1" dirty="0">
              <a:solidFill>
                <a:srgbClr val="FFFF00"/>
              </a:solidFill>
              <a:cs typeface="Times New Roman" pitchFamily="18" charset="0"/>
            </a:endParaRPr>
          </a:p>
        </p:txBody>
      </p:sp>
      <p:sp>
        <p:nvSpPr>
          <p:cNvPr id="35" name="Oval 12"/>
          <p:cNvSpPr>
            <a:spLocks noChangeArrowheads="1"/>
          </p:cNvSpPr>
          <p:nvPr/>
        </p:nvSpPr>
        <p:spPr bwMode="gray">
          <a:xfrm>
            <a:off x="4887913" y="5024439"/>
            <a:ext cx="1516062" cy="1463675"/>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extLst/>
        </p:spPr>
        <p:txBody>
          <a:bodyPr wrap="none" anchor="ctr"/>
          <a:lstStyle/>
          <a:p>
            <a:pPr algn="ctr" eaLnBrk="1" hangingPunct="1">
              <a:defRPr/>
            </a:pPr>
            <a:r>
              <a:rPr lang="en-US" sz="2000" b="1" dirty="0">
                <a:solidFill>
                  <a:srgbClr val="FFFF00"/>
                </a:solidFill>
                <a:cs typeface="Times New Roman" pitchFamily="18" charset="0"/>
              </a:rPr>
              <a:t> Ý </a:t>
            </a:r>
            <a:r>
              <a:rPr lang="en-US" sz="2000" b="1" dirty="0" err="1">
                <a:solidFill>
                  <a:srgbClr val="FFFF00"/>
                </a:solidFill>
                <a:cs typeface="Times New Roman" pitchFamily="18" charset="0"/>
              </a:rPr>
              <a:t>thức</a:t>
            </a:r>
            <a:endParaRPr lang="en-US" sz="2000" b="1" dirty="0">
              <a:solidFill>
                <a:srgbClr val="FFFF00"/>
              </a:solidFill>
              <a:cs typeface="Times New Roman" pitchFamily="18" charset="0"/>
            </a:endParaRPr>
          </a:p>
          <a:p>
            <a:pPr algn="ctr" eaLnBrk="1" hangingPunct="1">
              <a:defRPr/>
            </a:pPr>
            <a:r>
              <a:rPr lang="en-US" sz="2000" b="1" dirty="0" err="1">
                <a:solidFill>
                  <a:srgbClr val="FFFF00"/>
                </a:solidFill>
                <a:cs typeface="Times New Roman" pitchFamily="18" charset="0"/>
              </a:rPr>
              <a:t>Khoa</a:t>
            </a:r>
            <a:r>
              <a:rPr lang="en-US" sz="2000" b="1" dirty="0">
                <a:solidFill>
                  <a:srgbClr val="FFFF00"/>
                </a:solidFill>
                <a:cs typeface="Times New Roman" pitchFamily="18" charset="0"/>
              </a:rPr>
              <a:t> </a:t>
            </a:r>
            <a:r>
              <a:rPr lang="en-US" sz="2000" b="1" dirty="0" err="1">
                <a:solidFill>
                  <a:srgbClr val="FFFF00"/>
                </a:solidFill>
                <a:cs typeface="Times New Roman" pitchFamily="18" charset="0"/>
              </a:rPr>
              <a:t>học</a:t>
            </a:r>
            <a:endParaRPr lang="en-US" sz="2000" b="1" dirty="0">
              <a:solidFill>
                <a:srgbClr val="FFFF00"/>
              </a:solidFill>
              <a:cs typeface="Times New Roman" pitchFamily="18" charset="0"/>
            </a:endParaRPr>
          </a:p>
        </p:txBody>
      </p:sp>
      <p:sp>
        <p:nvSpPr>
          <p:cNvPr id="36" name="Oval 13"/>
          <p:cNvSpPr>
            <a:spLocks noChangeArrowheads="1"/>
          </p:cNvSpPr>
          <p:nvPr/>
        </p:nvSpPr>
        <p:spPr bwMode="gray">
          <a:xfrm>
            <a:off x="6753237" y="4721521"/>
            <a:ext cx="1435100" cy="1385888"/>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extLst/>
        </p:spPr>
        <p:txBody>
          <a:bodyPr wrap="none" anchor="ctr"/>
          <a:lstStyle/>
          <a:p>
            <a:pPr algn="ctr" eaLnBrk="1" hangingPunct="1">
              <a:defRPr/>
            </a:pPr>
            <a:r>
              <a:rPr lang="en-US" sz="2000" b="1" dirty="0">
                <a:solidFill>
                  <a:srgbClr val="FFFF00"/>
                </a:solidFill>
                <a:cs typeface="Times New Roman" pitchFamily="18" charset="0"/>
              </a:rPr>
              <a:t> Ý </a:t>
            </a:r>
            <a:r>
              <a:rPr lang="en-US" sz="2000" b="1" dirty="0" err="1">
                <a:solidFill>
                  <a:srgbClr val="FFFF00"/>
                </a:solidFill>
                <a:cs typeface="Times New Roman" pitchFamily="18" charset="0"/>
              </a:rPr>
              <a:t>thức</a:t>
            </a:r>
            <a:endParaRPr lang="en-US" sz="2000" b="1" dirty="0">
              <a:solidFill>
                <a:srgbClr val="FFFF00"/>
              </a:solidFill>
              <a:cs typeface="Times New Roman" pitchFamily="18" charset="0"/>
            </a:endParaRPr>
          </a:p>
          <a:p>
            <a:pPr algn="ctr" eaLnBrk="1" hangingPunct="1">
              <a:defRPr/>
            </a:pPr>
            <a:r>
              <a:rPr lang="en-US" sz="2000" b="1" dirty="0" err="1">
                <a:solidFill>
                  <a:srgbClr val="FFFF00"/>
                </a:solidFill>
                <a:cs typeface="Times New Roman" pitchFamily="18" charset="0"/>
              </a:rPr>
              <a:t>Đạo</a:t>
            </a:r>
            <a:r>
              <a:rPr lang="en-US" sz="2000" b="1" dirty="0">
                <a:solidFill>
                  <a:srgbClr val="FFFF00"/>
                </a:solidFill>
                <a:cs typeface="Times New Roman" pitchFamily="18" charset="0"/>
              </a:rPr>
              <a:t> </a:t>
            </a:r>
            <a:r>
              <a:rPr lang="en-US" sz="2000" b="1" dirty="0" err="1">
                <a:solidFill>
                  <a:srgbClr val="FFFF00"/>
                </a:solidFill>
                <a:cs typeface="Times New Roman" pitchFamily="18" charset="0"/>
              </a:rPr>
              <a:t>đức</a:t>
            </a:r>
            <a:endParaRPr lang="en-US" sz="2000" b="1" dirty="0">
              <a:solidFill>
                <a:srgbClr val="FFFF00"/>
              </a:solidFill>
              <a:cs typeface="Times New Roman" pitchFamily="18" charset="0"/>
            </a:endParaRPr>
          </a:p>
        </p:txBody>
      </p:sp>
      <p:sp>
        <p:nvSpPr>
          <p:cNvPr id="37" name="Oval 14">
            <a:hlinkClick r:id="rId3" action="ppaction://hlinksldjump"/>
          </p:cNvPr>
          <p:cNvSpPr>
            <a:spLocks noChangeArrowheads="1"/>
          </p:cNvSpPr>
          <p:nvPr/>
        </p:nvSpPr>
        <p:spPr bwMode="gray">
          <a:xfrm>
            <a:off x="8396288" y="2092325"/>
            <a:ext cx="1460500" cy="1493838"/>
          </a:xfrm>
          <a:prstGeom prst="ellipse">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t="100000"/>
            </a:path>
            <a:tileRect r="-100000" b="-100000"/>
          </a:gradFill>
          <a:ln/>
          <a:extLst/>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000" dirty="0">
                <a:ln w="0"/>
                <a:effectLst>
                  <a:outerShdw blurRad="38100" dist="19050" dir="2700000" algn="tl" rotWithShape="0">
                    <a:schemeClr val="dk1">
                      <a:alpha val="40000"/>
                    </a:schemeClr>
                  </a:outerShdw>
                </a:effectLst>
                <a:cs typeface="Times New Roman" pitchFamily="18" charset="0"/>
              </a:rPr>
              <a:t> Ý </a:t>
            </a:r>
            <a:r>
              <a:rPr lang="en-US" sz="2000" dirty="0" err="1">
                <a:ln w="0"/>
                <a:effectLst>
                  <a:outerShdw blurRad="38100" dist="19050" dir="2700000" algn="tl" rotWithShape="0">
                    <a:schemeClr val="dk1">
                      <a:alpha val="40000"/>
                    </a:schemeClr>
                  </a:outerShdw>
                </a:effectLst>
                <a:cs typeface="Times New Roman" pitchFamily="18" charset="0"/>
              </a:rPr>
              <a:t>thức</a:t>
            </a:r>
            <a:r>
              <a:rPr lang="en-US" sz="2000" dirty="0">
                <a:ln w="0"/>
                <a:effectLst>
                  <a:outerShdw blurRad="38100" dist="19050" dir="2700000" algn="tl" rotWithShape="0">
                    <a:schemeClr val="dk1">
                      <a:alpha val="40000"/>
                    </a:schemeClr>
                  </a:outerShdw>
                </a:effectLst>
                <a:cs typeface="Times New Roman" pitchFamily="18" charset="0"/>
              </a:rPr>
              <a:t> </a:t>
            </a:r>
          </a:p>
          <a:p>
            <a:pPr algn="ctr" eaLnBrk="1" hangingPunct="1">
              <a:defRPr/>
            </a:pPr>
            <a:r>
              <a:rPr lang="en-US" sz="2000" dirty="0" err="1">
                <a:ln w="0"/>
                <a:effectLst>
                  <a:outerShdw blurRad="38100" dist="19050" dir="2700000" algn="tl" rotWithShape="0">
                    <a:schemeClr val="dk1">
                      <a:alpha val="40000"/>
                    </a:schemeClr>
                  </a:outerShdw>
                </a:effectLst>
                <a:cs typeface="Times New Roman" pitchFamily="18" charset="0"/>
              </a:rPr>
              <a:t>Pháp</a:t>
            </a:r>
            <a:r>
              <a:rPr lang="en-US" sz="2000" dirty="0">
                <a:ln w="0"/>
                <a:effectLst>
                  <a:outerShdw blurRad="38100" dist="19050" dir="2700000" algn="tl" rotWithShape="0">
                    <a:schemeClr val="dk1">
                      <a:alpha val="40000"/>
                    </a:schemeClr>
                  </a:outerShdw>
                </a:effectLst>
                <a:cs typeface="Times New Roman" pitchFamily="18" charset="0"/>
              </a:rPr>
              <a:t> </a:t>
            </a:r>
            <a:r>
              <a:rPr lang="en-US" sz="2000" dirty="0" err="1">
                <a:ln w="0"/>
                <a:effectLst>
                  <a:outerShdw blurRad="38100" dist="19050" dir="2700000" algn="tl" rotWithShape="0">
                    <a:schemeClr val="dk1">
                      <a:alpha val="40000"/>
                    </a:schemeClr>
                  </a:outerShdw>
                </a:effectLst>
                <a:cs typeface="Times New Roman" pitchFamily="18" charset="0"/>
              </a:rPr>
              <a:t>quyền</a:t>
            </a:r>
            <a:endParaRPr lang="en-US" sz="2000" dirty="0">
              <a:ln w="0"/>
              <a:effectLst>
                <a:outerShdw blurRad="38100" dist="19050" dir="2700000" algn="tl" rotWithShape="0">
                  <a:schemeClr val="dk1">
                    <a:alpha val="40000"/>
                  </a:schemeClr>
                </a:outerShdw>
              </a:effectLst>
              <a:cs typeface="Times New Roman" pitchFamily="18" charset="0"/>
            </a:endParaRPr>
          </a:p>
        </p:txBody>
      </p:sp>
      <p:sp>
        <p:nvSpPr>
          <p:cNvPr id="38" name="Oval 9"/>
          <p:cNvSpPr>
            <a:spLocks noChangeArrowheads="1"/>
          </p:cNvSpPr>
          <p:nvPr/>
        </p:nvSpPr>
        <p:spPr bwMode="gray">
          <a:xfrm rot="20056323">
            <a:off x="3063876" y="5891213"/>
            <a:ext cx="1370013" cy="392112"/>
          </a:xfrm>
          <a:prstGeom prst="ellipse">
            <a:avLst/>
          </a:prstGeom>
          <a:gradFill rotWithShape="1">
            <a:gsLst>
              <a:gs pos="0">
                <a:srgbClr val="5F5F5F"/>
              </a:gs>
              <a:gs pos="100000">
                <a:srgbClr val="84A5C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latin typeface="Times New Roman" panose="02020603050405020304" pitchFamily="18" charset="0"/>
              <a:cs typeface="Times New Roman" panose="02020603050405020304" pitchFamily="18" charset="0"/>
            </a:endParaRPr>
          </a:p>
        </p:txBody>
      </p:sp>
      <p:sp>
        <p:nvSpPr>
          <p:cNvPr id="39" name="Oval 11"/>
          <p:cNvSpPr>
            <a:spLocks noChangeArrowheads="1"/>
          </p:cNvSpPr>
          <p:nvPr/>
        </p:nvSpPr>
        <p:spPr bwMode="gray">
          <a:xfrm>
            <a:off x="2549526" y="5018088"/>
            <a:ext cx="1465263" cy="1414462"/>
          </a:xfrm>
          <a:prstGeom prst="ellipse">
            <a:avLst/>
          </a:prstGeom>
          <a:gradFill rotWithShape="1">
            <a:gsLst>
              <a:gs pos="0">
                <a:srgbClr val="FFFF00"/>
              </a:gs>
              <a:gs pos="100000">
                <a:schemeClr val="accent1">
                  <a:gamma/>
                  <a:shade val="31373"/>
                  <a:invGamma/>
                </a:schemeClr>
              </a:gs>
            </a:gsLst>
            <a:path path="shape">
              <a:fillToRect l="50000" t="50000" r="50000" b="50000"/>
            </a:path>
          </a:gradFill>
          <a:ln>
            <a:noFill/>
          </a:ln>
          <a:effectLst/>
        </p:spPr>
        <p:txBody>
          <a:bodyPr wrap="none" anchor="ctr"/>
          <a:lstStyle/>
          <a:p>
            <a:pPr algn="ctr" eaLnBrk="1" hangingPunct="1">
              <a:defRPr/>
            </a:pPr>
            <a:r>
              <a:rPr lang="en-US" sz="2000" b="1" dirty="0">
                <a:solidFill>
                  <a:srgbClr val="0000FF"/>
                </a:solidFill>
                <a:cs typeface="Times New Roman" pitchFamily="18" charset="0"/>
              </a:rPr>
              <a:t>Ý </a:t>
            </a:r>
            <a:r>
              <a:rPr lang="en-US" sz="2000" b="1" dirty="0" err="1">
                <a:solidFill>
                  <a:srgbClr val="0000FF"/>
                </a:solidFill>
                <a:cs typeface="Times New Roman" pitchFamily="18" charset="0"/>
              </a:rPr>
              <a:t>thức</a:t>
            </a:r>
            <a:endParaRPr lang="en-US" sz="2000" b="1" dirty="0">
              <a:solidFill>
                <a:srgbClr val="0000FF"/>
              </a:solidFill>
              <a:cs typeface="Times New Roman" pitchFamily="18" charset="0"/>
            </a:endParaRPr>
          </a:p>
          <a:p>
            <a:pPr algn="ctr" eaLnBrk="1" hangingPunct="1">
              <a:defRPr/>
            </a:pPr>
            <a:r>
              <a:rPr lang="en-US" sz="2000" b="1" dirty="0" err="1">
                <a:solidFill>
                  <a:srgbClr val="0000FF"/>
                </a:solidFill>
                <a:cs typeface="Times New Roman" pitchFamily="18" charset="0"/>
              </a:rPr>
              <a:t>Thẩm</a:t>
            </a:r>
            <a:r>
              <a:rPr lang="en-US" sz="2000" b="1" dirty="0">
                <a:solidFill>
                  <a:srgbClr val="0000FF"/>
                </a:solidFill>
                <a:cs typeface="Times New Roman" pitchFamily="18" charset="0"/>
              </a:rPr>
              <a:t> </a:t>
            </a:r>
            <a:r>
              <a:rPr lang="en-US" sz="2000" b="1" dirty="0" err="1">
                <a:solidFill>
                  <a:srgbClr val="0000FF"/>
                </a:solidFill>
                <a:cs typeface="Times New Roman" pitchFamily="18" charset="0"/>
              </a:rPr>
              <a:t>mỹ</a:t>
            </a:r>
            <a:endParaRPr lang="en-US" sz="2000" b="1" dirty="0">
              <a:solidFill>
                <a:srgbClr val="0000FF"/>
              </a:solidFill>
              <a:cs typeface="Times New Roman" pitchFamily="18" charset="0"/>
            </a:endParaRPr>
          </a:p>
        </p:txBody>
      </p:sp>
      <p:sp>
        <p:nvSpPr>
          <p:cNvPr id="177168" name="TextBox 39"/>
          <p:cNvSpPr txBox="1">
            <a:spLocks noChangeArrowheads="1"/>
          </p:cNvSpPr>
          <p:nvPr/>
        </p:nvSpPr>
        <p:spPr bwMode="auto">
          <a:xfrm>
            <a:off x="5270500" y="3703638"/>
            <a:ext cx="1951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a:latin typeface="Times New Roman" panose="02020603050405020304" pitchFamily="18" charset="0"/>
                <a:cs typeface="Times New Roman" panose="02020603050405020304" pitchFamily="18" charset="0"/>
              </a:rPr>
              <a:t>Hình thái</a:t>
            </a:r>
          </a:p>
          <a:p>
            <a:pPr algn="ctr" eaLnBrk="1" hangingPunct="1">
              <a:spcBef>
                <a:spcPct val="0"/>
              </a:spcBef>
              <a:buFontTx/>
              <a:buNone/>
            </a:pPr>
            <a:r>
              <a:rPr lang="en-US" altLang="en-US" sz="2400" b="1">
                <a:latin typeface="Times New Roman" panose="02020603050405020304" pitchFamily="18" charset="0"/>
                <a:cs typeface="Times New Roman" panose="02020603050405020304" pitchFamily="18" charset="0"/>
              </a:rPr>
              <a:t>Ý thức xã hội</a:t>
            </a:r>
          </a:p>
        </p:txBody>
      </p:sp>
      <p:sp>
        <p:nvSpPr>
          <p:cNvPr id="20" name="Rectangle 19"/>
          <p:cNvSpPr/>
          <p:nvPr/>
        </p:nvSpPr>
        <p:spPr>
          <a:xfrm>
            <a:off x="2209800" y="1219200"/>
            <a:ext cx="7543800" cy="6096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3600" dirty="0">
                <a:latin typeface="Times New Roman" pitchFamily="18" charset="0"/>
                <a:cs typeface="Times New Roman" pitchFamily="18" charset="0"/>
              </a:rPr>
              <a:t>Theo </a:t>
            </a:r>
            <a:r>
              <a:rPr lang="en-US" sz="3600" dirty="0" err="1">
                <a:latin typeface="Times New Roman" pitchFamily="18" charset="0"/>
                <a:cs typeface="Times New Roman" pitchFamily="18" charset="0"/>
              </a:rPr>
              <a:t>nội</a:t>
            </a:r>
            <a:r>
              <a:rPr lang="en-US" sz="3600" dirty="0">
                <a:latin typeface="Times New Roman" pitchFamily="18" charset="0"/>
                <a:cs typeface="Times New Roman" pitchFamily="18" charset="0"/>
              </a:rPr>
              <a:t> dung </a:t>
            </a:r>
            <a:r>
              <a:rPr lang="en-US" sz="3600" dirty="0" err="1">
                <a:latin typeface="Times New Roman" pitchFamily="18" charset="0"/>
                <a:cs typeface="Times New Roman" pitchFamily="18" charset="0"/>
              </a:rPr>
              <a:t>và</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lĩnh</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vực</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phản</a:t>
            </a:r>
            <a:r>
              <a:rPr lang="en-US" sz="3600" dirty="0">
                <a:latin typeface="Times New Roman" pitchFamily="18" charset="0"/>
                <a:cs typeface="Times New Roman" pitchFamily="18" charset="0"/>
              </a:rPr>
              <a:t> </a:t>
            </a:r>
            <a:r>
              <a:rPr lang="en-US" sz="3600" dirty="0" err="1">
                <a:latin typeface="Times New Roman" pitchFamily="18" charset="0"/>
                <a:cs typeface="Times New Roman" pitchFamily="18" charset="0"/>
              </a:rPr>
              <a:t>ánh</a:t>
            </a:r>
            <a:endParaRPr lang="en-US" sz="3600" dirty="0">
              <a:latin typeface="Times New Roman" pitchFamily="18" charset="0"/>
              <a:cs typeface="Times New Roman" pitchFamily="18" charset="0"/>
            </a:endParaRPr>
          </a:p>
        </p:txBody>
      </p:sp>
      <p:sp>
        <p:nvSpPr>
          <p:cNvPr id="177170" name="WordArt 19"/>
          <p:cNvSpPr>
            <a:spLocks noChangeArrowheads="1" noChangeShapeType="1" noTextEdit="1"/>
          </p:cNvSpPr>
          <p:nvPr/>
        </p:nvSpPr>
        <p:spPr bwMode="ltGray">
          <a:xfrm>
            <a:off x="2057400" y="152401"/>
            <a:ext cx="7315200" cy="7080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Wave1">
              <a:avLst>
                <a:gd name="adj1" fmla="val 13005"/>
                <a:gd name="adj2" fmla="val 0"/>
              </a:avLst>
            </a:prstTxWarp>
          </a:bodyPr>
          <a:lstStyle/>
          <a:p>
            <a:pPr algn="ctr"/>
            <a:r>
              <a:rPr lang="en-SG" sz="3600" kern="10">
                <a:solidFill>
                  <a:srgbClr val="FF0000"/>
                </a:solidFill>
                <a:effectLst>
                  <a:outerShdw dist="53882" dir="2700000" algn="ctr" rotWithShape="0">
                    <a:srgbClr val="C0C0C0">
                      <a:alpha val="79999"/>
                    </a:srgbClr>
                  </a:outerShdw>
                </a:effectLst>
                <a:cs typeface="Times New Roman" panose="02020603050405020304" pitchFamily="18" charset="0"/>
              </a:rPr>
              <a:t>KẾT CẤU CỦA Ý THỨC XÃ HỘI</a:t>
            </a:r>
          </a:p>
        </p:txBody>
      </p:sp>
      <p:sp>
        <p:nvSpPr>
          <p:cNvPr id="21" name="Oval 14">
            <a:hlinkClick r:id="rId3" action="ppaction://hlinksldjump"/>
          </p:cNvPr>
          <p:cNvSpPr>
            <a:spLocks noChangeArrowheads="1"/>
          </p:cNvSpPr>
          <p:nvPr/>
        </p:nvSpPr>
        <p:spPr bwMode="gray">
          <a:xfrm>
            <a:off x="7989414" y="3516740"/>
            <a:ext cx="1383186" cy="1493838"/>
          </a:xfrm>
          <a:prstGeom prst="ellipse">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8100000" scaled="1"/>
            <a:tileRect/>
          </a:gradFill>
          <a:ln/>
          <a:extLst/>
        </p:spPr>
        <p:style>
          <a:lnRef idx="2">
            <a:schemeClr val="accent1"/>
          </a:lnRef>
          <a:fillRef idx="1">
            <a:schemeClr val="lt1"/>
          </a:fillRef>
          <a:effectRef idx="0">
            <a:schemeClr val="accent1"/>
          </a:effectRef>
          <a:fontRef idx="minor">
            <a:schemeClr val="dk1"/>
          </a:fontRef>
        </p:style>
        <p:txBody>
          <a:bodyPr wrap="none" anchor="ctr"/>
          <a:lstStyle/>
          <a:p>
            <a:pPr algn="ctr" eaLnBrk="1" hangingPunct="1">
              <a:defRPr/>
            </a:pPr>
            <a:r>
              <a:rPr lang="en-US" sz="2000">
                <a:ln w="22225">
                  <a:solidFill>
                    <a:schemeClr val="accent2"/>
                  </a:solidFill>
                  <a:prstDash val="solid"/>
                </a:ln>
                <a:cs typeface="Times New Roman" pitchFamily="18" charset="0"/>
              </a:rPr>
              <a:t> </a:t>
            </a:r>
            <a:r>
              <a:rPr lang="en-US" sz="2000">
                <a:ln w="22225">
                  <a:solidFill>
                    <a:schemeClr val="accent2"/>
                  </a:solidFill>
                  <a:prstDash val="solid"/>
                </a:ln>
                <a:latin typeface="Times New Roman" panose="02020603050405020304" pitchFamily="18" charset="0"/>
                <a:cs typeface="Times New Roman" panose="02020603050405020304" pitchFamily="18" charset="0"/>
              </a:rPr>
              <a:t>T</a:t>
            </a:r>
            <a:r>
              <a:rPr lang="en-US" sz="2000" smtClean="0">
                <a:ln w="22225">
                  <a:solidFill>
                    <a:schemeClr val="accent2"/>
                  </a:solidFill>
                  <a:prstDash val="solid"/>
                </a:ln>
                <a:latin typeface="Times New Roman" panose="02020603050405020304" pitchFamily="18" charset="0"/>
                <a:cs typeface="Times New Roman" panose="02020603050405020304" pitchFamily="18" charset="0"/>
              </a:rPr>
              <a:t>riết</a:t>
            </a:r>
            <a:r>
              <a:rPr lang="en-US" sz="2000" smtClean="0">
                <a:ln w="22225">
                  <a:solidFill>
                    <a:schemeClr val="accent2"/>
                  </a:solidFill>
                  <a:prstDash val="solid"/>
                </a:ln>
                <a:cs typeface="Times New Roman" pitchFamily="18" charset="0"/>
              </a:rPr>
              <a:t>  học</a:t>
            </a:r>
            <a:endParaRPr lang="en-US" sz="2000" dirty="0">
              <a:ln w="22225">
                <a:solidFill>
                  <a:schemeClr val="accent2"/>
                </a:solidFill>
                <a:prstDash val="solid"/>
              </a:ln>
              <a:cs typeface="Times New Roman" pitchFamily="18" charset="0"/>
            </a:endParaRPr>
          </a:p>
        </p:txBody>
      </p:sp>
    </p:spTree>
    <p:extLst>
      <p:ext uri="{BB962C8B-B14F-4D97-AF65-F5344CB8AC3E}">
        <p14:creationId xmlns:p14="http://schemas.microsoft.com/office/powerpoint/2010/main" val="2271978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p:cTn id="13" dur="500" fill="hold"/>
                                        <p:tgtEl>
                                          <p:spTgt spid="28"/>
                                        </p:tgtEl>
                                        <p:attrNameLst>
                                          <p:attrName>ppt_w</p:attrName>
                                        </p:attrNameLst>
                                      </p:cBhvr>
                                      <p:tavLst>
                                        <p:tav tm="0">
                                          <p:val>
                                            <p:fltVal val="0"/>
                                          </p:val>
                                        </p:tav>
                                        <p:tav tm="100000">
                                          <p:val>
                                            <p:strVal val="#ppt_w"/>
                                          </p:val>
                                        </p:tav>
                                      </p:tavLst>
                                    </p:anim>
                                    <p:anim calcmode="lin" valueType="num">
                                      <p:cBhvr>
                                        <p:cTn id="14" dur="500" fill="hold"/>
                                        <p:tgtEl>
                                          <p:spTgt spid="28"/>
                                        </p:tgtEl>
                                        <p:attrNameLst>
                                          <p:attrName>ppt_h</p:attrName>
                                        </p:attrNameLst>
                                      </p:cBhvr>
                                      <p:tavLst>
                                        <p:tav tm="0">
                                          <p:val>
                                            <p:fltVal val="0"/>
                                          </p:val>
                                        </p:tav>
                                        <p:tav tm="100000">
                                          <p:val>
                                            <p:strVal val="#ppt_h"/>
                                          </p:val>
                                        </p:tav>
                                      </p:tavLst>
                                    </p:anim>
                                    <p:animEffect transition="in" filter="fade">
                                      <p:cBhvr>
                                        <p:cTn id="15" dur="500"/>
                                        <p:tgtEl>
                                          <p:spTgt spid="2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p:cTn id="18" dur="500" fill="hold"/>
                                        <p:tgtEl>
                                          <p:spTgt spid="33"/>
                                        </p:tgtEl>
                                        <p:attrNameLst>
                                          <p:attrName>ppt_w</p:attrName>
                                        </p:attrNameLst>
                                      </p:cBhvr>
                                      <p:tavLst>
                                        <p:tav tm="0">
                                          <p:val>
                                            <p:fltVal val="0"/>
                                          </p:val>
                                        </p:tav>
                                        <p:tav tm="100000">
                                          <p:val>
                                            <p:strVal val="#ppt_w"/>
                                          </p:val>
                                        </p:tav>
                                      </p:tavLst>
                                    </p:anim>
                                    <p:anim calcmode="lin" valueType="num">
                                      <p:cBhvr>
                                        <p:cTn id="19" dur="500" fill="hold"/>
                                        <p:tgtEl>
                                          <p:spTgt spid="33"/>
                                        </p:tgtEl>
                                        <p:attrNameLst>
                                          <p:attrName>ppt_h</p:attrName>
                                        </p:attrNameLst>
                                      </p:cBhvr>
                                      <p:tavLst>
                                        <p:tav tm="0">
                                          <p:val>
                                            <p:fltVal val="0"/>
                                          </p:val>
                                        </p:tav>
                                        <p:tav tm="100000">
                                          <p:val>
                                            <p:strVal val="#ppt_h"/>
                                          </p:val>
                                        </p:tav>
                                      </p:tavLst>
                                    </p:anim>
                                    <p:animEffect transition="in" filter="fade">
                                      <p:cBhvr>
                                        <p:cTn id="20" dur="500"/>
                                        <p:tgtEl>
                                          <p:spTgt spid="3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fltVal val="0"/>
                                          </p:val>
                                        </p:tav>
                                        <p:tav tm="100000">
                                          <p:val>
                                            <p:strVal val="#ppt_w"/>
                                          </p:val>
                                        </p:tav>
                                      </p:tavLst>
                                    </p:anim>
                                    <p:anim calcmode="lin" valueType="num">
                                      <p:cBhvr>
                                        <p:cTn id="24" dur="500" fill="hold"/>
                                        <p:tgtEl>
                                          <p:spTgt spid="37"/>
                                        </p:tgtEl>
                                        <p:attrNameLst>
                                          <p:attrName>ppt_h</p:attrName>
                                        </p:attrNameLst>
                                      </p:cBhvr>
                                      <p:tavLst>
                                        <p:tav tm="0">
                                          <p:val>
                                            <p:fltVal val="0"/>
                                          </p:val>
                                        </p:tav>
                                        <p:tav tm="100000">
                                          <p:val>
                                            <p:strVal val="#ppt_h"/>
                                          </p:val>
                                        </p:tav>
                                      </p:tavLst>
                                    </p:anim>
                                    <p:animEffect transition="in" filter="fade">
                                      <p:cBhvr>
                                        <p:cTn id="25" dur="500"/>
                                        <p:tgtEl>
                                          <p:spTgt spid="3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ppt_w</p:attrName>
                                        </p:attrNameLst>
                                      </p:cBhvr>
                                      <p:tavLst>
                                        <p:tav tm="0">
                                          <p:val>
                                            <p:fltVal val="0"/>
                                          </p:val>
                                        </p:tav>
                                        <p:tav tm="100000">
                                          <p:val>
                                            <p:strVal val="#ppt_w"/>
                                          </p:val>
                                        </p:tav>
                                      </p:tavLst>
                                    </p:anim>
                                    <p:anim calcmode="lin" valueType="num">
                                      <p:cBhvr>
                                        <p:cTn id="29" dur="500" fill="hold"/>
                                        <p:tgtEl>
                                          <p:spTgt spid="29"/>
                                        </p:tgtEl>
                                        <p:attrNameLst>
                                          <p:attrName>ppt_h</p:attrName>
                                        </p:attrNameLst>
                                      </p:cBhvr>
                                      <p:tavLst>
                                        <p:tav tm="0">
                                          <p:val>
                                            <p:fltVal val="0"/>
                                          </p:val>
                                        </p:tav>
                                        <p:tav tm="100000">
                                          <p:val>
                                            <p:strVal val="#ppt_h"/>
                                          </p:val>
                                        </p:tav>
                                      </p:tavLst>
                                    </p:anim>
                                    <p:animEffect transition="in" filter="fade">
                                      <p:cBhvr>
                                        <p:cTn id="30" dur="500"/>
                                        <p:tgtEl>
                                          <p:spTgt spid="29"/>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p:cTn id="33" dur="500" fill="hold"/>
                                        <p:tgtEl>
                                          <p:spTgt spid="36"/>
                                        </p:tgtEl>
                                        <p:attrNameLst>
                                          <p:attrName>ppt_w</p:attrName>
                                        </p:attrNameLst>
                                      </p:cBhvr>
                                      <p:tavLst>
                                        <p:tav tm="0">
                                          <p:val>
                                            <p:fltVal val="0"/>
                                          </p:val>
                                        </p:tav>
                                        <p:tav tm="100000">
                                          <p:val>
                                            <p:strVal val="#ppt_w"/>
                                          </p:val>
                                        </p:tav>
                                      </p:tavLst>
                                    </p:anim>
                                    <p:anim calcmode="lin" valueType="num">
                                      <p:cBhvr>
                                        <p:cTn id="34" dur="500" fill="hold"/>
                                        <p:tgtEl>
                                          <p:spTgt spid="36"/>
                                        </p:tgtEl>
                                        <p:attrNameLst>
                                          <p:attrName>ppt_h</p:attrName>
                                        </p:attrNameLst>
                                      </p:cBhvr>
                                      <p:tavLst>
                                        <p:tav tm="0">
                                          <p:val>
                                            <p:fltVal val="0"/>
                                          </p:val>
                                        </p:tav>
                                        <p:tav tm="100000">
                                          <p:val>
                                            <p:strVal val="#ppt_h"/>
                                          </p:val>
                                        </p:tav>
                                      </p:tavLst>
                                    </p:anim>
                                    <p:animEffect transition="in" filter="fade">
                                      <p:cBhvr>
                                        <p:cTn id="35" dur="500"/>
                                        <p:tgtEl>
                                          <p:spTgt spid="36"/>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p:cTn id="43" dur="500" fill="hold"/>
                                        <p:tgtEl>
                                          <p:spTgt spid="35"/>
                                        </p:tgtEl>
                                        <p:attrNameLst>
                                          <p:attrName>ppt_w</p:attrName>
                                        </p:attrNameLst>
                                      </p:cBhvr>
                                      <p:tavLst>
                                        <p:tav tm="0">
                                          <p:val>
                                            <p:fltVal val="0"/>
                                          </p:val>
                                        </p:tav>
                                        <p:tav tm="100000">
                                          <p:val>
                                            <p:strVal val="#ppt_w"/>
                                          </p:val>
                                        </p:tav>
                                      </p:tavLst>
                                    </p:anim>
                                    <p:anim calcmode="lin" valueType="num">
                                      <p:cBhvr>
                                        <p:cTn id="44" dur="500" fill="hold"/>
                                        <p:tgtEl>
                                          <p:spTgt spid="35"/>
                                        </p:tgtEl>
                                        <p:attrNameLst>
                                          <p:attrName>ppt_h</p:attrName>
                                        </p:attrNameLst>
                                      </p:cBhvr>
                                      <p:tavLst>
                                        <p:tav tm="0">
                                          <p:val>
                                            <p:fltVal val="0"/>
                                          </p:val>
                                        </p:tav>
                                        <p:tav tm="100000">
                                          <p:val>
                                            <p:strVal val="#ppt_h"/>
                                          </p:val>
                                        </p:tav>
                                      </p:tavLst>
                                    </p:anim>
                                    <p:animEffect transition="in" filter="fade">
                                      <p:cBhvr>
                                        <p:cTn id="45" dur="500"/>
                                        <p:tgtEl>
                                          <p:spTgt spid="35"/>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500" fill="hold"/>
                                        <p:tgtEl>
                                          <p:spTgt spid="30"/>
                                        </p:tgtEl>
                                        <p:attrNameLst>
                                          <p:attrName>ppt_w</p:attrName>
                                        </p:attrNameLst>
                                      </p:cBhvr>
                                      <p:tavLst>
                                        <p:tav tm="0">
                                          <p:val>
                                            <p:fltVal val="0"/>
                                          </p:val>
                                        </p:tav>
                                        <p:tav tm="100000">
                                          <p:val>
                                            <p:strVal val="#ppt_w"/>
                                          </p:val>
                                        </p:tav>
                                      </p:tavLst>
                                    </p:anim>
                                    <p:anim calcmode="lin" valueType="num">
                                      <p:cBhvr>
                                        <p:cTn id="49" dur="500" fill="hold"/>
                                        <p:tgtEl>
                                          <p:spTgt spid="30"/>
                                        </p:tgtEl>
                                        <p:attrNameLst>
                                          <p:attrName>ppt_h</p:attrName>
                                        </p:attrNameLst>
                                      </p:cBhvr>
                                      <p:tavLst>
                                        <p:tav tm="0">
                                          <p:val>
                                            <p:fltVal val="0"/>
                                          </p:val>
                                        </p:tav>
                                        <p:tav tm="100000">
                                          <p:val>
                                            <p:strVal val="#ppt_h"/>
                                          </p:val>
                                        </p:tav>
                                      </p:tavLst>
                                    </p:anim>
                                    <p:animEffect transition="in" filter="fade">
                                      <p:cBhvr>
                                        <p:cTn id="50" dur="500"/>
                                        <p:tgtEl>
                                          <p:spTgt spid="30"/>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p:cTn id="53" dur="500" fill="hold"/>
                                        <p:tgtEl>
                                          <p:spTgt spid="39"/>
                                        </p:tgtEl>
                                        <p:attrNameLst>
                                          <p:attrName>ppt_w</p:attrName>
                                        </p:attrNameLst>
                                      </p:cBhvr>
                                      <p:tavLst>
                                        <p:tav tm="0">
                                          <p:val>
                                            <p:fltVal val="0"/>
                                          </p:val>
                                        </p:tav>
                                        <p:tav tm="100000">
                                          <p:val>
                                            <p:strVal val="#ppt_w"/>
                                          </p:val>
                                        </p:tav>
                                      </p:tavLst>
                                    </p:anim>
                                    <p:anim calcmode="lin" valueType="num">
                                      <p:cBhvr>
                                        <p:cTn id="54" dur="500" fill="hold"/>
                                        <p:tgtEl>
                                          <p:spTgt spid="39"/>
                                        </p:tgtEl>
                                        <p:attrNameLst>
                                          <p:attrName>ppt_h</p:attrName>
                                        </p:attrNameLst>
                                      </p:cBhvr>
                                      <p:tavLst>
                                        <p:tav tm="0">
                                          <p:val>
                                            <p:fltVal val="0"/>
                                          </p:val>
                                        </p:tav>
                                        <p:tav tm="100000">
                                          <p:val>
                                            <p:strVal val="#ppt_h"/>
                                          </p:val>
                                        </p:tav>
                                      </p:tavLst>
                                    </p:anim>
                                    <p:animEffect transition="in" filter="fade">
                                      <p:cBhvr>
                                        <p:cTn id="55" dur="500"/>
                                        <p:tgtEl>
                                          <p:spTgt spid="39"/>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p:cTn id="58" dur="500" fill="hold"/>
                                        <p:tgtEl>
                                          <p:spTgt spid="38"/>
                                        </p:tgtEl>
                                        <p:attrNameLst>
                                          <p:attrName>ppt_w</p:attrName>
                                        </p:attrNameLst>
                                      </p:cBhvr>
                                      <p:tavLst>
                                        <p:tav tm="0">
                                          <p:val>
                                            <p:fltVal val="0"/>
                                          </p:val>
                                        </p:tav>
                                        <p:tav tm="100000">
                                          <p:val>
                                            <p:strVal val="#ppt_w"/>
                                          </p:val>
                                        </p:tav>
                                      </p:tavLst>
                                    </p:anim>
                                    <p:anim calcmode="lin" valueType="num">
                                      <p:cBhvr>
                                        <p:cTn id="59" dur="500" fill="hold"/>
                                        <p:tgtEl>
                                          <p:spTgt spid="38"/>
                                        </p:tgtEl>
                                        <p:attrNameLst>
                                          <p:attrName>ppt_h</p:attrName>
                                        </p:attrNameLst>
                                      </p:cBhvr>
                                      <p:tavLst>
                                        <p:tav tm="0">
                                          <p:val>
                                            <p:fltVal val="0"/>
                                          </p:val>
                                        </p:tav>
                                        <p:tav tm="100000">
                                          <p:val>
                                            <p:strVal val="#ppt_h"/>
                                          </p:val>
                                        </p:tav>
                                      </p:tavLst>
                                    </p:anim>
                                    <p:animEffect transition="in" filter="fade">
                                      <p:cBhvr>
                                        <p:cTn id="60" dur="500"/>
                                        <p:tgtEl>
                                          <p:spTgt spid="38"/>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 calcmode="lin" valueType="num">
                                      <p:cBhvr>
                                        <p:cTn id="63" dur="500" fill="hold"/>
                                        <p:tgtEl>
                                          <p:spTgt spid="34"/>
                                        </p:tgtEl>
                                        <p:attrNameLst>
                                          <p:attrName>ppt_w</p:attrName>
                                        </p:attrNameLst>
                                      </p:cBhvr>
                                      <p:tavLst>
                                        <p:tav tm="0">
                                          <p:val>
                                            <p:fltVal val="0"/>
                                          </p:val>
                                        </p:tav>
                                        <p:tav tm="100000">
                                          <p:val>
                                            <p:strVal val="#ppt_w"/>
                                          </p:val>
                                        </p:tav>
                                      </p:tavLst>
                                    </p:anim>
                                    <p:anim calcmode="lin" valueType="num">
                                      <p:cBhvr>
                                        <p:cTn id="64" dur="500" fill="hold"/>
                                        <p:tgtEl>
                                          <p:spTgt spid="34"/>
                                        </p:tgtEl>
                                        <p:attrNameLst>
                                          <p:attrName>ppt_h</p:attrName>
                                        </p:attrNameLst>
                                      </p:cBhvr>
                                      <p:tavLst>
                                        <p:tav tm="0">
                                          <p:val>
                                            <p:fltVal val="0"/>
                                          </p:val>
                                        </p:tav>
                                        <p:tav tm="100000">
                                          <p:val>
                                            <p:strVal val="#ppt_h"/>
                                          </p:val>
                                        </p:tav>
                                      </p:tavLst>
                                    </p:anim>
                                    <p:animEffect transition="in" filter="fade">
                                      <p:cBhvr>
                                        <p:cTn id="65" dur="500"/>
                                        <p:tgtEl>
                                          <p:spTgt spid="34"/>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p:cTn id="68" dur="500" fill="hold"/>
                                        <p:tgtEl>
                                          <p:spTgt spid="32"/>
                                        </p:tgtEl>
                                        <p:attrNameLst>
                                          <p:attrName>ppt_w</p:attrName>
                                        </p:attrNameLst>
                                      </p:cBhvr>
                                      <p:tavLst>
                                        <p:tav tm="0">
                                          <p:val>
                                            <p:fltVal val="0"/>
                                          </p:val>
                                        </p:tav>
                                        <p:tav tm="100000">
                                          <p:val>
                                            <p:strVal val="#ppt_w"/>
                                          </p:val>
                                        </p:tav>
                                      </p:tavLst>
                                    </p:anim>
                                    <p:anim calcmode="lin" valueType="num">
                                      <p:cBhvr>
                                        <p:cTn id="69" dur="500" fill="hold"/>
                                        <p:tgtEl>
                                          <p:spTgt spid="32"/>
                                        </p:tgtEl>
                                        <p:attrNameLst>
                                          <p:attrName>ppt_h</p:attrName>
                                        </p:attrNameLst>
                                      </p:cBhvr>
                                      <p:tavLst>
                                        <p:tav tm="0">
                                          <p:val>
                                            <p:fltVal val="0"/>
                                          </p:val>
                                        </p:tav>
                                        <p:tav tm="100000">
                                          <p:val>
                                            <p:strVal val="#ppt_h"/>
                                          </p:val>
                                        </p:tav>
                                      </p:tavLst>
                                    </p:anim>
                                    <p:animEffect transition="in" filter="fade">
                                      <p:cBhvr>
                                        <p:cTn id="70" dur="500"/>
                                        <p:tgtEl>
                                          <p:spTgt spid="32"/>
                                        </p:tgtEl>
                                      </p:cBhvr>
                                    </p:animEffect>
                                  </p:childTnLst>
                                </p:cTn>
                              </p:par>
                              <p:par>
                                <p:cTn id="71" presetID="32" presetClass="emph" presetSubtype="0" repeatCount="indefinite" fill="hold" grpId="1" nodeType="withEffect">
                                  <p:stCondLst>
                                    <p:cond delay="0"/>
                                  </p:stCondLst>
                                  <p:endCondLst>
                                    <p:cond evt="onNext" delay="0">
                                      <p:tgtEl>
                                        <p:sldTgt/>
                                      </p:tgtEl>
                                    </p:cond>
                                  </p:endCondLst>
                                  <p:childTnLst>
                                    <p:animRot by="120000">
                                      <p:cBhvr>
                                        <p:cTn id="72" dur="100" fill="hold">
                                          <p:stCondLst>
                                            <p:cond delay="0"/>
                                          </p:stCondLst>
                                        </p:cTn>
                                        <p:tgtEl>
                                          <p:spTgt spid="33"/>
                                        </p:tgtEl>
                                        <p:attrNameLst>
                                          <p:attrName>r</p:attrName>
                                        </p:attrNameLst>
                                      </p:cBhvr>
                                    </p:animRot>
                                    <p:animRot by="-240000">
                                      <p:cBhvr>
                                        <p:cTn id="73" dur="200" fill="hold">
                                          <p:stCondLst>
                                            <p:cond delay="200"/>
                                          </p:stCondLst>
                                        </p:cTn>
                                        <p:tgtEl>
                                          <p:spTgt spid="33"/>
                                        </p:tgtEl>
                                        <p:attrNameLst>
                                          <p:attrName>r</p:attrName>
                                        </p:attrNameLst>
                                      </p:cBhvr>
                                    </p:animRot>
                                    <p:animRot by="240000">
                                      <p:cBhvr>
                                        <p:cTn id="74" dur="200" fill="hold">
                                          <p:stCondLst>
                                            <p:cond delay="400"/>
                                          </p:stCondLst>
                                        </p:cTn>
                                        <p:tgtEl>
                                          <p:spTgt spid="33"/>
                                        </p:tgtEl>
                                        <p:attrNameLst>
                                          <p:attrName>r</p:attrName>
                                        </p:attrNameLst>
                                      </p:cBhvr>
                                    </p:animRot>
                                    <p:animRot by="-240000">
                                      <p:cBhvr>
                                        <p:cTn id="75" dur="200" fill="hold">
                                          <p:stCondLst>
                                            <p:cond delay="600"/>
                                          </p:stCondLst>
                                        </p:cTn>
                                        <p:tgtEl>
                                          <p:spTgt spid="33"/>
                                        </p:tgtEl>
                                        <p:attrNameLst>
                                          <p:attrName>r</p:attrName>
                                        </p:attrNameLst>
                                      </p:cBhvr>
                                    </p:animRot>
                                    <p:animRot by="120000">
                                      <p:cBhvr>
                                        <p:cTn id="76" dur="200" fill="hold">
                                          <p:stCondLst>
                                            <p:cond delay="800"/>
                                          </p:stCondLst>
                                        </p:cTn>
                                        <p:tgtEl>
                                          <p:spTgt spid="33"/>
                                        </p:tgtEl>
                                        <p:attrNameLst>
                                          <p:attrName>r</p:attrName>
                                        </p:attrNameLst>
                                      </p:cBhvr>
                                    </p:animRot>
                                  </p:childTnLst>
                                </p:cTn>
                              </p:par>
                              <p:par>
                                <p:cTn id="77" presetID="32" presetClass="emph" presetSubtype="0" repeatCount="indefinite" fill="hold" grpId="1" nodeType="withEffect">
                                  <p:stCondLst>
                                    <p:cond delay="0"/>
                                  </p:stCondLst>
                                  <p:endCondLst>
                                    <p:cond evt="onNext" delay="0">
                                      <p:tgtEl>
                                        <p:sldTgt/>
                                      </p:tgtEl>
                                    </p:cond>
                                  </p:endCondLst>
                                  <p:childTnLst>
                                    <p:animRot by="120000">
                                      <p:cBhvr>
                                        <p:cTn id="78" dur="100" fill="hold">
                                          <p:stCondLst>
                                            <p:cond delay="0"/>
                                          </p:stCondLst>
                                        </p:cTn>
                                        <p:tgtEl>
                                          <p:spTgt spid="37"/>
                                        </p:tgtEl>
                                        <p:attrNameLst>
                                          <p:attrName>r</p:attrName>
                                        </p:attrNameLst>
                                      </p:cBhvr>
                                    </p:animRot>
                                    <p:animRot by="-240000">
                                      <p:cBhvr>
                                        <p:cTn id="79" dur="200" fill="hold">
                                          <p:stCondLst>
                                            <p:cond delay="200"/>
                                          </p:stCondLst>
                                        </p:cTn>
                                        <p:tgtEl>
                                          <p:spTgt spid="37"/>
                                        </p:tgtEl>
                                        <p:attrNameLst>
                                          <p:attrName>r</p:attrName>
                                        </p:attrNameLst>
                                      </p:cBhvr>
                                    </p:animRot>
                                    <p:animRot by="240000">
                                      <p:cBhvr>
                                        <p:cTn id="80" dur="200" fill="hold">
                                          <p:stCondLst>
                                            <p:cond delay="400"/>
                                          </p:stCondLst>
                                        </p:cTn>
                                        <p:tgtEl>
                                          <p:spTgt spid="37"/>
                                        </p:tgtEl>
                                        <p:attrNameLst>
                                          <p:attrName>r</p:attrName>
                                        </p:attrNameLst>
                                      </p:cBhvr>
                                    </p:animRot>
                                    <p:animRot by="-240000">
                                      <p:cBhvr>
                                        <p:cTn id="81" dur="200" fill="hold">
                                          <p:stCondLst>
                                            <p:cond delay="600"/>
                                          </p:stCondLst>
                                        </p:cTn>
                                        <p:tgtEl>
                                          <p:spTgt spid="37"/>
                                        </p:tgtEl>
                                        <p:attrNameLst>
                                          <p:attrName>r</p:attrName>
                                        </p:attrNameLst>
                                      </p:cBhvr>
                                    </p:animRot>
                                    <p:animRot by="120000">
                                      <p:cBhvr>
                                        <p:cTn id="82" dur="200" fill="hold">
                                          <p:stCondLst>
                                            <p:cond delay="800"/>
                                          </p:stCondLst>
                                        </p:cTn>
                                        <p:tgtEl>
                                          <p:spTgt spid="37"/>
                                        </p:tgtEl>
                                        <p:attrNameLst>
                                          <p:attrName>r</p:attrName>
                                        </p:attrNameLst>
                                      </p:cBhvr>
                                    </p:animRot>
                                  </p:childTnLst>
                                </p:cTn>
                              </p:par>
                              <p:par>
                                <p:cTn id="83" presetID="53" presetClass="entr" presetSubtype="16"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p:cTn id="85" dur="500" fill="hold"/>
                                        <p:tgtEl>
                                          <p:spTgt spid="21"/>
                                        </p:tgtEl>
                                        <p:attrNameLst>
                                          <p:attrName>ppt_w</p:attrName>
                                        </p:attrNameLst>
                                      </p:cBhvr>
                                      <p:tavLst>
                                        <p:tav tm="0">
                                          <p:val>
                                            <p:fltVal val="0"/>
                                          </p:val>
                                        </p:tav>
                                        <p:tav tm="100000">
                                          <p:val>
                                            <p:strVal val="#ppt_w"/>
                                          </p:val>
                                        </p:tav>
                                      </p:tavLst>
                                    </p:anim>
                                    <p:anim calcmode="lin" valueType="num">
                                      <p:cBhvr>
                                        <p:cTn id="86" dur="500" fill="hold"/>
                                        <p:tgtEl>
                                          <p:spTgt spid="21"/>
                                        </p:tgtEl>
                                        <p:attrNameLst>
                                          <p:attrName>ppt_h</p:attrName>
                                        </p:attrNameLst>
                                      </p:cBhvr>
                                      <p:tavLst>
                                        <p:tav tm="0">
                                          <p:val>
                                            <p:fltVal val="0"/>
                                          </p:val>
                                        </p:tav>
                                        <p:tav tm="100000">
                                          <p:val>
                                            <p:strVal val="#ppt_h"/>
                                          </p:val>
                                        </p:tav>
                                      </p:tavLst>
                                    </p:anim>
                                    <p:animEffect transition="in" filter="fade">
                                      <p:cBhvr>
                                        <p:cTn id="87" dur="500"/>
                                        <p:tgtEl>
                                          <p:spTgt spid="21"/>
                                        </p:tgtEl>
                                      </p:cBhvr>
                                    </p:animEffect>
                                  </p:childTnLst>
                                </p:cTn>
                              </p:par>
                              <p:par>
                                <p:cTn id="88" presetID="32" presetClass="emph" presetSubtype="0" repeatCount="indefinite" fill="hold" grpId="1" nodeType="withEffect">
                                  <p:stCondLst>
                                    <p:cond delay="0"/>
                                  </p:stCondLst>
                                  <p:endCondLst>
                                    <p:cond evt="onNext" delay="0">
                                      <p:tgtEl>
                                        <p:sldTgt/>
                                      </p:tgtEl>
                                    </p:cond>
                                  </p:endCondLst>
                                  <p:childTnLst>
                                    <p:animRot by="120000">
                                      <p:cBhvr>
                                        <p:cTn id="89" dur="100" fill="hold">
                                          <p:stCondLst>
                                            <p:cond delay="0"/>
                                          </p:stCondLst>
                                        </p:cTn>
                                        <p:tgtEl>
                                          <p:spTgt spid="21"/>
                                        </p:tgtEl>
                                        <p:attrNameLst>
                                          <p:attrName>r</p:attrName>
                                        </p:attrNameLst>
                                      </p:cBhvr>
                                    </p:animRot>
                                    <p:animRot by="-240000">
                                      <p:cBhvr>
                                        <p:cTn id="90" dur="200" fill="hold">
                                          <p:stCondLst>
                                            <p:cond delay="200"/>
                                          </p:stCondLst>
                                        </p:cTn>
                                        <p:tgtEl>
                                          <p:spTgt spid="21"/>
                                        </p:tgtEl>
                                        <p:attrNameLst>
                                          <p:attrName>r</p:attrName>
                                        </p:attrNameLst>
                                      </p:cBhvr>
                                    </p:animRot>
                                    <p:animRot by="240000">
                                      <p:cBhvr>
                                        <p:cTn id="91" dur="200" fill="hold">
                                          <p:stCondLst>
                                            <p:cond delay="400"/>
                                          </p:stCondLst>
                                        </p:cTn>
                                        <p:tgtEl>
                                          <p:spTgt spid="21"/>
                                        </p:tgtEl>
                                        <p:attrNameLst>
                                          <p:attrName>r</p:attrName>
                                        </p:attrNameLst>
                                      </p:cBhvr>
                                    </p:animRot>
                                    <p:animRot by="-240000">
                                      <p:cBhvr>
                                        <p:cTn id="92" dur="200" fill="hold">
                                          <p:stCondLst>
                                            <p:cond delay="600"/>
                                          </p:stCondLst>
                                        </p:cTn>
                                        <p:tgtEl>
                                          <p:spTgt spid="21"/>
                                        </p:tgtEl>
                                        <p:attrNameLst>
                                          <p:attrName>r</p:attrName>
                                        </p:attrNameLst>
                                      </p:cBhvr>
                                    </p:animRot>
                                    <p:animRot by="120000">
                                      <p:cBhvr>
                                        <p:cTn id="93"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3" grpId="1" animBg="1"/>
      <p:bldP spid="34" grpId="0" animBg="1"/>
      <p:bldP spid="35" grpId="0" animBg="1"/>
      <p:bldP spid="36" grpId="0" animBg="1"/>
      <p:bldP spid="37" grpId="0" animBg="1"/>
      <p:bldP spid="37" grpId="1" animBg="1"/>
      <p:bldP spid="38" grpId="0" animBg="1"/>
      <p:bldP spid="39" grpId="0" animBg="1"/>
      <p:bldP spid="20" grpId="0" animBg="1"/>
      <p:bldP spid="21" grpId="0" animBg="1"/>
      <p:bldP spid="21"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Content Placeholder 2"/>
          <p:cNvSpPr>
            <a:spLocks noGrp="1"/>
          </p:cNvSpPr>
          <p:nvPr>
            <p:ph idx="4294967295"/>
          </p:nvPr>
        </p:nvSpPr>
        <p:spPr>
          <a:xfrm>
            <a:off x="1579344" y="1133476"/>
            <a:ext cx="9932469" cy="1362075"/>
          </a:xfrm>
        </p:spPr>
        <p:txBody>
          <a:bodyPr>
            <a:noAutofit/>
          </a:bodyPr>
          <a:lstStyle/>
          <a:p>
            <a:pPr marL="0" indent="0">
              <a:lnSpc>
                <a:spcPct val="150000"/>
              </a:lnSpc>
              <a:buNone/>
            </a:pPr>
            <a:r>
              <a:rPr lang="en-US" altLang="en-US" sz="2900" i="1" smtClean="0">
                <a:solidFill>
                  <a:srgbClr val="FF0000"/>
                </a:solidFill>
                <a:latin typeface="Times New Roman" panose="02020603050405020304" pitchFamily="18" charset="0"/>
                <a:cs typeface="Times New Roman" panose="02020603050405020304" pitchFamily="18" charset="0"/>
              </a:rPr>
              <a:t>Trong xã hội có giai cấp, ý thức xã hội cũng mang tính giai cấp.</a:t>
            </a:r>
          </a:p>
          <a:p>
            <a:pPr marL="0" indent="0">
              <a:buNone/>
            </a:pPr>
            <a:endParaRPr lang="en-US" altLang="en-US" sz="2900" smtClean="0">
              <a:latin typeface="Times New Roman" panose="02020603050405020304" pitchFamily="18" charset="0"/>
              <a:cs typeface="Times New Roman" panose="02020603050405020304" pitchFamily="18" charset="0"/>
            </a:endParaRPr>
          </a:p>
        </p:txBody>
      </p:sp>
      <p:sp>
        <p:nvSpPr>
          <p:cNvPr id="178179" name="Slide Number Placeholder 3"/>
          <p:cNvSpPr txBox="1">
            <a:spLocks noGrp="1"/>
          </p:cNvSpPr>
          <p:nvPr/>
        </p:nvSpPr>
        <p:spPr bwMode="auto">
          <a:xfrm>
            <a:off x="10134600" y="6554788"/>
            <a:ext cx="533400"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eaLnBrk="1" hangingPunct="1">
              <a:spcBef>
                <a:spcPct val="0"/>
              </a:spcBef>
              <a:buFontTx/>
              <a:buNone/>
            </a:pPr>
            <a:fld id="{4A5B1F2B-87C0-4530-85EB-F483BABDFF9B}" type="slidenum">
              <a:rPr lang="en-US" altLang="en-US" sz="1200">
                <a:solidFill>
                  <a:srgbClr val="898989"/>
                </a:solidFill>
              </a:rPr>
              <a:pPr algn="r" eaLnBrk="1" hangingPunct="1">
                <a:spcBef>
                  <a:spcPct val="0"/>
                </a:spcBef>
                <a:buFontTx/>
                <a:buNone/>
              </a:pPr>
              <a:t>84</a:t>
            </a:fld>
            <a:endParaRPr lang="en-US" altLang="en-US" sz="1200">
              <a:solidFill>
                <a:srgbClr val="898989"/>
              </a:solidFill>
            </a:endParaRPr>
          </a:p>
        </p:txBody>
      </p:sp>
      <p:sp>
        <p:nvSpPr>
          <p:cNvPr id="5" name="AutoShape 18">
            <a:hlinkClick r:id="rId2" action="ppaction://hlinksldjump"/>
          </p:cNvPr>
          <p:cNvSpPr>
            <a:spLocks noChangeArrowheads="1"/>
          </p:cNvSpPr>
          <p:nvPr/>
        </p:nvSpPr>
        <p:spPr bwMode="auto">
          <a:xfrm>
            <a:off x="5638800" y="2438401"/>
            <a:ext cx="3886200" cy="1031875"/>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150000"/>
              </a:lnSpc>
              <a:defRPr/>
            </a:pPr>
            <a:r>
              <a:rPr lang="en-US" sz="2400" b="1" dirty="0" err="1">
                <a:solidFill>
                  <a:schemeClr val="tx1"/>
                </a:solidFill>
                <a:latin typeface="Times New Roman" pitchFamily="18" charset="0"/>
                <a:cs typeface="Times New Roman" pitchFamily="18" charset="0"/>
              </a:rPr>
              <a:t>Giai</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cấp</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khác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nhau</a:t>
            </a:r>
            <a:r>
              <a:rPr lang="en-US" sz="2400" b="1" dirty="0">
                <a:solidFill>
                  <a:schemeClr val="tx1"/>
                </a:solidFill>
                <a:latin typeface="Times New Roman" pitchFamily="18" charset="0"/>
                <a:cs typeface="Times New Roman" pitchFamily="18" charset="0"/>
              </a:rPr>
              <a:t> ý </a:t>
            </a:r>
            <a:r>
              <a:rPr lang="en-US" sz="2400" b="1" dirty="0" err="1">
                <a:solidFill>
                  <a:schemeClr val="tx1"/>
                </a:solidFill>
                <a:latin typeface="Times New Roman" pitchFamily="18" charset="0"/>
                <a:cs typeface="Times New Roman" pitchFamily="18" charset="0"/>
              </a:rPr>
              <a:t>thức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khác</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nhau</a:t>
            </a:r>
            <a:endParaRPr lang="en-US" sz="2400" dirty="0">
              <a:solidFill>
                <a:schemeClr val="tx1"/>
              </a:solidFill>
              <a:latin typeface="Times New Roman" pitchFamily="18" charset="0"/>
              <a:cs typeface="Times New Roman" pitchFamily="18" charset="0"/>
            </a:endParaRPr>
          </a:p>
        </p:txBody>
      </p:sp>
      <p:sp>
        <p:nvSpPr>
          <p:cNvPr id="6" name="AutoShape 19">
            <a:hlinkClick r:id="rId3" action="ppaction://hlinksldjump"/>
          </p:cNvPr>
          <p:cNvSpPr>
            <a:spLocks noChangeArrowheads="1"/>
          </p:cNvSpPr>
          <p:nvPr/>
        </p:nvSpPr>
        <p:spPr bwMode="auto">
          <a:xfrm>
            <a:off x="5638800" y="5029200"/>
            <a:ext cx="4038600" cy="1182688"/>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150000"/>
              </a:lnSpc>
              <a:defRPr/>
            </a:pPr>
            <a:r>
              <a:rPr lang="en-US" sz="2400" b="1" dirty="0" err="1">
                <a:solidFill>
                  <a:schemeClr val="tx1"/>
                </a:solidFill>
                <a:latin typeface="Times New Roman" pitchFamily="18" charset="0"/>
                <a:cs typeface="Times New Roman" pitchFamily="18" charset="0"/>
              </a:rPr>
              <a:t>Tư</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tưởng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thống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trị</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là</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tưởng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của</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giai</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cấp</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thống</a:t>
            </a:r>
            <a:r>
              <a:rPr lang="en-US" sz="2400" b="1" dirty="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trị</a:t>
            </a:r>
            <a:endParaRPr lang="en-US" sz="2400" b="1" dirty="0">
              <a:solidFill>
                <a:schemeClr val="tx1"/>
              </a:solidFill>
              <a:latin typeface="Times New Roman" pitchFamily="18" charset="0"/>
              <a:cs typeface="Times New Roman" pitchFamily="18" charset="0"/>
            </a:endParaRPr>
          </a:p>
        </p:txBody>
      </p:sp>
      <p:sp>
        <p:nvSpPr>
          <p:cNvPr id="8" name="AutoShape 21"/>
          <p:cNvSpPr>
            <a:spLocks noChangeArrowheads="1"/>
          </p:cNvSpPr>
          <p:nvPr/>
        </p:nvSpPr>
        <p:spPr bwMode="auto">
          <a:xfrm>
            <a:off x="2438400" y="2598738"/>
            <a:ext cx="2133600" cy="3613150"/>
          </a:xfrm>
          <a:prstGeom prst="flowChartAlternateProcess">
            <a:avLst/>
          </a:prstGeom>
          <a:ln>
            <a:headEnd/>
            <a:tailEnd/>
          </a:ln>
        </p:spPr>
        <p:style>
          <a:lnRef idx="2">
            <a:schemeClr val="accent2"/>
          </a:lnRef>
          <a:fillRef idx="1">
            <a:schemeClr val="lt1"/>
          </a:fillRef>
          <a:effectRef idx="0">
            <a:schemeClr val="accent2"/>
          </a:effectRef>
          <a:fontRef idx="minor">
            <a:schemeClr val="dk1"/>
          </a:fontRef>
        </p:style>
        <p:txBody>
          <a:bodyPr anchor="ctr"/>
          <a:lstStyle/>
          <a:p>
            <a:pPr algn="ctr" eaLnBrk="1" hangingPunct="1">
              <a:lnSpc>
                <a:spcPct val="150000"/>
              </a:lnSpc>
              <a:defRPr/>
            </a:pPr>
            <a:r>
              <a:rPr lang="en-US" sz="2400" b="1" dirty="0" err="1">
                <a:solidFill>
                  <a:srgbClr val="C00000"/>
                </a:solidFill>
                <a:latin typeface="Times New Roman" pitchFamily="18" charset="0"/>
                <a:cs typeface="Times New Roman" pitchFamily="18" charset="0"/>
              </a:rPr>
              <a:t>Tính</a:t>
            </a:r>
            <a:r>
              <a:rPr lang="en-US" sz="2400" b="1" dirty="0">
                <a:solidFill>
                  <a:srgbClr val="C00000"/>
                </a:solidFill>
                <a:latin typeface="Times New Roman" pitchFamily="18" charset="0"/>
                <a:cs typeface="Times New Roman" pitchFamily="18" charset="0"/>
              </a:rPr>
              <a:t> </a:t>
            </a:r>
            <a:r>
              <a:rPr lang="en-US" sz="2400" b="1" dirty="0" err="1">
                <a:solidFill>
                  <a:srgbClr val="C00000"/>
                </a:solidFill>
                <a:latin typeface="Times New Roman" pitchFamily="18" charset="0"/>
                <a:cs typeface="Times New Roman" pitchFamily="18" charset="0"/>
              </a:rPr>
              <a:t>giai</a:t>
            </a:r>
            <a:r>
              <a:rPr lang="en-US" sz="2400" b="1" dirty="0">
                <a:solidFill>
                  <a:srgbClr val="C00000"/>
                </a:solidFill>
                <a:latin typeface="Times New Roman" pitchFamily="18" charset="0"/>
                <a:cs typeface="Times New Roman" pitchFamily="18" charset="0"/>
              </a:rPr>
              <a:t> </a:t>
            </a:r>
            <a:r>
              <a:rPr lang="en-US" sz="2400" b="1" dirty="0" err="1">
                <a:solidFill>
                  <a:srgbClr val="C00000"/>
                </a:solidFill>
                <a:latin typeface="Times New Roman" pitchFamily="18" charset="0"/>
                <a:cs typeface="Times New Roman" pitchFamily="18" charset="0"/>
              </a:rPr>
              <a:t>cấp</a:t>
            </a:r>
            <a:r>
              <a:rPr lang="en-US" sz="2400" b="1" dirty="0">
                <a:solidFill>
                  <a:srgbClr val="C00000"/>
                </a:solidFill>
                <a:latin typeface="Times New Roman" pitchFamily="18" charset="0"/>
                <a:cs typeface="Times New Roman" pitchFamily="18" charset="0"/>
              </a:rPr>
              <a:t> </a:t>
            </a:r>
            <a:r>
              <a:rPr lang="en-US" sz="2400" b="1" dirty="0" err="1">
                <a:solidFill>
                  <a:srgbClr val="C00000"/>
                </a:solidFill>
                <a:latin typeface="Times New Roman" pitchFamily="18" charset="0"/>
                <a:cs typeface="Times New Roman" pitchFamily="18" charset="0"/>
              </a:rPr>
              <a:t>của</a:t>
            </a:r>
            <a:r>
              <a:rPr lang="en-US" sz="2400" b="1" dirty="0">
                <a:solidFill>
                  <a:srgbClr val="C00000"/>
                </a:solidFill>
                <a:latin typeface="Times New Roman" pitchFamily="18" charset="0"/>
                <a:cs typeface="Times New Roman" pitchFamily="18" charset="0"/>
              </a:rPr>
              <a:t> Ý </a:t>
            </a:r>
            <a:r>
              <a:rPr lang="en-US" sz="2400" b="1" dirty="0" err="1">
                <a:solidFill>
                  <a:srgbClr val="C00000"/>
                </a:solidFill>
                <a:latin typeface="Times New Roman" pitchFamily="18" charset="0"/>
                <a:cs typeface="Times New Roman" pitchFamily="18" charset="0"/>
              </a:rPr>
              <a:t>thức</a:t>
            </a:r>
            <a:r>
              <a:rPr lang="en-US" sz="2400" b="1" dirty="0">
                <a:solidFill>
                  <a:srgbClr val="C00000"/>
                </a:solidFill>
                <a:latin typeface="Times New Roman" pitchFamily="18" charset="0"/>
                <a:cs typeface="Times New Roman" pitchFamily="18" charset="0"/>
              </a:rPr>
              <a:t> </a:t>
            </a:r>
            <a:r>
              <a:rPr lang="en-US" sz="2400" b="1" dirty="0" err="1">
                <a:solidFill>
                  <a:srgbClr val="C00000"/>
                </a:solidFill>
                <a:latin typeface="Times New Roman" pitchFamily="18" charset="0"/>
                <a:cs typeface="Times New Roman" pitchFamily="18" charset="0"/>
              </a:rPr>
              <a:t>xã</a:t>
            </a:r>
            <a:r>
              <a:rPr lang="en-US" sz="2400" b="1" dirty="0">
                <a:solidFill>
                  <a:srgbClr val="C00000"/>
                </a:solidFill>
                <a:latin typeface="Times New Roman" pitchFamily="18" charset="0"/>
                <a:cs typeface="Times New Roman" pitchFamily="18" charset="0"/>
              </a:rPr>
              <a:t> </a:t>
            </a:r>
            <a:r>
              <a:rPr lang="en-US" sz="2400" b="1" dirty="0" err="1">
                <a:solidFill>
                  <a:srgbClr val="C00000"/>
                </a:solidFill>
                <a:latin typeface="Times New Roman" pitchFamily="18" charset="0"/>
                <a:cs typeface="Times New Roman" pitchFamily="18" charset="0"/>
              </a:rPr>
              <a:t>hội</a:t>
            </a:r>
            <a:endParaRPr lang="en-US" sz="2400" b="1" dirty="0">
              <a:solidFill>
                <a:srgbClr val="C00000"/>
              </a:solidFill>
              <a:latin typeface="Times New Roman" pitchFamily="18" charset="0"/>
              <a:cs typeface="Times New Roman" pitchFamily="18" charset="0"/>
            </a:endParaRPr>
          </a:p>
        </p:txBody>
      </p:sp>
      <p:cxnSp>
        <p:nvCxnSpPr>
          <p:cNvPr id="9" name="AutoShape 22"/>
          <p:cNvCxnSpPr>
            <a:cxnSpLocks noChangeShapeType="1"/>
            <a:stCxn id="8" idx="3"/>
          </p:cNvCxnSpPr>
          <p:nvPr/>
        </p:nvCxnSpPr>
        <p:spPr bwMode="auto">
          <a:xfrm flipV="1">
            <a:off x="4572000" y="3030539"/>
            <a:ext cx="1066800" cy="1374775"/>
          </a:xfrm>
          <a:prstGeom prst="straightConnector1">
            <a:avLst/>
          </a:prstGeom>
          <a:noFill/>
          <a:ln w="9525">
            <a:solidFill>
              <a:srgbClr val="1D528D"/>
            </a:solidFill>
            <a:round/>
            <a:headEnd/>
            <a:tailEnd type="triangle" w="med" len="med"/>
          </a:ln>
          <a:extLst>
            <a:ext uri="{909E8E84-426E-40DD-AFC4-6F175D3DCCD1}">
              <a14:hiddenFill xmlns:a14="http://schemas.microsoft.com/office/drawing/2010/main">
                <a:noFill/>
              </a14:hiddenFill>
            </a:ext>
          </a:extLst>
        </p:spPr>
      </p:cxnSp>
      <p:cxnSp>
        <p:nvCxnSpPr>
          <p:cNvPr id="10" name="AutoShape 23"/>
          <p:cNvCxnSpPr>
            <a:cxnSpLocks noChangeShapeType="1"/>
            <a:stCxn id="8" idx="3"/>
            <a:endCxn id="6" idx="1"/>
          </p:cNvCxnSpPr>
          <p:nvPr/>
        </p:nvCxnSpPr>
        <p:spPr bwMode="auto">
          <a:xfrm>
            <a:off x="4572000" y="4405314"/>
            <a:ext cx="1066800" cy="1216025"/>
          </a:xfrm>
          <a:prstGeom prst="straightConnector1">
            <a:avLst/>
          </a:prstGeom>
          <a:noFill/>
          <a:ln w="9525">
            <a:solidFill>
              <a:srgbClr val="1D528D"/>
            </a:solidFill>
            <a:round/>
            <a:headEnd/>
            <a:tailEnd type="triangle" w="med" len="med"/>
          </a:ln>
          <a:extLst>
            <a:ext uri="{909E8E84-426E-40DD-AFC4-6F175D3DCCD1}">
              <a14:hiddenFill xmlns:a14="http://schemas.microsoft.com/office/drawing/2010/main">
                <a:noFill/>
              </a14:hiddenFill>
            </a:ext>
          </a:extLst>
        </p:spPr>
      </p:cxnSp>
      <p:sp>
        <p:nvSpPr>
          <p:cNvPr id="178185" name="WordArt 9"/>
          <p:cNvSpPr>
            <a:spLocks noChangeArrowheads="1" noChangeShapeType="1" noTextEdit="1"/>
          </p:cNvSpPr>
          <p:nvPr/>
        </p:nvSpPr>
        <p:spPr bwMode="ltGray">
          <a:xfrm>
            <a:off x="1981201" y="238126"/>
            <a:ext cx="7820025" cy="5238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SG" sz="3600" kern="10">
                <a:solidFill>
                  <a:srgbClr val="EF55C3"/>
                </a:solidFill>
                <a:effectLst>
                  <a:outerShdw dist="45791" dir="2021404" algn="ctr" rotWithShape="0">
                    <a:srgbClr val="B2B2B2">
                      <a:alpha val="79999"/>
                    </a:srgbClr>
                  </a:outerShdw>
                </a:effectLst>
                <a:cs typeface="Times New Roman" panose="02020603050405020304" pitchFamily="18" charset="0"/>
              </a:rPr>
              <a:t>TỒN TẠI XÃ HỘI VÀ Ý THỨC XÃ HỘI</a:t>
            </a:r>
          </a:p>
        </p:txBody>
      </p:sp>
    </p:spTree>
    <p:extLst>
      <p:ext uri="{BB962C8B-B14F-4D97-AF65-F5344CB8AC3E}">
        <p14:creationId xmlns:p14="http://schemas.microsoft.com/office/powerpoint/2010/main" val="380321838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83" name="Picture 3" descr="nongnghiep"/>
          <p:cNvPicPr>
            <a:picLocks noChangeAspect="1" noChangeArrowheads="1"/>
          </p:cNvPicPr>
          <p:nvPr/>
        </p:nvPicPr>
        <p:blipFill>
          <a:blip r:embed="rId2">
            <a:lum contrast="24000"/>
            <a:extLst>
              <a:ext uri="{28A0092B-C50C-407E-A947-70E740481C1C}">
                <a14:useLocalDpi xmlns:a14="http://schemas.microsoft.com/office/drawing/2010/main" val="0"/>
              </a:ext>
            </a:extLst>
          </a:blip>
          <a:srcRect b="4361"/>
          <a:stretch>
            <a:fillRect/>
          </a:stretch>
        </p:blipFill>
        <p:spPr bwMode="auto">
          <a:xfrm>
            <a:off x="4079875" y="1143000"/>
            <a:ext cx="3817938" cy="4446588"/>
          </a:xfrm>
          <a:prstGeom prst="rect">
            <a:avLst/>
          </a:prstGeom>
          <a:noFill/>
          <a:ln w="76200" cmpd="tri">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430084" name="Picture 4" descr="anh28"/>
          <p:cNvPicPr>
            <a:picLocks noChangeAspect="1" noChangeArrowheads="1"/>
          </p:cNvPicPr>
          <p:nvPr/>
        </p:nvPicPr>
        <p:blipFill>
          <a:blip r:embed="rId3">
            <a:lum contrast="12000"/>
            <a:extLst>
              <a:ext uri="{28A0092B-C50C-407E-A947-70E740481C1C}">
                <a14:useLocalDpi xmlns:a14="http://schemas.microsoft.com/office/drawing/2010/main" val="0"/>
              </a:ext>
            </a:extLst>
          </a:blip>
          <a:srcRect/>
          <a:stretch>
            <a:fillRect/>
          </a:stretch>
        </p:blipFill>
        <p:spPr bwMode="auto">
          <a:xfrm>
            <a:off x="8077200" y="1219201"/>
            <a:ext cx="2209800" cy="4297363"/>
          </a:xfrm>
          <a:prstGeom prst="rect">
            <a:avLst/>
          </a:prstGeom>
          <a:noFill/>
          <a:ln w="76200" cmpd="tri">
            <a:solidFill>
              <a:schemeClr val="bg2"/>
            </a:solidFill>
            <a:miter lim="800000"/>
            <a:headEnd/>
            <a:tailEnd/>
          </a:ln>
          <a:extLst>
            <a:ext uri="{909E8E84-426E-40DD-AFC4-6F175D3DCCD1}">
              <a14:hiddenFill xmlns:a14="http://schemas.microsoft.com/office/drawing/2010/main">
                <a:solidFill>
                  <a:srgbClr val="FFFFFF"/>
                </a:solidFill>
              </a14:hiddenFill>
            </a:ext>
          </a:extLst>
        </p:spPr>
      </p:pic>
      <p:sp>
        <p:nvSpPr>
          <p:cNvPr id="176132" name="WordArt 5"/>
          <p:cNvSpPr>
            <a:spLocks noChangeArrowheads="1" noChangeShapeType="1" noTextEdit="1"/>
          </p:cNvSpPr>
          <p:nvPr/>
        </p:nvSpPr>
        <p:spPr bwMode="auto">
          <a:xfrm>
            <a:off x="3719513" y="5805489"/>
            <a:ext cx="4392612" cy="287337"/>
          </a:xfrm>
          <a:prstGeom prst="rect">
            <a:avLst/>
          </a:prstGeom>
        </p:spPr>
        <p:txBody>
          <a:bodyPr wrap="none" fromWordArt="1">
            <a:prstTxWarp prst="textPlain">
              <a:avLst>
                <a:gd name="adj" fmla="val 50000"/>
              </a:avLst>
            </a:prstTxWarp>
          </a:bodyPr>
          <a:lstStyle/>
          <a:p>
            <a:pPr algn="ctr"/>
            <a:r>
              <a:rPr lang="en-SG" sz="3600" kern="10">
                <a:ln w="9525">
                  <a:solidFill>
                    <a:srgbClr val="000000"/>
                  </a:solidFill>
                  <a:round/>
                  <a:headEnd/>
                  <a:tailEnd/>
                </a:ln>
                <a:solidFill>
                  <a:srgbClr val="FFFFFF"/>
                </a:solidFill>
                <a:latin typeface="+mj-lt"/>
                <a:ea typeface="+mj-lt"/>
                <a:cs typeface="+mj-lt"/>
              </a:rPr>
              <a:t>NGHỀ CHÍNH    &amp;    "NGHỀ PHỤ"</a:t>
            </a:r>
          </a:p>
        </p:txBody>
      </p:sp>
      <p:grpSp>
        <p:nvGrpSpPr>
          <p:cNvPr id="176133" name="Group 6"/>
          <p:cNvGrpSpPr>
            <a:grpSpLocks/>
          </p:cNvGrpSpPr>
          <p:nvPr/>
        </p:nvGrpSpPr>
        <p:grpSpPr bwMode="auto">
          <a:xfrm>
            <a:off x="2063750" y="1219200"/>
            <a:ext cx="1822450" cy="4241800"/>
            <a:chOff x="294" y="2024"/>
            <a:chExt cx="862" cy="1144"/>
          </a:xfrm>
        </p:grpSpPr>
        <p:pic>
          <p:nvPicPr>
            <p:cNvPr id="176137" name="Picture 7" descr="1"/>
            <p:cNvPicPr>
              <a:picLocks noChangeAspect="1" noChangeArrowheads="1"/>
            </p:cNvPicPr>
            <p:nvPr/>
          </p:nvPicPr>
          <p:blipFill>
            <a:blip r:embed="rId4">
              <a:lum contrast="30000"/>
              <a:extLst>
                <a:ext uri="{28A0092B-C50C-407E-A947-70E740481C1C}">
                  <a14:useLocalDpi xmlns:a14="http://schemas.microsoft.com/office/drawing/2010/main" val="0"/>
                </a:ext>
              </a:extLst>
            </a:blip>
            <a:srcRect/>
            <a:stretch>
              <a:fillRect/>
            </a:stretch>
          </p:blipFill>
          <p:spPr bwMode="auto">
            <a:xfrm>
              <a:off x="294" y="2568"/>
              <a:ext cx="858" cy="600"/>
            </a:xfrm>
            <a:prstGeom prst="rect">
              <a:avLst/>
            </a:prstGeom>
            <a:noFill/>
            <a:ln w="76200" cmpd="tri">
              <a:solidFill>
                <a:schemeClr val="bg2"/>
              </a:solidFill>
              <a:miter lim="800000"/>
              <a:headEnd/>
              <a:tailEnd/>
            </a:ln>
            <a:extLst>
              <a:ext uri="{909E8E84-426E-40DD-AFC4-6F175D3DCCD1}">
                <a14:hiddenFill xmlns:a14="http://schemas.microsoft.com/office/drawing/2010/main">
                  <a:solidFill>
                    <a:srgbClr val="FFFFFF"/>
                  </a:solidFill>
                </a14:hiddenFill>
              </a:ext>
            </a:extLst>
          </p:spPr>
        </p:pic>
        <p:pic>
          <p:nvPicPr>
            <p:cNvPr id="176138" name="Picture 8" descr="2"/>
            <p:cNvPicPr>
              <a:picLocks noChangeAspect="1" noChangeArrowheads="1"/>
            </p:cNvPicPr>
            <p:nvPr/>
          </p:nvPicPr>
          <p:blipFill>
            <a:blip r:embed="rId5">
              <a:lum contrast="30000"/>
              <a:extLst>
                <a:ext uri="{28A0092B-C50C-407E-A947-70E740481C1C}">
                  <a14:useLocalDpi xmlns:a14="http://schemas.microsoft.com/office/drawing/2010/main" val="0"/>
                </a:ext>
              </a:extLst>
            </a:blip>
            <a:srcRect/>
            <a:stretch>
              <a:fillRect/>
            </a:stretch>
          </p:blipFill>
          <p:spPr bwMode="auto">
            <a:xfrm>
              <a:off x="294" y="2024"/>
              <a:ext cx="862" cy="559"/>
            </a:xfrm>
            <a:prstGeom prst="rect">
              <a:avLst/>
            </a:prstGeom>
            <a:noFill/>
            <a:ln w="76200" cmpd="tri">
              <a:solidFill>
                <a:schemeClr val="bg2"/>
              </a:solidFill>
              <a:miter lim="800000"/>
              <a:headEnd/>
              <a:tailEnd/>
            </a:ln>
            <a:extLst>
              <a:ext uri="{909E8E84-426E-40DD-AFC4-6F175D3DCCD1}">
                <a14:hiddenFill xmlns:a14="http://schemas.microsoft.com/office/drawing/2010/main">
                  <a:solidFill>
                    <a:srgbClr val="FFFFFF"/>
                  </a:solidFill>
                </a14:hiddenFill>
              </a:ext>
            </a:extLst>
          </p:spPr>
        </p:pic>
      </p:grpSp>
      <p:sp>
        <p:nvSpPr>
          <p:cNvPr id="176134" name="WordArt 9"/>
          <p:cNvSpPr>
            <a:spLocks noChangeArrowheads="1" noChangeShapeType="1" noTextEdit="1"/>
          </p:cNvSpPr>
          <p:nvPr/>
        </p:nvSpPr>
        <p:spPr bwMode="auto">
          <a:xfrm>
            <a:off x="1990725" y="6200776"/>
            <a:ext cx="8426450" cy="657225"/>
          </a:xfrm>
          <a:prstGeom prst="rect">
            <a:avLst/>
          </a:prstGeom>
        </p:spPr>
        <p:txBody>
          <a:bodyPr wrap="none" fromWordArt="1">
            <a:prstTxWarp prst="textPlain">
              <a:avLst>
                <a:gd name="adj" fmla="val 50000"/>
              </a:avLst>
            </a:prstTxWarp>
          </a:bodyPr>
          <a:lstStyle/>
          <a:p>
            <a:pPr algn="ctr"/>
            <a:r>
              <a:rPr lang="vi-VN"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mj-lt"/>
                <a:ea typeface="+mj-lt"/>
                <a:cs typeface="+mj-lt"/>
              </a:rPr>
              <a:t>Tư tưởng "Trọng nông hơn công, thương" của người Việt</a:t>
            </a:r>
            <a:endParaRPr lang="en-SG" sz="3600" kern="1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effectLst>
                <a:outerShdw dist="35921" dir="2700000" sy="50000" kx="2115830" algn="bl" rotWithShape="0">
                  <a:srgbClr val="C0C0C0">
                    <a:alpha val="79999"/>
                  </a:srgbClr>
                </a:outerShdw>
              </a:effectLst>
              <a:latin typeface="+mj-lt"/>
              <a:ea typeface="+mj-lt"/>
              <a:cs typeface="+mj-lt"/>
            </a:endParaRPr>
          </a:p>
        </p:txBody>
      </p:sp>
      <p:sp>
        <p:nvSpPr>
          <p:cNvPr id="176135" name="AutoShape 10"/>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76136" name="WordArt 13"/>
          <p:cNvSpPr>
            <a:spLocks noChangeArrowheads="1" noChangeShapeType="1" noTextEdit="1"/>
          </p:cNvSpPr>
          <p:nvPr/>
        </p:nvSpPr>
        <p:spPr bwMode="ltGray">
          <a:xfrm>
            <a:off x="1981201" y="85726"/>
            <a:ext cx="7820025" cy="52387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SG" sz="3600" kern="10">
                <a:solidFill>
                  <a:srgbClr val="FF0000"/>
                </a:solidFill>
                <a:effectLst>
                  <a:outerShdw dist="45791" dir="2021404" algn="ctr" rotWithShape="0">
                    <a:srgbClr val="B2B2B2">
                      <a:alpha val="79999"/>
                    </a:srgbClr>
                  </a:outerShdw>
                </a:effectLst>
                <a:cs typeface="Times New Roman" panose="02020603050405020304" pitchFamily="18" charset="0"/>
              </a:rPr>
              <a:t>TỒN TẠI XÃ HỘI VÀ Ý THỨC XÃ HỘI</a:t>
            </a:r>
          </a:p>
        </p:txBody>
      </p:sp>
    </p:spTree>
    <p:extLst>
      <p:ext uri="{BB962C8B-B14F-4D97-AF65-F5344CB8AC3E}">
        <p14:creationId xmlns:p14="http://schemas.microsoft.com/office/powerpoint/2010/main" val="8069186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afterEffect">
                                  <p:stCondLst>
                                    <p:cond delay="0"/>
                                  </p:stCondLst>
                                  <p:childTnLst>
                                    <p:set>
                                      <p:cBhvr>
                                        <p:cTn id="6" dur="1" fill="hold">
                                          <p:stCondLst>
                                            <p:cond delay="0"/>
                                          </p:stCondLst>
                                        </p:cTn>
                                        <p:tgtEl>
                                          <p:spTgt spid="430083"/>
                                        </p:tgtEl>
                                        <p:attrNameLst>
                                          <p:attrName>style.visibility</p:attrName>
                                        </p:attrNameLst>
                                      </p:cBhvr>
                                      <p:to>
                                        <p:strVal val="visible"/>
                                      </p:to>
                                    </p:set>
                                    <p:anim to="" calcmode="lin" valueType="num">
                                      <p:cBhvr>
                                        <p:cTn id="7" dur="1" fill="hold"/>
                                        <p:tgtEl>
                                          <p:spTgt spid="430083"/>
                                        </p:tgtEl>
                                        <p:attrNameLst>
                                          <p:attrName/>
                                        </p:attrNameLst>
                                      </p:cBhvr>
                                    </p:anim>
                                  </p:childTnLst>
                                </p:cTn>
                              </p:par>
                            </p:childTnLst>
                          </p:cTn>
                        </p:par>
                        <p:par>
                          <p:cTn id="8" fill="hold" nodeType="afterGroup">
                            <p:stCondLst>
                              <p:cond delay="0"/>
                            </p:stCondLst>
                            <p:childTnLst>
                              <p:par>
                                <p:cTn id="9" presetID="21" presetClass="entr" presetSubtype="4" fill="hold" nodeType="afterEffect">
                                  <p:stCondLst>
                                    <p:cond delay="0"/>
                                  </p:stCondLst>
                                  <p:childTnLst>
                                    <p:set>
                                      <p:cBhvr>
                                        <p:cTn id="10" dur="1" fill="hold">
                                          <p:stCondLst>
                                            <p:cond delay="0"/>
                                          </p:stCondLst>
                                        </p:cTn>
                                        <p:tgtEl>
                                          <p:spTgt spid="430084"/>
                                        </p:tgtEl>
                                        <p:attrNameLst>
                                          <p:attrName>style.visibility</p:attrName>
                                        </p:attrNameLst>
                                      </p:cBhvr>
                                      <p:to>
                                        <p:strVal val="visible"/>
                                      </p:to>
                                    </p:set>
                                    <p:animEffect transition="in" filter="wheel(4)">
                                      <p:cBhvr>
                                        <p:cTn id="11" dur="2000"/>
                                        <p:tgtEl>
                                          <p:spTgt spid="430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idx="4294967295"/>
          </p:nvPr>
        </p:nvSpPr>
        <p:spPr>
          <a:xfrm>
            <a:off x="1524000" y="838200"/>
            <a:ext cx="8686800" cy="6019800"/>
          </a:xfrm>
        </p:spPr>
        <p:txBody>
          <a:bodyPr/>
          <a:lstStyle/>
          <a:p>
            <a:pPr algn="just" eaLnBrk="1" hangingPunct="1">
              <a:buFont typeface="Wingdings" panose="05000000000000000000" pitchFamily="2" charset="2"/>
              <a:buNone/>
            </a:pPr>
            <a:endParaRPr lang="en-US" altLang="en-US" smtClean="0">
              <a:latin typeface="Times New Roman" panose="02020603050405020304" pitchFamily="18" charset="0"/>
              <a:cs typeface="Times New Roman" panose="02020603050405020304" pitchFamily="18" charset="0"/>
            </a:endParaRPr>
          </a:p>
          <a:p>
            <a:pPr algn="just" eaLnBrk="1" hangingPunct="1">
              <a:lnSpc>
                <a:spcPct val="150000"/>
              </a:lnSpc>
              <a:buFontTx/>
              <a:buNone/>
            </a:pPr>
            <a:r>
              <a:rPr lang="en-US" altLang="en-US" smtClean="0">
                <a:latin typeface="Times New Roman" panose="02020603050405020304" pitchFamily="18" charset="0"/>
                <a:cs typeface="Times New Roman" panose="02020603050405020304" pitchFamily="18" charset="0"/>
              </a:rPr>
              <a:t>- </a:t>
            </a:r>
            <a:r>
              <a:rPr lang="en-US" altLang="en-US" sz="2600">
                <a:latin typeface="Times New Roman" panose="02020603050405020304" pitchFamily="18" charset="0"/>
                <a:cs typeface="Times New Roman" panose="02020603050405020304" pitchFamily="18" charset="0"/>
              </a:rPr>
              <a:t>Đời sống tinh thần của XH hình thành và phát triển trên cơ sở của đời sống vật chất</a:t>
            </a:r>
          </a:p>
          <a:p>
            <a:pPr algn="just" eaLnBrk="1" hangingPunct="1">
              <a:lnSpc>
                <a:spcPct val="150000"/>
              </a:lnSpc>
            </a:pPr>
            <a:r>
              <a:rPr lang="en-US" altLang="en-US" sz="2600" i="1">
                <a:latin typeface="Times New Roman" panose="02020603050405020304" pitchFamily="18" charset="0"/>
                <a:cs typeface="Times New Roman" panose="02020603050405020304" pitchFamily="18" charset="0"/>
              </a:rPr>
              <a:t>Tồn tại XH quyết định ý thức XH; Ý thức XH là sự phản ánh đối với tồn tại XH và phụ thuộc vào tồn tại XH. </a:t>
            </a:r>
          </a:p>
          <a:p>
            <a:pPr algn="just" eaLnBrk="1" hangingPunct="1">
              <a:lnSpc>
                <a:spcPct val="150000"/>
              </a:lnSpc>
            </a:pPr>
            <a:r>
              <a:rPr lang="en-US" altLang="en-US" sz="2600" i="1">
                <a:latin typeface="Times New Roman" panose="02020603050405020304" pitchFamily="18" charset="0"/>
                <a:cs typeface="Times New Roman" panose="02020603050405020304" pitchFamily="18" charset="0"/>
              </a:rPr>
              <a:t>Tồn tại XH</a:t>
            </a:r>
            <a:r>
              <a:rPr lang="en-US" altLang="en-US" sz="2600">
                <a:latin typeface="Times New Roman" panose="02020603050405020304" pitchFamily="18" charset="0"/>
                <a:cs typeface="Times New Roman" panose="02020603050405020304" pitchFamily="18" charset="0"/>
              </a:rPr>
              <a:t> (nhất là phương thức SX) </a:t>
            </a:r>
            <a:r>
              <a:rPr lang="en-US" altLang="en-US" sz="2600" u="sng">
                <a:latin typeface="Times New Roman" panose="02020603050405020304" pitchFamily="18" charset="0"/>
                <a:cs typeface="Times New Roman" panose="02020603050405020304" pitchFamily="18" charset="0"/>
              </a:rPr>
              <a:t>biến đổi</a:t>
            </a:r>
            <a:r>
              <a:rPr lang="en-US" altLang="en-US" sz="2600">
                <a:latin typeface="Times New Roman" panose="02020603050405020304" pitchFamily="18" charset="0"/>
                <a:cs typeface="Times New Roman" panose="02020603050405020304" pitchFamily="18" charset="0"/>
              </a:rPr>
              <a:t> thì </a:t>
            </a:r>
            <a:r>
              <a:rPr lang="en-US" altLang="en-US" sz="2600" i="1">
                <a:latin typeface="Times New Roman" panose="02020603050405020304" pitchFamily="18" charset="0"/>
                <a:cs typeface="Times New Roman" panose="02020603050405020304" pitchFamily="18" charset="0"/>
              </a:rPr>
              <a:t>ý thức XH</a:t>
            </a:r>
            <a:r>
              <a:rPr lang="en-US" altLang="en-US" sz="2600">
                <a:latin typeface="Times New Roman" panose="02020603050405020304" pitchFamily="18" charset="0"/>
                <a:cs typeface="Times New Roman" panose="02020603050405020304" pitchFamily="18" charset="0"/>
              </a:rPr>
              <a:t> tất yếu sẽ biến đổi theo</a:t>
            </a:r>
          </a:p>
        </p:txBody>
      </p:sp>
      <p:sp>
        <p:nvSpPr>
          <p:cNvPr id="179203" name="WordArt 3"/>
          <p:cNvSpPr>
            <a:spLocks noChangeArrowheads="1" noChangeShapeType="1" noTextEdit="1"/>
          </p:cNvSpPr>
          <p:nvPr/>
        </p:nvSpPr>
        <p:spPr bwMode="ltGray">
          <a:xfrm>
            <a:off x="1752600" y="228600"/>
            <a:ext cx="8382000" cy="685800"/>
          </a:xfrm>
          <a:prstGeom prst="rect">
            <a:avLst/>
          </a:prstGeom>
        </p:spPr>
        <p:txBody>
          <a:bodyPr wrap="none" fromWordArt="1">
            <a:prstTxWarp prst="textPlain">
              <a:avLst>
                <a:gd name="adj" fmla="val 50000"/>
              </a:avLst>
            </a:prstTxWarp>
          </a:bodyPr>
          <a:lstStyle/>
          <a:p>
            <a:pPr algn="ctr"/>
            <a:r>
              <a:rPr lang="en-SG" sz="28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Vai trò quyết định của TTXH đối với YTXH</a:t>
            </a:r>
          </a:p>
        </p:txBody>
      </p:sp>
    </p:spTree>
    <p:extLst>
      <p:ext uri="{BB962C8B-B14F-4D97-AF65-F5344CB8AC3E}">
        <p14:creationId xmlns:p14="http://schemas.microsoft.com/office/powerpoint/2010/main" val="137878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6082">
                                            <p:txEl>
                                              <p:pRg st="1" end="1"/>
                                            </p:txEl>
                                          </p:spTgt>
                                        </p:tgtEl>
                                        <p:attrNameLst>
                                          <p:attrName>style.visibility</p:attrName>
                                        </p:attrNameLst>
                                      </p:cBhvr>
                                      <p:to>
                                        <p:strVal val="visible"/>
                                      </p:to>
                                    </p:set>
                                    <p:anim calcmode="lin" valueType="num">
                                      <p:cBhvr additive="base">
                                        <p:cTn id="7" dur="500" fill="hold"/>
                                        <p:tgtEl>
                                          <p:spTgt spid="4608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08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082">
                                            <p:txEl>
                                              <p:pRg st="2" end="2"/>
                                            </p:txEl>
                                          </p:spTgt>
                                        </p:tgtEl>
                                        <p:attrNameLst>
                                          <p:attrName>style.visibility</p:attrName>
                                        </p:attrNameLst>
                                      </p:cBhvr>
                                      <p:to>
                                        <p:strVal val="visible"/>
                                      </p:to>
                                    </p:set>
                                    <p:anim calcmode="lin" valueType="num">
                                      <p:cBhvr additive="base">
                                        <p:cTn id="13" dur="500" fill="hold"/>
                                        <p:tgtEl>
                                          <p:spTgt spid="4608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08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082">
                                            <p:txEl>
                                              <p:pRg st="3" end="3"/>
                                            </p:txEl>
                                          </p:spTgt>
                                        </p:tgtEl>
                                        <p:attrNameLst>
                                          <p:attrName>style.visibility</p:attrName>
                                        </p:attrNameLst>
                                      </p:cBhvr>
                                      <p:to>
                                        <p:strVal val="visible"/>
                                      </p:to>
                                    </p:set>
                                    <p:anim calcmode="lin" valueType="num">
                                      <p:cBhvr additive="base">
                                        <p:cTn id="19" dur="500" fill="hold"/>
                                        <p:tgtEl>
                                          <p:spTgt spid="4608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608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79650" y="4652963"/>
            <a:ext cx="7613650" cy="2057400"/>
            <a:chOff x="431" y="2523"/>
            <a:chExt cx="4796" cy="1523"/>
          </a:xfrm>
        </p:grpSpPr>
        <p:sp>
          <p:nvSpPr>
            <p:cNvPr id="180234" name="Rectangle 3"/>
            <p:cNvSpPr>
              <a:spLocks noChangeArrowheads="1"/>
            </p:cNvSpPr>
            <p:nvPr/>
          </p:nvSpPr>
          <p:spPr bwMode="auto">
            <a:xfrm>
              <a:off x="476" y="2976"/>
              <a:ext cx="639" cy="1070"/>
            </a:xfrm>
            <a:prstGeom prst="rect">
              <a:avLst/>
            </a:prstGeom>
            <a:solidFill>
              <a:schemeClr val="accent1"/>
            </a:solidFill>
            <a:ln w="9525">
              <a:miter lim="800000"/>
              <a:headEnd/>
              <a:tailEnd/>
            </a:ln>
            <a:scene3d>
              <a:camera prst="legacyPerspectiveFront">
                <a:rot lat="1500000" lon="20099965" rev="0"/>
              </a:camera>
              <a:lightRig rig="legacyFlat4" dir="t"/>
            </a:scene3d>
            <a:sp3d extrusionH="887400" prstMaterial="legacyMatte">
              <a:bevelT w="13500" h="13500" prst="angle"/>
              <a:bevelB w="13500" h="13500" prst="angle"/>
              <a:extrusionClr>
                <a:schemeClr val="accent1"/>
              </a:extrusionClr>
              <a:contourClr>
                <a:schemeClr val="accent1"/>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grpSp>
          <p:nvGrpSpPr>
            <p:cNvPr id="180235" name="Group 4"/>
            <p:cNvGrpSpPr>
              <a:grpSpLocks/>
            </p:cNvGrpSpPr>
            <p:nvPr/>
          </p:nvGrpSpPr>
          <p:grpSpPr bwMode="auto">
            <a:xfrm>
              <a:off x="431" y="2523"/>
              <a:ext cx="4796" cy="1418"/>
              <a:chOff x="748" y="1570"/>
              <a:chExt cx="4796" cy="1418"/>
            </a:xfrm>
          </p:grpSpPr>
          <p:sp>
            <p:nvSpPr>
              <p:cNvPr id="180236" name="AutoShape 5"/>
              <p:cNvSpPr>
                <a:spLocks noChangeArrowheads="1"/>
              </p:cNvSpPr>
              <p:nvPr/>
            </p:nvSpPr>
            <p:spPr bwMode="auto">
              <a:xfrm>
                <a:off x="2620" y="2005"/>
                <a:ext cx="965" cy="717"/>
              </a:xfrm>
              <a:prstGeom prst="hexagon">
                <a:avLst>
                  <a:gd name="adj" fmla="val 33647"/>
                  <a:gd name="vf" fmla="val 115470"/>
                </a:avLst>
              </a:prstGeom>
              <a:solidFill>
                <a:srgbClr val="FF0000"/>
              </a:solidFill>
              <a:ln w="9525">
                <a:miter lim="800000"/>
                <a:headEnd/>
                <a:tailEnd/>
              </a:ln>
              <a:scene3d>
                <a:camera prst="legacyPerspectiveFront">
                  <a:rot lat="1500000" lon="20099965" rev="0"/>
                </a:camera>
                <a:lightRig rig="legacyFlat4" dir="t"/>
              </a:scene3d>
              <a:sp3d extrusionH="887400" prstMaterial="legacyMatte">
                <a:bevelT w="13500" h="13500" prst="angle"/>
                <a:bevelB w="13500" h="13500" prst="angle"/>
                <a:extrusionClr>
                  <a:srgbClr val="FF0000"/>
                </a:extrusionClr>
                <a:contourClr>
                  <a:srgbClr val="FF00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0237" name="Line 6"/>
              <p:cNvSpPr>
                <a:spLocks noChangeShapeType="1"/>
              </p:cNvSpPr>
              <p:nvPr/>
            </p:nvSpPr>
            <p:spPr bwMode="auto">
              <a:xfrm flipV="1">
                <a:off x="1769" y="2174"/>
                <a:ext cx="937" cy="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180238" name="Line 7"/>
              <p:cNvSpPr>
                <a:spLocks noChangeShapeType="1"/>
              </p:cNvSpPr>
              <p:nvPr/>
            </p:nvSpPr>
            <p:spPr bwMode="auto">
              <a:xfrm flipV="1">
                <a:off x="3343" y="1920"/>
                <a:ext cx="809" cy="12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80239" name="WordArt 8"/>
              <p:cNvSpPr>
                <a:spLocks noChangeArrowheads="1" noChangeShapeType="1" noTextEdit="1"/>
              </p:cNvSpPr>
              <p:nvPr/>
            </p:nvSpPr>
            <p:spPr bwMode="auto">
              <a:xfrm>
                <a:off x="748" y="2511"/>
                <a:ext cx="978" cy="307"/>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chemeClr val="accent2"/>
                  </a:contourClr>
                </a:sp3d>
              </a:bodyPr>
              <a:lstStyle/>
              <a:p>
                <a:pPr algn="ctr"/>
                <a:r>
                  <a:rPr lang="en-SG" sz="3600" kern="10">
                    <a:ln w="9525">
                      <a:round/>
                      <a:headEnd/>
                      <a:tailEnd/>
                    </a:ln>
                    <a:solidFill>
                      <a:schemeClr val="accent2"/>
                    </a:solidFill>
                    <a:latin typeface="Arial Đen"/>
                  </a:rPr>
                  <a:t>TTXH</a:t>
                </a:r>
              </a:p>
            </p:txBody>
          </p:sp>
          <p:sp>
            <p:nvSpPr>
              <p:cNvPr id="180240" name="WordArt 9"/>
              <p:cNvSpPr>
                <a:spLocks noChangeArrowheads="1" noChangeShapeType="1" noTextEdit="1"/>
              </p:cNvSpPr>
              <p:nvPr/>
            </p:nvSpPr>
            <p:spPr bwMode="auto">
              <a:xfrm>
                <a:off x="2493" y="2469"/>
                <a:ext cx="1575" cy="519"/>
              </a:xfrm>
              <a:prstGeom prst="rect">
                <a:avLst/>
              </a:prstGeom>
            </p:spPr>
            <p:txBody>
              <a:bodyPr wrap="none" fromWordArt="1">
                <a:prstTxWarp prst="textPlain">
                  <a:avLst>
                    <a:gd name="adj" fmla="val 50000"/>
                  </a:avLst>
                </a:prstTxWarp>
              </a:bodyPr>
              <a:lstStyle/>
              <a:p>
                <a:pPr algn="ctr"/>
                <a:r>
                  <a:rPr lang="en-SG" sz="3600" kern="10">
                    <a:ln w="9525">
                      <a:solidFill>
                        <a:srgbClr val="FF0000"/>
                      </a:solidFill>
                      <a:round/>
                      <a:headEnd/>
                      <a:tailEnd/>
                    </a:ln>
                    <a:solidFill>
                      <a:srgbClr val="336699"/>
                    </a:solidFill>
                    <a:effectLst>
                      <a:outerShdw dist="45791" dir="2021404" algn="ctr" rotWithShape="0">
                        <a:srgbClr val="B2B2B2">
                          <a:alpha val="79999"/>
                        </a:srgbClr>
                      </a:outerShdw>
                    </a:effectLst>
                    <a:cs typeface="Times New Roman" panose="02020603050405020304" pitchFamily="18" charset="0"/>
                  </a:rPr>
                  <a:t>HOẠT ĐỘNG</a:t>
                </a:r>
              </a:p>
              <a:p>
                <a:pPr algn="ctr"/>
                <a:r>
                  <a:rPr lang="en-SG" sz="3600" kern="10">
                    <a:ln w="9525">
                      <a:solidFill>
                        <a:srgbClr val="FF0000"/>
                      </a:solidFill>
                      <a:round/>
                      <a:headEnd/>
                      <a:tailEnd/>
                    </a:ln>
                    <a:solidFill>
                      <a:srgbClr val="336699"/>
                    </a:solidFill>
                    <a:effectLst>
                      <a:outerShdw dist="45791" dir="2021404" algn="ctr" rotWithShape="0">
                        <a:srgbClr val="B2B2B2">
                          <a:alpha val="79999"/>
                        </a:srgbClr>
                      </a:outerShdw>
                    </a:effectLst>
                    <a:cs typeface="Times New Roman" panose="02020603050405020304" pitchFamily="18" charset="0"/>
                  </a:rPr>
                  <a:t>CỘNG ĐỒNG</a:t>
                </a:r>
              </a:p>
            </p:txBody>
          </p:sp>
          <p:sp>
            <p:nvSpPr>
              <p:cNvPr id="180241" name="Rectangle 10"/>
              <p:cNvSpPr>
                <a:spLocks noChangeArrowheads="1"/>
              </p:cNvSpPr>
              <p:nvPr/>
            </p:nvSpPr>
            <p:spPr bwMode="auto">
              <a:xfrm>
                <a:off x="4422" y="1570"/>
                <a:ext cx="545" cy="726"/>
              </a:xfrm>
              <a:prstGeom prst="rect">
                <a:avLst/>
              </a:prstGeom>
              <a:solidFill>
                <a:schemeClr val="folHlink"/>
              </a:solidFill>
              <a:ln w="9525">
                <a:miter lim="800000"/>
                <a:headEnd/>
                <a:tailEnd/>
              </a:ln>
              <a:scene3d>
                <a:camera prst="legacyObliqueBottomLeft"/>
                <a:lightRig rig="legacyFlat3" dir="t"/>
              </a:scene3d>
              <a:sp3d extrusionH="430200" prstMaterial="legacyMatte">
                <a:bevelT w="13500" h="13500" prst="angle"/>
                <a:bevelB w="13500" h="13500" prst="angle"/>
                <a:extrusionClr>
                  <a:schemeClr val="folHlink"/>
                </a:extrusionClr>
                <a:contourClr>
                  <a:schemeClr val="folHlink"/>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0242" name="WordArt 11" descr="Túi giấy"/>
              <p:cNvSpPr>
                <a:spLocks noChangeArrowheads="1" noChangeShapeType="1" noTextEdit="1"/>
              </p:cNvSpPr>
              <p:nvPr/>
            </p:nvSpPr>
            <p:spPr bwMode="auto">
              <a:xfrm>
                <a:off x="4790" y="2132"/>
                <a:ext cx="754" cy="307"/>
              </a:xfrm>
              <a:prstGeom prst="rect">
                <a:avLst/>
              </a:prstGeom>
            </p:spPr>
            <p:txBody>
              <a:bodyPr wrap="none" fromWordArt="1">
                <a:prstTxWarp prst="textPlain">
                  <a:avLst>
                    <a:gd name="adj" fmla="val 50000"/>
                  </a:avLst>
                </a:prstTxWarp>
              </a:bodyPr>
              <a:lstStyle/>
              <a:p>
                <a:pPr algn="ctr"/>
                <a:r>
                  <a:rPr lang="en-SG" sz="3600" kern="10">
                    <a:ln w="9525">
                      <a:solidFill>
                        <a:srgbClr val="CC9900"/>
                      </a:solidFill>
                      <a:round/>
                      <a:headEnd/>
                      <a:tailEnd/>
                    </a:ln>
                    <a:blipFill dpi="0" rotWithShape="0">
                      <a:blip r:embed="rId2"/>
                      <a:srcRect/>
                      <a:tile tx="0" ty="0" sx="100000" sy="100000" flip="none" algn="tl"/>
                    </a:blipFill>
                    <a:effectLst>
                      <a:outerShdw dist="563972" dir="14049741" sx="125000" sy="125000" algn="tl" rotWithShape="0">
                        <a:srgbClr val="C7DFD3">
                          <a:alpha val="79999"/>
                        </a:srgbClr>
                      </a:outerShdw>
                    </a:effectLst>
                    <a:cs typeface="Times New Roman" panose="02020603050405020304" pitchFamily="18" charset="0"/>
                  </a:rPr>
                  <a:t>YTXH</a:t>
                </a:r>
              </a:p>
            </p:txBody>
          </p:sp>
        </p:grpSp>
      </p:grpSp>
      <p:sp>
        <p:nvSpPr>
          <p:cNvPr id="475148" name="WordArt 12"/>
          <p:cNvSpPr>
            <a:spLocks noChangeArrowheads="1" noChangeShapeType="1" noTextEdit="1"/>
          </p:cNvSpPr>
          <p:nvPr/>
        </p:nvSpPr>
        <p:spPr bwMode="auto">
          <a:xfrm>
            <a:off x="7104063" y="1268413"/>
            <a:ext cx="2881312" cy="654050"/>
          </a:xfrm>
          <a:prstGeom prst="rect">
            <a:avLst/>
          </a:prstGeom>
        </p:spPr>
        <p:txBody>
          <a:bodyPr wrap="none" fromWordArt="1">
            <a:prstTxWarp prst="textPlain">
              <a:avLst>
                <a:gd name="adj" fmla="val 50000"/>
              </a:avLst>
            </a:prstTxWarp>
          </a:bodyPr>
          <a:lstStyle/>
          <a:p>
            <a:pPr algn="ctr"/>
            <a:r>
              <a:rPr lang="vi-VN" sz="3600" kern="10">
                <a:ln w="12700">
                  <a:solidFill>
                    <a:srgbClr val="EAEAEA"/>
                  </a:solidFill>
                  <a:round/>
                  <a:headEnd/>
                  <a:tailEnd/>
                </a:ln>
                <a:effectLst>
                  <a:outerShdw dist="35921" dir="2700000" sy="50000" kx="2115830" algn="bl" rotWithShape="0">
                    <a:srgbClr val="C0C0C0">
                      <a:alpha val="79999"/>
                    </a:srgbClr>
                  </a:outerShdw>
                </a:effectLst>
                <a:latin typeface="+mj-lt"/>
                <a:ea typeface="+mj-lt"/>
                <a:cs typeface="+mj-lt"/>
              </a:rPr>
              <a:t>Ý THỨC</a:t>
            </a:r>
          </a:p>
          <a:p>
            <a:pPr algn="ctr"/>
            <a:r>
              <a:rPr lang="vi-VN" sz="3600" kern="10">
                <a:ln w="12700">
                  <a:solidFill>
                    <a:srgbClr val="EAEAEA"/>
                  </a:solidFill>
                  <a:round/>
                  <a:headEnd/>
                  <a:tailEnd/>
                </a:ln>
                <a:effectLst>
                  <a:outerShdw dist="35921" dir="2700000" sy="50000" kx="2115830" algn="bl" rotWithShape="0">
                    <a:srgbClr val="C0C0C0">
                      <a:alpha val="79999"/>
                    </a:srgbClr>
                  </a:outerShdw>
                </a:effectLst>
                <a:latin typeface="+mj-lt"/>
                <a:ea typeface="+mj-lt"/>
                <a:cs typeface="+mj-lt"/>
              </a:rPr>
              <a:t>"TRỌNG LÀNG"</a:t>
            </a:r>
            <a:endParaRPr lang="en-SG" sz="3600" kern="10">
              <a:ln w="12700">
                <a:solidFill>
                  <a:srgbClr val="EAEAEA"/>
                </a:solidFill>
                <a:round/>
                <a:headEnd/>
                <a:tailEnd/>
              </a:ln>
              <a:effectLst>
                <a:outerShdw dist="35921" dir="2700000" sy="50000" kx="2115830" algn="bl" rotWithShape="0">
                  <a:srgbClr val="C0C0C0">
                    <a:alpha val="79999"/>
                  </a:srgbClr>
                </a:outerShdw>
              </a:effectLst>
              <a:latin typeface="+mj-lt"/>
              <a:ea typeface="+mj-lt"/>
              <a:cs typeface="+mj-lt"/>
            </a:endParaRPr>
          </a:p>
        </p:txBody>
      </p:sp>
      <p:sp>
        <p:nvSpPr>
          <p:cNvPr id="475149" name="AutoShape 13" descr="Ảnh2"/>
          <p:cNvSpPr>
            <a:spLocks noChangeArrowheads="1"/>
          </p:cNvSpPr>
          <p:nvPr/>
        </p:nvSpPr>
        <p:spPr bwMode="auto">
          <a:xfrm>
            <a:off x="3935413" y="1844676"/>
            <a:ext cx="2519362" cy="2881313"/>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blipFill dpi="0" rotWithShape="0">
            <a:blip r:embed="rId3"/>
            <a:srcRect/>
            <a:stretch>
              <a:fillRect/>
            </a:stretch>
          </a:blipFill>
          <a:ln w="76200">
            <a:pattFill prst="solidDmnd">
              <a:fgClr>
                <a:srgbClr val="FF0000"/>
              </a:fgClr>
              <a:bgClr>
                <a:srgbClr val="FFFFFF"/>
              </a:bgClr>
            </a:pattFill>
            <a:miter lim="800000"/>
            <a:headEnd/>
            <a:tailEnd/>
          </a:ln>
        </p:spPr>
        <p:txBody>
          <a:bodyPr wrap="none" anchor="ctr"/>
          <a:lstStyle/>
          <a:p>
            <a:endParaRPr lang="en-SG"/>
          </a:p>
        </p:txBody>
      </p:sp>
      <p:sp>
        <p:nvSpPr>
          <p:cNvPr id="475150" name="Oval 14" descr="Ảnh1"/>
          <p:cNvSpPr>
            <a:spLocks noChangeArrowheads="1"/>
          </p:cNvSpPr>
          <p:nvPr/>
        </p:nvSpPr>
        <p:spPr bwMode="auto">
          <a:xfrm>
            <a:off x="1865313" y="2455760"/>
            <a:ext cx="3171825" cy="3240087"/>
          </a:xfrm>
          <a:prstGeom prst="ellipse">
            <a:avLst/>
          </a:prstGeom>
          <a:blipFill dpi="0" rotWithShape="1">
            <a:blip r:embed="rId4"/>
            <a:srcRect/>
            <a:stretch>
              <a:fillRect/>
            </a:stretch>
          </a:blipFill>
          <a:ln w="76200" cmpd="tri">
            <a:solidFill>
              <a:srgbClr val="FFFF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475151" name="Text Box 15" descr="Giấy Da"/>
          <p:cNvSpPr txBox="1">
            <a:spLocks noChangeArrowheads="1"/>
          </p:cNvSpPr>
          <p:nvPr/>
        </p:nvSpPr>
        <p:spPr bwMode="auto">
          <a:xfrm>
            <a:off x="6527800" y="2133601"/>
            <a:ext cx="3887788" cy="2124075"/>
          </a:xfrm>
          <a:prstGeom prst="rect">
            <a:avLst/>
          </a:prstGeom>
          <a:blipFill dpi="0" rotWithShape="1">
            <a:blip r:embed="rId5"/>
            <a:srcRect/>
            <a:tile tx="0" ty="0" sx="100000" sy="100000" flip="none" algn="tl"/>
          </a:blipFill>
          <a:ln w="76200" cmpd="tri">
            <a:solidFill>
              <a:srgbClr val="660066"/>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vi-VN" altLang="en-US" sz="1600" i="1">
                <a:solidFill>
                  <a:srgbClr val="FF0000"/>
                </a:solidFill>
                <a:latin typeface="Arial" panose="020B0604020202020204" pitchFamily="34" charset="0"/>
                <a:cs typeface="Arial" panose="020B0604020202020204" pitchFamily="34" charset="0"/>
              </a:rPr>
              <a:t>Tự tôn “Làng mình”; Dị ứng với bên ngoài;</a:t>
            </a:r>
          </a:p>
          <a:p>
            <a:pPr eaLnBrk="1" hangingPunct="1">
              <a:spcBef>
                <a:spcPct val="0"/>
              </a:spcBef>
              <a:buFontTx/>
              <a:buChar char="-"/>
            </a:pPr>
            <a:r>
              <a:rPr lang="vi-VN" altLang="en-US" sz="1600" i="1">
                <a:solidFill>
                  <a:srgbClr val="FF0000"/>
                </a:solidFill>
                <a:latin typeface="Arial" panose="020B0604020202020204" pitchFamily="34" charset="0"/>
                <a:cs typeface="Arial" panose="020B0604020202020204" pitchFamily="34" charset="0"/>
              </a:rPr>
              <a:t> Bất li hương; </a:t>
            </a:r>
          </a:p>
          <a:p>
            <a:pPr eaLnBrk="1" hangingPunct="1">
              <a:spcBef>
                <a:spcPct val="0"/>
              </a:spcBef>
              <a:buFontTx/>
              <a:buChar char="-"/>
            </a:pPr>
            <a:r>
              <a:rPr lang="vi-VN" altLang="en-US" sz="1600" i="1">
                <a:solidFill>
                  <a:srgbClr val="FF0000"/>
                </a:solidFill>
                <a:latin typeface="Arial" panose="020B0604020202020204" pitchFamily="34" charset="0"/>
                <a:cs typeface="Arial" panose="020B0604020202020204" pitchFamily="34" charset="0"/>
              </a:rPr>
              <a:t> Trọng tình xóm - làng;</a:t>
            </a:r>
          </a:p>
          <a:p>
            <a:pPr eaLnBrk="1" hangingPunct="1">
              <a:spcBef>
                <a:spcPct val="0"/>
              </a:spcBef>
              <a:buFontTx/>
              <a:buChar char="-"/>
            </a:pPr>
            <a:r>
              <a:rPr lang="vi-VN" altLang="en-US" sz="1600" i="1">
                <a:solidFill>
                  <a:srgbClr val="FF0000"/>
                </a:solidFill>
                <a:latin typeface="Arial" panose="020B0604020202020204" pitchFamily="34" charset="0"/>
                <a:cs typeface="Arial" panose="020B0604020202020204" pitchFamily="34" charset="0"/>
              </a:rPr>
              <a:t> Trọng lệ làng hơn phép nước;</a:t>
            </a:r>
          </a:p>
          <a:p>
            <a:pPr eaLnBrk="1" hangingPunct="1">
              <a:spcBef>
                <a:spcPct val="0"/>
              </a:spcBef>
              <a:buFontTx/>
              <a:buChar char="-"/>
            </a:pPr>
            <a:r>
              <a:rPr lang="vi-VN" altLang="en-US" sz="1600" i="1">
                <a:solidFill>
                  <a:srgbClr val="FF0000"/>
                </a:solidFill>
                <a:latin typeface="Arial" panose="020B0604020202020204" pitchFamily="34" charset="0"/>
                <a:cs typeface="Arial" panose="020B0604020202020204" pitchFamily="34" charset="0"/>
              </a:rPr>
              <a:t> Khôn vặt; Trọng danh hão....</a:t>
            </a:r>
          </a:p>
          <a:p>
            <a:pPr eaLnBrk="1" hangingPunct="1">
              <a:spcBef>
                <a:spcPct val="0"/>
              </a:spcBef>
              <a:buFontTx/>
              <a:buChar char="-"/>
            </a:pPr>
            <a:r>
              <a:rPr lang="vi-VN" altLang="en-US" sz="1600" i="1">
                <a:solidFill>
                  <a:srgbClr val="FF0000"/>
                </a:solidFill>
                <a:latin typeface="Arial" panose="020B0604020202020204" pitchFamily="34" charset="0"/>
                <a:cs typeface="Arial" panose="020B0604020202020204" pitchFamily="34" charset="0"/>
              </a:rPr>
              <a:t> Suy nghĩ theo thói quen đám đông – không coi trọng sáng kiến mới.</a:t>
            </a:r>
          </a:p>
        </p:txBody>
      </p:sp>
      <p:sp>
        <p:nvSpPr>
          <p:cNvPr id="180231" name="AutoShape 16"/>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0232" name="WordArt 17"/>
          <p:cNvSpPr>
            <a:spLocks noChangeArrowheads="1" noChangeShapeType="1" noTextEdit="1"/>
          </p:cNvSpPr>
          <p:nvPr/>
        </p:nvSpPr>
        <p:spPr bwMode="auto">
          <a:xfrm>
            <a:off x="3000376" y="836613"/>
            <a:ext cx="4752975" cy="360362"/>
          </a:xfrm>
          <a:prstGeom prst="rect">
            <a:avLst/>
          </a:prstGeom>
        </p:spPr>
        <p:txBody>
          <a:bodyPr wrap="none" fromWordArt="1">
            <a:prstTxWarp prst="textPlain">
              <a:avLst>
                <a:gd name="adj" fmla="val 50000"/>
              </a:avLst>
            </a:prstTxWarp>
          </a:bodyPr>
          <a:lstStyle/>
          <a:p>
            <a:pPr algn="ctr"/>
            <a:r>
              <a:rPr lang="en-SG" sz="3600" kern="10">
                <a:ln w="9525">
                  <a:solidFill>
                    <a:srgbClr val="660066"/>
                  </a:solidFill>
                  <a:round/>
                  <a:headEnd/>
                  <a:tailEnd/>
                </a:ln>
                <a:solidFill>
                  <a:srgbClr val="FF0000"/>
                </a:solidFill>
                <a:cs typeface="Times New Roman" panose="02020603050405020304" pitchFamily="18" charset="0"/>
              </a:rPr>
              <a:t>TỒN TẠI XH QUYẾT ĐỊNH Ý THỨC XH</a:t>
            </a:r>
          </a:p>
        </p:txBody>
      </p:sp>
      <p:sp>
        <p:nvSpPr>
          <p:cNvPr id="180233" name="WordArt 19"/>
          <p:cNvSpPr>
            <a:spLocks noChangeArrowheads="1" noChangeShapeType="1" noTextEdit="1"/>
          </p:cNvSpPr>
          <p:nvPr/>
        </p:nvSpPr>
        <p:spPr bwMode="ltGray">
          <a:xfrm>
            <a:off x="1752600" y="0"/>
            <a:ext cx="8382000" cy="685800"/>
          </a:xfrm>
          <a:prstGeom prst="rect">
            <a:avLst/>
          </a:prstGeom>
        </p:spPr>
        <p:txBody>
          <a:bodyPr wrap="none" fromWordArt="1">
            <a:prstTxWarp prst="textPlain">
              <a:avLst>
                <a:gd name="adj" fmla="val 50000"/>
              </a:avLst>
            </a:prstTxWarp>
          </a:bodyPr>
          <a:lstStyle/>
          <a:p>
            <a:pPr algn="ctr"/>
            <a:r>
              <a:rPr lang="en-SG" sz="28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Vai trò quyết định của TTXH đối với YTXH</a:t>
            </a:r>
          </a:p>
        </p:txBody>
      </p:sp>
    </p:spTree>
    <p:extLst>
      <p:ext uri="{BB962C8B-B14F-4D97-AF65-F5344CB8AC3E}">
        <p14:creationId xmlns:p14="http://schemas.microsoft.com/office/powerpoint/2010/main" val="90749123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75150"/>
                                        </p:tgtEl>
                                        <p:attrNameLst>
                                          <p:attrName>style.visibility</p:attrName>
                                        </p:attrNameLst>
                                      </p:cBhvr>
                                      <p:to>
                                        <p:strVal val="visible"/>
                                      </p:to>
                                    </p:set>
                                    <p:anim calcmode="lin" valueType="num">
                                      <p:cBhvr>
                                        <p:cTn id="7" dur="1000" fill="hold"/>
                                        <p:tgtEl>
                                          <p:spTgt spid="475150"/>
                                        </p:tgtEl>
                                        <p:attrNameLst>
                                          <p:attrName>ppt_w</p:attrName>
                                        </p:attrNameLst>
                                      </p:cBhvr>
                                      <p:tavLst>
                                        <p:tav tm="0">
                                          <p:val>
                                            <p:strVal val="#ppt_w*0.70"/>
                                          </p:val>
                                        </p:tav>
                                        <p:tav tm="100000">
                                          <p:val>
                                            <p:strVal val="#ppt_w"/>
                                          </p:val>
                                        </p:tav>
                                      </p:tavLst>
                                    </p:anim>
                                    <p:anim calcmode="lin" valueType="num">
                                      <p:cBhvr>
                                        <p:cTn id="8" dur="1000" fill="hold"/>
                                        <p:tgtEl>
                                          <p:spTgt spid="475150"/>
                                        </p:tgtEl>
                                        <p:attrNameLst>
                                          <p:attrName>ppt_h</p:attrName>
                                        </p:attrNameLst>
                                      </p:cBhvr>
                                      <p:tavLst>
                                        <p:tav tm="0">
                                          <p:val>
                                            <p:strVal val="#ppt_h"/>
                                          </p:val>
                                        </p:tav>
                                        <p:tav tm="100000">
                                          <p:val>
                                            <p:strVal val="#ppt_h"/>
                                          </p:val>
                                        </p:tav>
                                      </p:tavLst>
                                    </p:anim>
                                    <p:animEffect transition="in" filter="fade">
                                      <p:cBhvr>
                                        <p:cTn id="9" dur="1000"/>
                                        <p:tgtEl>
                                          <p:spTgt spid="475150"/>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475149"/>
                                        </p:tgtEl>
                                        <p:attrNameLst>
                                          <p:attrName>style.visibility</p:attrName>
                                        </p:attrNameLst>
                                      </p:cBhvr>
                                      <p:to>
                                        <p:strVal val="visible"/>
                                      </p:to>
                                    </p:set>
                                    <p:anim calcmode="lin" valueType="num">
                                      <p:cBhvr>
                                        <p:cTn id="13" dur="1000" fill="hold"/>
                                        <p:tgtEl>
                                          <p:spTgt spid="475149"/>
                                        </p:tgtEl>
                                        <p:attrNameLst>
                                          <p:attrName>ppt_x</p:attrName>
                                        </p:attrNameLst>
                                      </p:cBhvr>
                                      <p:tavLst>
                                        <p:tav tm="0">
                                          <p:val>
                                            <p:strVal val="#ppt_x-.2"/>
                                          </p:val>
                                        </p:tav>
                                        <p:tav tm="100000">
                                          <p:val>
                                            <p:strVal val="#ppt_x"/>
                                          </p:val>
                                        </p:tav>
                                      </p:tavLst>
                                    </p:anim>
                                    <p:anim calcmode="lin" valueType="num">
                                      <p:cBhvr>
                                        <p:cTn id="14" dur="1000" fill="hold"/>
                                        <p:tgtEl>
                                          <p:spTgt spid="475149"/>
                                        </p:tgtEl>
                                        <p:attrNameLst>
                                          <p:attrName>ppt_y</p:attrName>
                                        </p:attrNameLst>
                                      </p:cBhvr>
                                      <p:tavLst>
                                        <p:tav tm="0">
                                          <p:val>
                                            <p:strVal val="#ppt_y"/>
                                          </p:val>
                                        </p:tav>
                                        <p:tav tm="100000">
                                          <p:val>
                                            <p:strVal val="#ppt_y"/>
                                          </p:val>
                                        </p:tav>
                                      </p:tavLst>
                                    </p:anim>
                                    <p:animEffect transition="in" filter="wipe(right)" prLst="gradientSize: 0.1">
                                      <p:cBhvr>
                                        <p:cTn id="15" dur="1000"/>
                                        <p:tgtEl>
                                          <p:spTgt spid="475149"/>
                                        </p:tgtEl>
                                      </p:cBhvr>
                                    </p:animEffect>
                                  </p:childTnLst>
                                </p:cTn>
                              </p:par>
                            </p:childTnLst>
                          </p:cTn>
                        </p:par>
                        <p:par>
                          <p:cTn id="16" fill="hold" nodeType="afterGroup">
                            <p:stCondLst>
                              <p:cond delay="2000"/>
                            </p:stCondLst>
                            <p:childTnLst>
                              <p:par>
                                <p:cTn id="17" presetID="29" presetClass="entr" presetSubtype="0" fill="hold" nodeType="afterEffect">
                                  <p:stCondLst>
                                    <p:cond delay="0"/>
                                  </p:stCondLst>
                                  <p:childTnLst>
                                    <p:set>
                                      <p:cBhvr>
                                        <p:cTn id="18" dur="1" fill="hold">
                                          <p:stCondLst>
                                            <p:cond delay="0"/>
                                          </p:stCondLst>
                                        </p:cTn>
                                        <p:tgtEl>
                                          <p:spTgt spid="475148"/>
                                        </p:tgtEl>
                                        <p:attrNameLst>
                                          <p:attrName>style.visibility</p:attrName>
                                        </p:attrNameLst>
                                      </p:cBhvr>
                                      <p:to>
                                        <p:strVal val="visible"/>
                                      </p:to>
                                    </p:set>
                                    <p:anim calcmode="lin" valueType="num">
                                      <p:cBhvr>
                                        <p:cTn id="19" dur="1000" fill="hold"/>
                                        <p:tgtEl>
                                          <p:spTgt spid="475148"/>
                                        </p:tgtEl>
                                        <p:attrNameLst>
                                          <p:attrName>ppt_x</p:attrName>
                                        </p:attrNameLst>
                                      </p:cBhvr>
                                      <p:tavLst>
                                        <p:tav tm="0">
                                          <p:val>
                                            <p:strVal val="#ppt_x-.2"/>
                                          </p:val>
                                        </p:tav>
                                        <p:tav tm="100000">
                                          <p:val>
                                            <p:strVal val="#ppt_x"/>
                                          </p:val>
                                        </p:tav>
                                      </p:tavLst>
                                    </p:anim>
                                    <p:anim calcmode="lin" valueType="num">
                                      <p:cBhvr>
                                        <p:cTn id="20" dur="1000" fill="hold"/>
                                        <p:tgtEl>
                                          <p:spTgt spid="47514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475148"/>
                                        </p:tgtEl>
                                      </p:cBhvr>
                                    </p:animEffect>
                                  </p:childTnLst>
                                </p:cTn>
                              </p:par>
                            </p:childTnLst>
                          </p:cTn>
                        </p:par>
                        <p:par>
                          <p:cTn id="22" fill="hold" nodeType="afterGroup">
                            <p:stCondLst>
                              <p:cond delay="3000"/>
                            </p:stCondLst>
                            <p:childTnLst>
                              <p:par>
                                <p:cTn id="23" presetID="29" presetClass="entr" presetSubtype="0" fill="hold" grpId="0" nodeType="afterEffect">
                                  <p:stCondLst>
                                    <p:cond delay="0"/>
                                  </p:stCondLst>
                                  <p:childTnLst>
                                    <p:set>
                                      <p:cBhvr>
                                        <p:cTn id="24" dur="1" fill="hold">
                                          <p:stCondLst>
                                            <p:cond delay="0"/>
                                          </p:stCondLst>
                                        </p:cTn>
                                        <p:tgtEl>
                                          <p:spTgt spid="475151"/>
                                        </p:tgtEl>
                                        <p:attrNameLst>
                                          <p:attrName>style.visibility</p:attrName>
                                        </p:attrNameLst>
                                      </p:cBhvr>
                                      <p:to>
                                        <p:strVal val="visible"/>
                                      </p:to>
                                    </p:set>
                                    <p:anim calcmode="lin" valueType="num">
                                      <p:cBhvr>
                                        <p:cTn id="25" dur="1000" fill="hold"/>
                                        <p:tgtEl>
                                          <p:spTgt spid="475151"/>
                                        </p:tgtEl>
                                        <p:attrNameLst>
                                          <p:attrName>ppt_x</p:attrName>
                                        </p:attrNameLst>
                                      </p:cBhvr>
                                      <p:tavLst>
                                        <p:tav tm="0">
                                          <p:val>
                                            <p:strVal val="#ppt_x-.2"/>
                                          </p:val>
                                        </p:tav>
                                        <p:tav tm="100000">
                                          <p:val>
                                            <p:strVal val="#ppt_x"/>
                                          </p:val>
                                        </p:tav>
                                      </p:tavLst>
                                    </p:anim>
                                    <p:anim calcmode="lin" valueType="num">
                                      <p:cBhvr>
                                        <p:cTn id="26" dur="1000" fill="hold"/>
                                        <p:tgtEl>
                                          <p:spTgt spid="475151"/>
                                        </p:tgtEl>
                                        <p:attrNameLst>
                                          <p:attrName>ppt_y</p:attrName>
                                        </p:attrNameLst>
                                      </p:cBhvr>
                                      <p:tavLst>
                                        <p:tav tm="0">
                                          <p:val>
                                            <p:strVal val="#ppt_y"/>
                                          </p:val>
                                        </p:tav>
                                        <p:tav tm="100000">
                                          <p:val>
                                            <p:strVal val="#ppt_y"/>
                                          </p:val>
                                        </p:tav>
                                      </p:tavLst>
                                    </p:anim>
                                    <p:animEffect transition="in" filter="wipe(right)" prLst="gradientSize: 0.1">
                                      <p:cBhvr>
                                        <p:cTn id="27" dur="1000"/>
                                        <p:tgtEl>
                                          <p:spTgt spid="475151"/>
                                        </p:tgtEl>
                                      </p:cBhvr>
                                    </p:animEffect>
                                  </p:childTnLst>
                                </p:cTn>
                              </p:par>
                            </p:childTnLst>
                          </p:cTn>
                        </p:par>
                        <p:par>
                          <p:cTn id="28" fill="hold" nodeType="afterGroup">
                            <p:stCondLst>
                              <p:cond delay="4000"/>
                            </p:stCondLst>
                            <p:childTnLst>
                              <p:par>
                                <p:cTn id="29" presetID="55"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1000" fill="hold"/>
                                        <p:tgtEl>
                                          <p:spTgt spid="2"/>
                                        </p:tgtEl>
                                        <p:attrNameLst>
                                          <p:attrName>ppt_w</p:attrName>
                                        </p:attrNameLst>
                                      </p:cBhvr>
                                      <p:tavLst>
                                        <p:tav tm="0">
                                          <p:val>
                                            <p:strVal val="#ppt_w*0.70"/>
                                          </p:val>
                                        </p:tav>
                                        <p:tav tm="100000">
                                          <p:val>
                                            <p:strVal val="#ppt_w"/>
                                          </p:val>
                                        </p:tav>
                                      </p:tavLst>
                                    </p:anim>
                                    <p:anim calcmode="lin" valueType="num">
                                      <p:cBhvr>
                                        <p:cTn id="32" dur="1000" fill="hold"/>
                                        <p:tgtEl>
                                          <p:spTgt spid="2"/>
                                        </p:tgtEl>
                                        <p:attrNameLst>
                                          <p:attrName>ppt_h</p:attrName>
                                        </p:attrNameLst>
                                      </p:cBhvr>
                                      <p:tavLst>
                                        <p:tav tm="0">
                                          <p:val>
                                            <p:strVal val="#ppt_h"/>
                                          </p:val>
                                        </p:tav>
                                        <p:tav tm="100000">
                                          <p:val>
                                            <p:strVal val="#ppt_h"/>
                                          </p:val>
                                        </p:tav>
                                      </p:tavLst>
                                    </p:anim>
                                    <p:animEffect transition="in" filter="fade">
                                      <p:cBhvr>
                                        <p:cTn id="3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50" grpId="0" animBg="1"/>
      <p:bldP spid="47515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4294967295"/>
          </p:nvPr>
        </p:nvGraphicFramePr>
        <p:xfrm>
          <a:off x="1981200" y="838201"/>
          <a:ext cx="8686800" cy="944563"/>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944563">
                <a:tc>
                  <a:txBody>
                    <a:bodyPr/>
                    <a:lstStyle/>
                    <a:p>
                      <a:pPr marL="0" marR="0" lvl="0" indent="0" algn="l" defTabSz="914400" rtl="0" eaLnBrk="1" fontAlgn="base" latinLnBrk="0" hangingPunct="1">
                        <a:lnSpc>
                          <a:spcPct val="100000"/>
                        </a:lnSpc>
                        <a:spcBef>
                          <a:spcPct val="0"/>
                        </a:spcBef>
                        <a:spcAft>
                          <a:spcPct val="0"/>
                        </a:spcAft>
                        <a:buClr>
                          <a:schemeClr val="accent2"/>
                        </a:buClr>
                        <a:buSzTx/>
                        <a:buFontTx/>
                        <a:buNone/>
                        <a:tabLst/>
                      </a:pPr>
                      <a:r>
                        <a:rPr kumimoji="0" lang="en-US" sz="2400" b="0" i="0" u="none" strike="noStrike" cap="none" normalizeH="0" baseline="0" smtClean="0">
                          <a:ln>
                            <a:noFill/>
                          </a:ln>
                          <a:solidFill>
                            <a:srgbClr val="FF0000"/>
                          </a:solidFill>
                          <a:effectLst/>
                          <a:latin typeface="Arial" charset="0"/>
                          <a:cs typeface="Arial" charset="0"/>
                        </a:rPr>
                        <a:t>Văn hóa gốc nông nghiệp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Tx/>
                        <a:buFontTx/>
                        <a:buNone/>
                        <a:tabLst/>
                      </a:pPr>
                      <a:r>
                        <a:rPr kumimoji="0" lang="en-US" sz="2400" b="0" i="0" u="none" strike="noStrike" cap="none" normalizeH="0" baseline="0" smtClean="0">
                          <a:ln>
                            <a:noFill/>
                          </a:ln>
                          <a:solidFill>
                            <a:srgbClr val="FF0000"/>
                          </a:solidFill>
                          <a:effectLst/>
                          <a:latin typeface="Arial" charset="0"/>
                          <a:cs typeface="Arial" charset="0"/>
                        </a:rPr>
                        <a:t>Văn hóa gốc du mục</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133600"/>
            <a:ext cx="38100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371600"/>
            <a:ext cx="40767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Table 9"/>
          <p:cNvGraphicFramePr>
            <a:graphicFrameLocks noGrp="1"/>
          </p:cNvGraphicFramePr>
          <p:nvPr/>
        </p:nvGraphicFramePr>
        <p:xfrm>
          <a:off x="1676400" y="2057400"/>
          <a:ext cx="8686800" cy="944736"/>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944563">
                <a:tc>
                  <a:txBody>
                    <a:bodyPr/>
                    <a:lstStyle/>
                    <a:p>
                      <a:pPr marL="0" marR="0" lvl="0" indent="0" algn="l" defTabSz="914400" rtl="0" eaLnBrk="1" fontAlgn="base" latinLnBrk="0" hangingPunct="1">
                        <a:lnSpc>
                          <a:spcPct val="100000"/>
                        </a:lnSpc>
                        <a:spcBef>
                          <a:spcPct val="0"/>
                        </a:spcBef>
                        <a:spcAft>
                          <a:spcPct val="0"/>
                        </a:spcAft>
                        <a:buClr>
                          <a:schemeClr val="accent2"/>
                        </a:buClr>
                        <a:buSzTx/>
                        <a:buFontTx/>
                        <a:buNone/>
                        <a:tabLst/>
                      </a:pPr>
                      <a:r>
                        <a:rPr kumimoji="0" lang="en-US" sz="2800" b="0" i="0" u="none" strike="noStrike" cap="none" normalizeH="0" baseline="0" smtClean="0">
                          <a:ln>
                            <a:noFill/>
                          </a:ln>
                          <a:solidFill>
                            <a:schemeClr val="accent2"/>
                          </a:solidFill>
                          <a:effectLst/>
                          <a:latin typeface="Verdana" pitchFamily="34" charset="0"/>
                          <a:cs typeface="Arial" charset="0"/>
                        </a:rPr>
                        <a:t>Khí hậu: Nắng nóng lắm, mưa ẩm nhiều</a:t>
                      </a:r>
                    </a:p>
                  </a:txBody>
                  <a:tcPr marT="45648" marB="4564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Tx/>
                        <a:buFontTx/>
                        <a:buNone/>
                        <a:tabLst/>
                      </a:pPr>
                      <a:r>
                        <a:rPr kumimoji="0" lang="en-US" sz="2800" b="0" i="0" u="none" strike="noStrike" cap="none" normalizeH="0" baseline="0" smtClean="0">
                          <a:ln>
                            <a:noFill/>
                          </a:ln>
                          <a:solidFill>
                            <a:schemeClr val="accent2"/>
                          </a:solidFill>
                          <a:effectLst/>
                          <a:latin typeface="Verdana" pitchFamily="34" charset="0"/>
                          <a:cs typeface="Arial" charset="0"/>
                        </a:rPr>
                        <a:t>Xứ lạnh, khô</a:t>
                      </a:r>
                    </a:p>
                  </a:txBody>
                  <a:tcPr marT="45648" marB="45648"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13" name="Rectangle 12"/>
          <p:cNvSpPr/>
          <p:nvPr/>
        </p:nvSpPr>
        <p:spPr>
          <a:xfrm>
            <a:off x="2209800" y="1905000"/>
            <a:ext cx="3429000" cy="42672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50000"/>
              </a:lnSpc>
              <a:defRPr/>
            </a:pPr>
            <a:r>
              <a:rPr lang="en-US" sz="3200" dirty="0" err="1">
                <a:latin typeface="Arial" pitchFamily="34" charset="0"/>
                <a:cs typeface="Arial" pitchFamily="34" charset="0"/>
              </a:rPr>
              <a:t>Sống</a:t>
            </a:r>
            <a:r>
              <a:rPr lang="en-US" sz="3200" dirty="0">
                <a:latin typeface="Arial" pitchFamily="34" charset="0"/>
                <a:cs typeface="Arial" pitchFamily="34" charset="0"/>
              </a:rPr>
              <a:t> </a:t>
            </a:r>
            <a:r>
              <a:rPr lang="en-US" sz="3200" dirty="0" err="1">
                <a:latin typeface="Arial" pitchFamily="34" charset="0"/>
                <a:cs typeface="Arial" pitchFamily="34" charset="0"/>
              </a:rPr>
              <a:t>định</a:t>
            </a:r>
            <a:r>
              <a:rPr lang="en-US" sz="3200" dirty="0">
                <a:latin typeface="Arial" pitchFamily="34" charset="0"/>
                <a:cs typeface="Arial" pitchFamily="34" charset="0"/>
              </a:rPr>
              <a:t> </a:t>
            </a:r>
            <a:r>
              <a:rPr lang="en-US" sz="3200" dirty="0" err="1">
                <a:latin typeface="Arial" pitchFamily="34" charset="0"/>
                <a:cs typeface="Arial" pitchFamily="34" charset="0"/>
              </a:rPr>
              <a:t>cư</a:t>
            </a:r>
            <a:r>
              <a:rPr lang="en-US" sz="3200" dirty="0">
                <a:latin typeface="Arial" pitchFamily="34" charset="0"/>
                <a:cs typeface="Arial" pitchFamily="34" charset="0"/>
              </a:rPr>
              <a:t>, </a:t>
            </a:r>
            <a:r>
              <a:rPr lang="en-US" sz="3200" dirty="0" err="1">
                <a:latin typeface="Arial" pitchFamily="34" charset="0"/>
                <a:cs typeface="Arial" pitchFamily="34" charset="0"/>
              </a:rPr>
              <a:t>thái</a:t>
            </a:r>
            <a:r>
              <a:rPr lang="en-US" sz="3200" dirty="0">
                <a:latin typeface="Arial" pitchFamily="34" charset="0"/>
                <a:cs typeface="Arial" pitchFamily="34" charset="0"/>
              </a:rPr>
              <a:t> </a:t>
            </a:r>
            <a:r>
              <a:rPr lang="en-US" sz="3200" dirty="0" err="1">
                <a:latin typeface="Arial" pitchFamily="34" charset="0"/>
                <a:cs typeface="Arial" pitchFamily="34" charset="0"/>
              </a:rPr>
              <a:t>độ</a:t>
            </a:r>
            <a:r>
              <a:rPr lang="en-US" sz="3200" dirty="0">
                <a:latin typeface="Arial" pitchFamily="34" charset="0"/>
                <a:cs typeface="Arial" pitchFamily="34" charset="0"/>
              </a:rPr>
              <a:t> </a:t>
            </a:r>
            <a:r>
              <a:rPr lang="en-US" sz="3200" dirty="0" err="1">
                <a:latin typeface="Arial" pitchFamily="34" charset="0"/>
                <a:cs typeface="Arial" pitchFamily="34" charset="0"/>
              </a:rPr>
              <a:t>tôn</a:t>
            </a:r>
            <a:r>
              <a:rPr lang="en-US" sz="3200" dirty="0">
                <a:latin typeface="Arial" pitchFamily="34" charset="0"/>
                <a:cs typeface="Arial" pitchFamily="34" charset="0"/>
              </a:rPr>
              <a:t> </a:t>
            </a:r>
            <a:r>
              <a:rPr lang="en-US" sz="3200" dirty="0" err="1">
                <a:latin typeface="Arial" pitchFamily="34" charset="0"/>
                <a:cs typeface="Arial" pitchFamily="34" charset="0"/>
              </a:rPr>
              <a:t>trọng</a:t>
            </a:r>
            <a:r>
              <a:rPr lang="en-US" sz="3200" dirty="0">
                <a:latin typeface="Arial" pitchFamily="34" charset="0"/>
                <a:cs typeface="Arial" pitchFamily="34" charset="0"/>
              </a:rPr>
              <a:t>, </a:t>
            </a:r>
            <a:r>
              <a:rPr lang="en-US" sz="3200" dirty="0" err="1">
                <a:latin typeface="Arial" pitchFamily="34" charset="0"/>
                <a:cs typeface="Arial" pitchFamily="34" charset="0"/>
              </a:rPr>
              <a:t>ước</a:t>
            </a:r>
            <a:r>
              <a:rPr lang="en-US" sz="3200" dirty="0">
                <a:latin typeface="Arial" pitchFamily="34" charset="0"/>
                <a:cs typeface="Arial" pitchFamily="34" charset="0"/>
              </a:rPr>
              <a:t> </a:t>
            </a:r>
            <a:r>
              <a:rPr lang="en-US" sz="3200" dirty="0" err="1">
                <a:latin typeface="Arial" pitchFamily="34" charset="0"/>
                <a:cs typeface="Arial" pitchFamily="34" charset="0"/>
              </a:rPr>
              <a:t>mong</a:t>
            </a:r>
            <a:r>
              <a:rPr lang="en-US" sz="3200" dirty="0">
                <a:latin typeface="Arial" pitchFamily="34" charset="0"/>
                <a:cs typeface="Arial" pitchFamily="34" charset="0"/>
              </a:rPr>
              <a:t> </a:t>
            </a:r>
            <a:r>
              <a:rPr lang="en-US" sz="3200" dirty="0" err="1">
                <a:latin typeface="Arial" pitchFamily="34" charset="0"/>
                <a:cs typeface="Arial" pitchFamily="34" charset="0"/>
              </a:rPr>
              <a:t>sống</a:t>
            </a:r>
            <a:r>
              <a:rPr lang="en-US" sz="3200" dirty="0">
                <a:latin typeface="Arial" pitchFamily="34" charset="0"/>
                <a:cs typeface="Arial" pitchFamily="34" charset="0"/>
              </a:rPr>
              <a:t> </a:t>
            </a:r>
            <a:r>
              <a:rPr lang="en-US" sz="3200" dirty="0" err="1">
                <a:latin typeface="Arial" pitchFamily="34" charset="0"/>
                <a:cs typeface="Arial" pitchFamily="34" charset="0"/>
              </a:rPr>
              <a:t>hoà</a:t>
            </a:r>
            <a:r>
              <a:rPr lang="en-US" sz="3200" dirty="0">
                <a:latin typeface="Arial" pitchFamily="34" charset="0"/>
                <a:cs typeface="Arial" pitchFamily="34" charset="0"/>
              </a:rPr>
              <a:t> </a:t>
            </a:r>
            <a:r>
              <a:rPr lang="en-US" sz="3200" dirty="0" err="1">
                <a:latin typeface="Arial" pitchFamily="34" charset="0"/>
                <a:cs typeface="Arial" pitchFamily="34" charset="0"/>
              </a:rPr>
              <a:t>hợp</a:t>
            </a:r>
            <a:r>
              <a:rPr lang="en-US" sz="3200" dirty="0">
                <a:latin typeface="Arial" pitchFamily="34" charset="0"/>
                <a:cs typeface="Arial" pitchFamily="34" charset="0"/>
              </a:rPr>
              <a:t> </a:t>
            </a:r>
            <a:r>
              <a:rPr lang="en-US" sz="3200" dirty="0" err="1">
                <a:latin typeface="Arial" pitchFamily="34" charset="0"/>
                <a:cs typeface="Arial" pitchFamily="34" charset="0"/>
              </a:rPr>
              <a:t>với</a:t>
            </a:r>
            <a:r>
              <a:rPr lang="en-US" sz="3200" dirty="0">
                <a:latin typeface="Arial" pitchFamily="34" charset="0"/>
                <a:cs typeface="Arial" pitchFamily="34" charset="0"/>
              </a:rPr>
              <a:t> </a:t>
            </a:r>
            <a:r>
              <a:rPr lang="en-US" sz="3200" dirty="0" err="1">
                <a:latin typeface="Arial" pitchFamily="34" charset="0"/>
                <a:cs typeface="Arial" pitchFamily="34" charset="0"/>
              </a:rPr>
              <a:t>thiên</a:t>
            </a:r>
            <a:r>
              <a:rPr lang="en-US" sz="3200" dirty="0">
                <a:latin typeface="Arial" pitchFamily="34" charset="0"/>
                <a:cs typeface="Arial" pitchFamily="34" charset="0"/>
              </a:rPr>
              <a:t> </a:t>
            </a:r>
            <a:r>
              <a:rPr lang="en-US" sz="3200" dirty="0" err="1">
                <a:latin typeface="Arial" pitchFamily="34" charset="0"/>
                <a:cs typeface="Arial" pitchFamily="34" charset="0"/>
              </a:rPr>
              <a:t>nhiên</a:t>
            </a:r>
            <a:endParaRPr lang="en-US" sz="3200" dirty="0">
              <a:latin typeface="Arial" pitchFamily="34" charset="0"/>
              <a:cs typeface="Arial" pitchFamily="34" charset="0"/>
            </a:endParaRPr>
          </a:p>
        </p:txBody>
      </p:sp>
      <p:sp>
        <p:nvSpPr>
          <p:cNvPr id="14" name="Rectangle 13"/>
          <p:cNvSpPr/>
          <p:nvPr/>
        </p:nvSpPr>
        <p:spPr>
          <a:xfrm>
            <a:off x="6705600" y="1676400"/>
            <a:ext cx="3733800" cy="426720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50000"/>
              </a:lnSpc>
              <a:defRPr/>
            </a:pPr>
            <a:r>
              <a:rPr lang="en-US" sz="3600" dirty="0" err="1">
                <a:latin typeface="Arial" pitchFamily="34" charset="0"/>
                <a:cs typeface="Arial" pitchFamily="34" charset="0"/>
              </a:rPr>
              <a:t>Coi</a:t>
            </a:r>
            <a:r>
              <a:rPr lang="en-US" sz="3600" dirty="0">
                <a:latin typeface="Arial" pitchFamily="34" charset="0"/>
                <a:cs typeface="Arial" pitchFamily="34" charset="0"/>
              </a:rPr>
              <a:t> </a:t>
            </a:r>
            <a:r>
              <a:rPr lang="en-US" sz="3600" dirty="0" err="1">
                <a:latin typeface="Arial" pitchFamily="34" charset="0"/>
                <a:cs typeface="Arial" pitchFamily="34" charset="0"/>
              </a:rPr>
              <a:t>thường</a:t>
            </a:r>
            <a:r>
              <a:rPr lang="en-US" sz="3600" dirty="0">
                <a:latin typeface="Arial" pitchFamily="34" charset="0"/>
                <a:cs typeface="Arial" pitchFamily="34" charset="0"/>
              </a:rPr>
              <a:t> </a:t>
            </a:r>
            <a:r>
              <a:rPr lang="en-US" sz="3600" dirty="0" err="1">
                <a:latin typeface="Arial" pitchFamily="34" charset="0"/>
                <a:cs typeface="Arial" pitchFamily="34" charset="0"/>
              </a:rPr>
              <a:t>tự</a:t>
            </a:r>
            <a:r>
              <a:rPr lang="en-US" sz="3600" dirty="0">
                <a:latin typeface="Arial" pitchFamily="34" charset="0"/>
                <a:cs typeface="Arial" pitchFamily="34" charset="0"/>
              </a:rPr>
              <a:t> </a:t>
            </a:r>
            <a:r>
              <a:rPr lang="en-US" sz="3600" dirty="0" err="1">
                <a:latin typeface="Arial" pitchFamily="34" charset="0"/>
                <a:cs typeface="Arial" pitchFamily="34" charset="0"/>
              </a:rPr>
              <a:t>nhiên</a:t>
            </a:r>
            <a:r>
              <a:rPr lang="en-US" sz="3600" dirty="0">
                <a:latin typeface="Arial" pitchFamily="34" charset="0"/>
                <a:cs typeface="Arial" pitchFamily="34" charset="0"/>
              </a:rPr>
              <a:t>, </a:t>
            </a:r>
            <a:r>
              <a:rPr lang="en-US" sz="3600" dirty="0" err="1">
                <a:latin typeface="Arial" pitchFamily="34" charset="0"/>
                <a:cs typeface="Arial" pitchFamily="34" charset="0"/>
              </a:rPr>
              <a:t>dẫn</a:t>
            </a:r>
            <a:r>
              <a:rPr lang="en-US" sz="3600" dirty="0">
                <a:latin typeface="Arial" pitchFamily="34" charset="0"/>
                <a:cs typeface="Arial" pitchFamily="34" charset="0"/>
              </a:rPr>
              <a:t> </a:t>
            </a:r>
            <a:r>
              <a:rPr lang="en-US" sz="3600" dirty="0" err="1">
                <a:latin typeface="Arial" pitchFamily="34" charset="0"/>
                <a:cs typeface="Arial" pitchFamily="34" charset="0"/>
              </a:rPr>
              <a:t>đến</a:t>
            </a:r>
            <a:r>
              <a:rPr lang="en-US" sz="3600" dirty="0">
                <a:latin typeface="Arial" pitchFamily="34" charset="0"/>
                <a:cs typeface="Arial" pitchFamily="34" charset="0"/>
              </a:rPr>
              <a:t> </a:t>
            </a:r>
            <a:r>
              <a:rPr lang="en-US" sz="3600" dirty="0" err="1">
                <a:latin typeface="Arial" pitchFamily="34" charset="0"/>
                <a:cs typeface="Arial" pitchFamily="34" charset="0"/>
              </a:rPr>
              <a:t>tham</a:t>
            </a:r>
            <a:r>
              <a:rPr lang="en-US" sz="3600" dirty="0">
                <a:latin typeface="Arial" pitchFamily="34" charset="0"/>
                <a:cs typeface="Arial" pitchFamily="34" charset="0"/>
              </a:rPr>
              <a:t> </a:t>
            </a:r>
            <a:r>
              <a:rPr lang="en-US" sz="3600" dirty="0" err="1">
                <a:latin typeface="Arial" pitchFamily="34" charset="0"/>
                <a:cs typeface="Arial" pitchFamily="34" charset="0"/>
              </a:rPr>
              <a:t>vọng</a:t>
            </a:r>
            <a:r>
              <a:rPr lang="en-US" sz="3600" dirty="0">
                <a:latin typeface="Arial" pitchFamily="34" charset="0"/>
                <a:cs typeface="Arial" pitchFamily="34" charset="0"/>
              </a:rPr>
              <a:t> </a:t>
            </a:r>
            <a:r>
              <a:rPr lang="en-US" sz="3600" dirty="0" err="1">
                <a:latin typeface="Arial" pitchFamily="34" charset="0"/>
                <a:cs typeface="Arial" pitchFamily="34" charset="0"/>
              </a:rPr>
              <a:t>chinh</a:t>
            </a:r>
            <a:r>
              <a:rPr lang="en-US" sz="3600" dirty="0">
                <a:latin typeface="Arial" pitchFamily="34" charset="0"/>
                <a:cs typeface="Arial" pitchFamily="34" charset="0"/>
              </a:rPr>
              <a:t> </a:t>
            </a:r>
            <a:r>
              <a:rPr lang="en-US" sz="3600" dirty="0" err="1">
                <a:latin typeface="Arial" pitchFamily="34" charset="0"/>
                <a:cs typeface="Arial" pitchFamily="34" charset="0"/>
              </a:rPr>
              <a:t>phục</a:t>
            </a:r>
            <a:r>
              <a:rPr lang="en-US" sz="3600" dirty="0">
                <a:latin typeface="Arial" pitchFamily="34" charset="0"/>
                <a:cs typeface="Arial" pitchFamily="34" charset="0"/>
              </a:rPr>
              <a:t> </a:t>
            </a:r>
            <a:r>
              <a:rPr lang="en-US" sz="3600" dirty="0" err="1">
                <a:latin typeface="Arial" pitchFamily="34" charset="0"/>
                <a:cs typeface="Arial" pitchFamily="34" charset="0"/>
              </a:rPr>
              <a:t>tự</a:t>
            </a:r>
            <a:r>
              <a:rPr lang="en-US" sz="3600" dirty="0">
                <a:latin typeface="Arial" pitchFamily="34" charset="0"/>
                <a:cs typeface="Arial" pitchFamily="34" charset="0"/>
              </a:rPr>
              <a:t> </a:t>
            </a:r>
            <a:r>
              <a:rPr lang="en-US" sz="3600" dirty="0" err="1">
                <a:latin typeface="Arial" pitchFamily="34" charset="0"/>
                <a:cs typeface="Arial" pitchFamily="34" charset="0"/>
              </a:rPr>
              <a:t>nhiên</a:t>
            </a:r>
            <a:r>
              <a:rPr lang="en-US" sz="3600" dirty="0">
                <a:latin typeface="Arial" pitchFamily="34" charset="0"/>
                <a:cs typeface="Arial" pitchFamily="34" charset="0"/>
              </a:rPr>
              <a:t> </a:t>
            </a:r>
          </a:p>
        </p:txBody>
      </p:sp>
      <p:sp>
        <p:nvSpPr>
          <p:cNvPr id="15" name="Rounded Rectangle 14"/>
          <p:cNvSpPr/>
          <p:nvPr/>
        </p:nvSpPr>
        <p:spPr>
          <a:xfrm>
            <a:off x="6781800" y="2057400"/>
            <a:ext cx="3429000" cy="3352800"/>
          </a:xfrm>
          <a:prstGeom prst="roundRect">
            <a:avLst/>
          </a:prstGeom>
        </p:spPr>
        <p:style>
          <a:lnRef idx="0">
            <a:schemeClr val="accent4"/>
          </a:lnRef>
          <a:fillRef idx="3">
            <a:schemeClr val="accent4"/>
          </a:fillRef>
          <a:effectRef idx="3">
            <a:schemeClr val="accent4"/>
          </a:effectRef>
          <a:fontRef idx="minor">
            <a:schemeClr val="lt1"/>
          </a:fontRef>
        </p:style>
        <p:txBody>
          <a:bodyPr anchor="ctr"/>
          <a:lstStyle/>
          <a:p>
            <a:pPr algn="ctr" eaLnBrk="1" hangingPunct="1">
              <a:lnSpc>
                <a:spcPct val="150000"/>
              </a:lnSpc>
              <a:defRPr/>
            </a:pPr>
            <a:r>
              <a:rPr lang="en-US" sz="3200" b="1" dirty="0" err="1">
                <a:solidFill>
                  <a:schemeClr val="tx1"/>
                </a:solidFill>
                <a:latin typeface="Arial" pitchFamily="34" charset="0"/>
                <a:cs typeface="Arial" pitchFamily="34" charset="0"/>
              </a:rPr>
              <a:t>tư</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duy</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phân</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tích</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khách</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quan</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chú</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trọng</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các</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yếu</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tố</a:t>
            </a:r>
            <a:endParaRPr lang="en-US" sz="3200" b="1" dirty="0">
              <a:solidFill>
                <a:schemeClr val="tx1"/>
              </a:solidFill>
              <a:latin typeface="Arial" pitchFamily="34" charset="0"/>
              <a:cs typeface="Arial" pitchFamily="34" charset="0"/>
            </a:endParaRPr>
          </a:p>
        </p:txBody>
      </p:sp>
      <p:sp>
        <p:nvSpPr>
          <p:cNvPr id="16" name="Rounded Rectangle 15"/>
          <p:cNvSpPr/>
          <p:nvPr/>
        </p:nvSpPr>
        <p:spPr>
          <a:xfrm>
            <a:off x="2133600" y="2057400"/>
            <a:ext cx="3810000" cy="3733800"/>
          </a:xfrm>
          <a:prstGeom prst="roundRect">
            <a:avLst/>
          </a:prstGeom>
        </p:spPr>
        <p:style>
          <a:lnRef idx="0">
            <a:schemeClr val="accent4"/>
          </a:lnRef>
          <a:fillRef idx="3">
            <a:schemeClr val="accent4"/>
          </a:fillRef>
          <a:effectRef idx="3">
            <a:schemeClr val="accent4"/>
          </a:effectRef>
          <a:fontRef idx="minor">
            <a:schemeClr val="lt1"/>
          </a:fontRef>
        </p:style>
        <p:txBody>
          <a:bodyPr anchor="ctr"/>
          <a:lstStyle/>
          <a:p>
            <a:pPr algn="ctr" eaLnBrk="1" hangingPunct="1">
              <a:lnSpc>
                <a:spcPct val="150000"/>
              </a:lnSpc>
              <a:defRPr/>
            </a:pPr>
            <a:r>
              <a:rPr lang="en-US" sz="2800" b="1" dirty="0" err="1">
                <a:solidFill>
                  <a:schemeClr val="tx1"/>
                </a:solidFill>
                <a:latin typeface="Arial" pitchFamily="34" charset="0"/>
                <a:cs typeface="Arial" pitchFamily="34" charset="0"/>
              </a:rPr>
              <a:t>Tư</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duy</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thiên</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về</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tổng</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hợp</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và</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biện</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chứng</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trong</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quan</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hệ</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chủ</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quan</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cảm</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tính</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và</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kinh</a:t>
            </a:r>
            <a:r>
              <a:rPr lang="en-US" sz="2800" b="1" dirty="0">
                <a:solidFill>
                  <a:schemeClr val="tx1"/>
                </a:solidFill>
                <a:latin typeface="Arial" pitchFamily="34" charset="0"/>
                <a:cs typeface="Arial" pitchFamily="34" charset="0"/>
              </a:rPr>
              <a:t> </a:t>
            </a:r>
            <a:r>
              <a:rPr lang="en-US" sz="2800" b="1" dirty="0" err="1">
                <a:solidFill>
                  <a:schemeClr val="tx1"/>
                </a:solidFill>
                <a:latin typeface="Arial" pitchFamily="34" charset="0"/>
                <a:cs typeface="Arial" pitchFamily="34" charset="0"/>
              </a:rPr>
              <a:t>nghiệm</a:t>
            </a:r>
            <a:r>
              <a:rPr lang="en-US" sz="2800" b="1" dirty="0">
                <a:solidFill>
                  <a:schemeClr val="tx1"/>
                </a:solidFill>
                <a:latin typeface="Arial" pitchFamily="34" charset="0"/>
                <a:cs typeface="Arial" pitchFamily="34" charset="0"/>
              </a:rPr>
              <a:t> </a:t>
            </a:r>
          </a:p>
        </p:txBody>
      </p:sp>
      <p:sp>
        <p:nvSpPr>
          <p:cNvPr id="17" name="Rounded Rectangle 16"/>
          <p:cNvSpPr/>
          <p:nvPr/>
        </p:nvSpPr>
        <p:spPr>
          <a:xfrm>
            <a:off x="2819400" y="1447800"/>
            <a:ext cx="6400800" cy="457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2800" dirty="0">
                <a:solidFill>
                  <a:schemeClr val="tx1"/>
                </a:solidFill>
                <a:latin typeface="Arial" pitchFamily="34" charset="0"/>
                <a:cs typeface="Arial" pitchFamily="34" charset="0"/>
              </a:rPr>
              <a:t>TỔ CHỨC CỘNG ĐỒNG</a:t>
            </a:r>
          </a:p>
        </p:txBody>
      </p:sp>
      <p:sp>
        <p:nvSpPr>
          <p:cNvPr id="18" name="Rectangle 17"/>
          <p:cNvSpPr/>
          <p:nvPr/>
        </p:nvSpPr>
        <p:spPr>
          <a:xfrm>
            <a:off x="1905000" y="2209800"/>
            <a:ext cx="3886200" cy="4648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buFont typeface="Wingdings" pitchFamily="2" charset="2"/>
              <a:buChar char="§"/>
              <a:defRPr/>
            </a:pPr>
            <a:r>
              <a:rPr lang="en-US" sz="3200" b="1">
                <a:solidFill>
                  <a:srgbClr val="FF0000"/>
                </a:solidFill>
                <a:latin typeface="Arial" charset="0"/>
                <a:cs typeface="Arial" charset="0"/>
              </a:rPr>
              <a:t>Trọng tình </a:t>
            </a:r>
          </a:p>
          <a:p>
            <a:pPr algn="just" eaLnBrk="1" hangingPunct="1">
              <a:lnSpc>
                <a:spcPct val="150000"/>
              </a:lnSpc>
              <a:buFont typeface="Wingdings" pitchFamily="2" charset="2"/>
              <a:buChar char="§"/>
              <a:defRPr/>
            </a:pPr>
            <a:r>
              <a:rPr lang="en-US" sz="3200" b="1">
                <a:solidFill>
                  <a:srgbClr val="FF0000"/>
                </a:solidFill>
                <a:latin typeface="Arial" charset="0"/>
                <a:cs typeface="Arial" charset="0"/>
              </a:rPr>
              <a:t>trọng đức </a:t>
            </a:r>
          </a:p>
          <a:p>
            <a:pPr algn="just" eaLnBrk="1" hangingPunct="1">
              <a:lnSpc>
                <a:spcPct val="150000"/>
              </a:lnSpc>
              <a:buFont typeface="Wingdings" pitchFamily="2" charset="2"/>
              <a:buChar char="§"/>
              <a:defRPr/>
            </a:pPr>
            <a:r>
              <a:rPr lang="en-US" sz="3200" b="1">
                <a:solidFill>
                  <a:srgbClr val="FF0000"/>
                </a:solidFill>
                <a:latin typeface="Arial" charset="0"/>
                <a:cs typeface="Arial" charset="0"/>
              </a:rPr>
              <a:t>trọng văn </a:t>
            </a:r>
          </a:p>
          <a:p>
            <a:pPr algn="just" eaLnBrk="1" hangingPunct="1">
              <a:lnSpc>
                <a:spcPct val="150000"/>
              </a:lnSpc>
              <a:buFont typeface="Wingdings" pitchFamily="2" charset="2"/>
              <a:buChar char="§"/>
              <a:defRPr/>
            </a:pPr>
            <a:r>
              <a:rPr lang="en-US" sz="3200" b="1">
                <a:solidFill>
                  <a:srgbClr val="FF0000"/>
                </a:solidFill>
                <a:latin typeface="Arial" charset="0"/>
                <a:cs typeface="Arial" charset="0"/>
              </a:rPr>
              <a:t>trọng nam</a:t>
            </a:r>
          </a:p>
          <a:p>
            <a:pPr algn="just" eaLnBrk="1" hangingPunct="1">
              <a:lnSpc>
                <a:spcPct val="150000"/>
              </a:lnSpc>
              <a:buFont typeface="Wingdings" pitchFamily="2" charset="2"/>
              <a:buChar char="§"/>
              <a:defRPr/>
            </a:pPr>
            <a:r>
              <a:rPr lang="en-US" sz="3200" b="1">
                <a:solidFill>
                  <a:srgbClr val="FF0000"/>
                </a:solidFill>
                <a:cs typeface="Arial" charset="0"/>
              </a:rPr>
              <a:t>Linh hoạt và dân chủ</a:t>
            </a:r>
          </a:p>
          <a:p>
            <a:pPr algn="just" eaLnBrk="1" hangingPunct="1">
              <a:lnSpc>
                <a:spcPct val="150000"/>
              </a:lnSpc>
              <a:buFont typeface="Wingdings" pitchFamily="2" charset="2"/>
              <a:buChar char="§"/>
              <a:defRPr/>
            </a:pPr>
            <a:r>
              <a:rPr lang="en-US" sz="3200" b="1">
                <a:solidFill>
                  <a:srgbClr val="FF0000"/>
                </a:solidFill>
                <a:cs typeface="Arial" charset="0"/>
              </a:rPr>
              <a:t>trọng tập thể</a:t>
            </a:r>
          </a:p>
          <a:p>
            <a:pPr algn="ctr" eaLnBrk="1" hangingPunct="1">
              <a:lnSpc>
                <a:spcPct val="150000"/>
              </a:lnSpc>
              <a:buFont typeface="Wingdings" pitchFamily="2" charset="2"/>
              <a:buChar char="§"/>
              <a:defRPr/>
            </a:pPr>
            <a:endParaRPr lang="en-US" sz="3200" b="1">
              <a:solidFill>
                <a:srgbClr val="FF0000"/>
              </a:solidFill>
              <a:latin typeface="Arial" charset="0"/>
              <a:cs typeface="Arial" charset="0"/>
            </a:endParaRPr>
          </a:p>
        </p:txBody>
      </p:sp>
      <p:sp>
        <p:nvSpPr>
          <p:cNvPr id="19" name="Rectangle 18"/>
          <p:cNvSpPr/>
          <p:nvPr/>
        </p:nvSpPr>
        <p:spPr>
          <a:xfrm>
            <a:off x="6172200" y="1752600"/>
            <a:ext cx="4267200" cy="4876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hangingPunct="1">
              <a:lnSpc>
                <a:spcPct val="150000"/>
              </a:lnSpc>
              <a:buFont typeface="Wingdings" pitchFamily="2" charset="2"/>
              <a:buChar char="§"/>
              <a:defRPr/>
            </a:pPr>
            <a:r>
              <a:rPr lang="en-US" sz="2800" b="1">
                <a:solidFill>
                  <a:srgbClr val="FF0000"/>
                </a:solidFill>
                <a:latin typeface="Arial" charset="0"/>
                <a:cs typeface="Arial" charset="0"/>
              </a:rPr>
              <a:t>Trọng sức mạnh</a:t>
            </a:r>
          </a:p>
          <a:p>
            <a:pPr algn="just" eaLnBrk="1" hangingPunct="1">
              <a:lnSpc>
                <a:spcPct val="150000"/>
              </a:lnSpc>
              <a:buFont typeface="Wingdings" pitchFamily="2" charset="2"/>
              <a:buChar char="§"/>
              <a:defRPr/>
            </a:pPr>
            <a:r>
              <a:rPr lang="en-US" sz="2800" b="1">
                <a:solidFill>
                  <a:srgbClr val="FF0000"/>
                </a:solidFill>
                <a:latin typeface="Arial" charset="0"/>
                <a:cs typeface="Arial" charset="0"/>
              </a:rPr>
              <a:t>trọng tài</a:t>
            </a:r>
          </a:p>
          <a:p>
            <a:pPr algn="just" eaLnBrk="1" hangingPunct="1">
              <a:lnSpc>
                <a:spcPct val="150000"/>
              </a:lnSpc>
              <a:buFont typeface="Wingdings" pitchFamily="2" charset="2"/>
              <a:buChar char="§"/>
              <a:defRPr/>
            </a:pPr>
            <a:r>
              <a:rPr lang="en-US" sz="2800" b="1">
                <a:solidFill>
                  <a:srgbClr val="FF0000"/>
                </a:solidFill>
                <a:latin typeface="Arial" charset="0"/>
                <a:cs typeface="Arial" charset="0"/>
              </a:rPr>
              <a:t>trọng võ</a:t>
            </a:r>
          </a:p>
          <a:p>
            <a:pPr algn="just" eaLnBrk="1" hangingPunct="1">
              <a:lnSpc>
                <a:spcPct val="150000"/>
              </a:lnSpc>
              <a:buFont typeface="Wingdings" pitchFamily="2" charset="2"/>
              <a:buChar char="§"/>
              <a:defRPr/>
            </a:pPr>
            <a:r>
              <a:rPr lang="en-US" sz="2800" b="1">
                <a:solidFill>
                  <a:srgbClr val="FF0000"/>
                </a:solidFill>
                <a:latin typeface="Arial" charset="0"/>
                <a:cs typeface="Arial" charset="0"/>
              </a:rPr>
              <a:t> trọng nữ</a:t>
            </a:r>
          </a:p>
          <a:p>
            <a:pPr algn="just" eaLnBrk="1" hangingPunct="1">
              <a:lnSpc>
                <a:spcPct val="150000"/>
              </a:lnSpc>
              <a:buFont typeface="Wingdings" pitchFamily="2" charset="2"/>
              <a:buChar char="§"/>
              <a:defRPr/>
            </a:pPr>
            <a:r>
              <a:rPr lang="en-US" sz="2800" b="1">
                <a:solidFill>
                  <a:srgbClr val="FF0000"/>
                </a:solidFill>
                <a:latin typeface="Arial" charset="0"/>
                <a:cs typeface="Arial" charset="0"/>
              </a:rPr>
              <a:t> coi trọng cá nhân </a:t>
            </a:r>
          </a:p>
          <a:p>
            <a:pPr algn="just" eaLnBrk="1" hangingPunct="1">
              <a:lnSpc>
                <a:spcPct val="150000"/>
              </a:lnSpc>
              <a:buFont typeface="Wingdings" pitchFamily="2" charset="2"/>
              <a:buChar char="§"/>
              <a:defRPr/>
            </a:pPr>
            <a:r>
              <a:rPr lang="en-US" sz="2800" b="1">
                <a:solidFill>
                  <a:srgbClr val="FF0000"/>
                </a:solidFill>
                <a:latin typeface="Arial" charset="0"/>
                <a:cs typeface="Arial" charset="0"/>
              </a:rPr>
              <a:t>nguyên tắc</a:t>
            </a:r>
          </a:p>
        </p:txBody>
      </p:sp>
      <p:sp>
        <p:nvSpPr>
          <p:cNvPr id="20" name="Rectangle 19"/>
          <p:cNvSpPr/>
          <p:nvPr/>
        </p:nvSpPr>
        <p:spPr>
          <a:xfrm>
            <a:off x="5943600" y="2362200"/>
            <a:ext cx="6400800" cy="10668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200" b="1" dirty="0" err="1">
                <a:solidFill>
                  <a:schemeClr val="tx1"/>
                </a:solidFill>
                <a:latin typeface="Arial" pitchFamily="34" charset="0"/>
                <a:cs typeface="Arial" pitchFamily="34" charset="0"/>
              </a:rPr>
              <a:t>Ứng</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xử</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với</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môi</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trường</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xã</a:t>
            </a:r>
            <a:r>
              <a:rPr lang="en-US" sz="3200" b="1" dirty="0">
                <a:solidFill>
                  <a:schemeClr val="tx1"/>
                </a:solidFill>
                <a:latin typeface="Arial" pitchFamily="34" charset="0"/>
                <a:cs typeface="Arial" pitchFamily="34" charset="0"/>
              </a:rPr>
              <a:t> </a:t>
            </a:r>
            <a:r>
              <a:rPr lang="en-US" sz="3200" b="1" dirty="0" err="1">
                <a:solidFill>
                  <a:schemeClr val="tx1"/>
                </a:solidFill>
                <a:latin typeface="Arial" pitchFamily="34" charset="0"/>
                <a:cs typeface="Arial" pitchFamily="34" charset="0"/>
              </a:rPr>
              <a:t>hội</a:t>
            </a:r>
            <a:endParaRPr lang="en-US" sz="3200" b="1" dirty="0">
              <a:solidFill>
                <a:schemeClr val="tx1"/>
              </a:solidFill>
              <a:latin typeface="Arial" pitchFamily="34" charset="0"/>
              <a:cs typeface="Arial" pitchFamily="34" charset="0"/>
            </a:endParaRPr>
          </a:p>
        </p:txBody>
      </p:sp>
      <p:sp>
        <p:nvSpPr>
          <p:cNvPr id="21" name="Oval 20"/>
          <p:cNvSpPr/>
          <p:nvPr/>
        </p:nvSpPr>
        <p:spPr>
          <a:xfrm>
            <a:off x="6553200" y="3124200"/>
            <a:ext cx="3657600" cy="35052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r>
              <a:rPr lang="en-US" sz="2800" b="1" dirty="0">
                <a:solidFill>
                  <a:schemeClr val="tx1"/>
                </a:solidFill>
              </a:rPr>
              <a:t>Dung </a:t>
            </a:r>
            <a:r>
              <a:rPr lang="en-US" sz="2800" b="1" dirty="0" err="1">
                <a:solidFill>
                  <a:schemeClr val="tx1"/>
                </a:solidFill>
              </a:rPr>
              <a:t>hợp</a:t>
            </a:r>
            <a:r>
              <a:rPr lang="en-US" sz="2800" b="1" dirty="0">
                <a:solidFill>
                  <a:schemeClr val="tx1"/>
                </a:solidFill>
              </a:rPr>
              <a:t> </a:t>
            </a:r>
            <a:r>
              <a:rPr lang="en-US" sz="2800" b="1" dirty="0" err="1">
                <a:solidFill>
                  <a:schemeClr val="tx1"/>
                </a:solidFill>
              </a:rPr>
              <a:t>trong</a:t>
            </a:r>
            <a:r>
              <a:rPr lang="en-US" sz="2800" b="1" dirty="0">
                <a:solidFill>
                  <a:schemeClr val="tx1"/>
                </a:solidFill>
              </a:rPr>
              <a:t> </a:t>
            </a:r>
            <a:r>
              <a:rPr lang="en-US" sz="2800" b="1" dirty="0" err="1">
                <a:solidFill>
                  <a:schemeClr val="tx1"/>
                </a:solidFill>
              </a:rPr>
              <a:t>tiếp</a:t>
            </a:r>
            <a:r>
              <a:rPr lang="en-US" sz="2800" b="1" dirty="0">
                <a:solidFill>
                  <a:schemeClr val="tx1"/>
                </a:solidFill>
              </a:rPr>
              <a:t> </a:t>
            </a:r>
            <a:r>
              <a:rPr lang="en-US" sz="2800" b="1" dirty="0" err="1">
                <a:solidFill>
                  <a:schemeClr val="tx1"/>
                </a:solidFill>
              </a:rPr>
              <a:t>nhận</a:t>
            </a:r>
            <a:r>
              <a:rPr lang="en-US" sz="2800" b="1" dirty="0">
                <a:solidFill>
                  <a:schemeClr val="tx1"/>
                </a:solidFill>
              </a:rPr>
              <a:t>; </a:t>
            </a:r>
            <a:r>
              <a:rPr lang="en-US" sz="2800" b="1" dirty="0" err="1">
                <a:solidFill>
                  <a:schemeClr val="tx1"/>
                </a:solidFill>
              </a:rPr>
              <a:t>mềm</a:t>
            </a:r>
            <a:r>
              <a:rPr lang="en-US" sz="2800" b="1" dirty="0">
                <a:solidFill>
                  <a:schemeClr val="tx1"/>
                </a:solidFill>
              </a:rPr>
              <a:t> </a:t>
            </a:r>
            <a:r>
              <a:rPr lang="en-US" sz="2800" b="1" dirty="0" err="1">
                <a:solidFill>
                  <a:schemeClr val="tx1"/>
                </a:solidFill>
              </a:rPr>
              <a:t>dẻo</a:t>
            </a:r>
            <a:r>
              <a:rPr lang="en-US" sz="2800" b="1" dirty="0">
                <a:solidFill>
                  <a:schemeClr val="tx1"/>
                </a:solidFill>
              </a:rPr>
              <a:t>, </a:t>
            </a:r>
            <a:r>
              <a:rPr lang="en-US" sz="2800" b="1" dirty="0" err="1">
                <a:solidFill>
                  <a:schemeClr val="tx1"/>
                </a:solidFill>
              </a:rPr>
              <a:t>hiếu</a:t>
            </a:r>
            <a:r>
              <a:rPr lang="en-US" sz="2800" b="1" dirty="0">
                <a:solidFill>
                  <a:schemeClr val="tx1"/>
                </a:solidFill>
              </a:rPr>
              <a:t> </a:t>
            </a:r>
            <a:r>
              <a:rPr lang="en-US" sz="2800" b="1" dirty="0" err="1">
                <a:solidFill>
                  <a:schemeClr val="tx1"/>
                </a:solidFill>
              </a:rPr>
              <a:t>hoà</a:t>
            </a:r>
            <a:r>
              <a:rPr lang="en-US" sz="2800" b="1" dirty="0">
                <a:solidFill>
                  <a:schemeClr val="tx1"/>
                </a:solidFill>
              </a:rPr>
              <a:t> </a:t>
            </a:r>
            <a:r>
              <a:rPr lang="en-US" sz="2800" b="1" dirty="0" err="1">
                <a:solidFill>
                  <a:schemeClr val="tx1"/>
                </a:solidFill>
              </a:rPr>
              <a:t>trong</a:t>
            </a:r>
            <a:r>
              <a:rPr lang="en-US" sz="2800" b="1" dirty="0">
                <a:solidFill>
                  <a:schemeClr val="tx1"/>
                </a:solidFill>
              </a:rPr>
              <a:t> </a:t>
            </a:r>
            <a:r>
              <a:rPr lang="en-US" sz="2800" b="1" dirty="0" err="1">
                <a:solidFill>
                  <a:schemeClr val="tx1"/>
                </a:solidFill>
              </a:rPr>
              <a:t>đối</a:t>
            </a:r>
            <a:r>
              <a:rPr lang="en-US" sz="2800" b="1" dirty="0">
                <a:solidFill>
                  <a:schemeClr val="tx1"/>
                </a:solidFill>
              </a:rPr>
              <a:t> </a:t>
            </a:r>
            <a:r>
              <a:rPr lang="en-US" sz="2800" b="1" dirty="0" err="1">
                <a:solidFill>
                  <a:schemeClr val="tx1"/>
                </a:solidFill>
              </a:rPr>
              <a:t>phó</a:t>
            </a:r>
            <a:endParaRPr lang="en-US" sz="2800" b="1" dirty="0">
              <a:solidFill>
                <a:schemeClr val="tx1"/>
              </a:solidFill>
            </a:endParaRPr>
          </a:p>
        </p:txBody>
      </p:sp>
      <p:sp>
        <p:nvSpPr>
          <p:cNvPr id="22" name="Oval 21"/>
          <p:cNvSpPr/>
          <p:nvPr/>
        </p:nvSpPr>
        <p:spPr>
          <a:xfrm>
            <a:off x="1981200" y="2895600"/>
            <a:ext cx="3581400" cy="3505200"/>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150000"/>
              </a:lnSpc>
              <a:defRPr/>
            </a:pPr>
            <a:r>
              <a:rPr lang="en-US" sz="2400" b="1" dirty="0" err="1">
                <a:solidFill>
                  <a:schemeClr val="tx1"/>
                </a:solidFill>
                <a:latin typeface="Arial" pitchFamily="34" charset="0"/>
                <a:cs typeface="Arial" pitchFamily="34" charset="0"/>
              </a:rPr>
              <a:t>Độc</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đoán</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trong</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tiếp</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nhận</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cứng</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rắn</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hiếu</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thắng</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trong</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đối</a:t>
            </a:r>
            <a:r>
              <a:rPr lang="en-US" sz="2400" b="1" dirty="0">
                <a:solidFill>
                  <a:schemeClr val="tx1"/>
                </a:solidFill>
                <a:latin typeface="Arial" pitchFamily="34" charset="0"/>
                <a:cs typeface="Arial" pitchFamily="34" charset="0"/>
              </a:rPr>
              <a:t> </a:t>
            </a:r>
            <a:r>
              <a:rPr lang="en-US" sz="2400" b="1" dirty="0" err="1">
                <a:solidFill>
                  <a:schemeClr val="tx1"/>
                </a:solidFill>
                <a:latin typeface="Arial" pitchFamily="34" charset="0"/>
                <a:cs typeface="Arial" pitchFamily="34" charset="0"/>
              </a:rPr>
              <a:t>phó</a:t>
            </a:r>
            <a:r>
              <a:rPr lang="en-US" sz="2400" b="1" dirty="0">
                <a:solidFill>
                  <a:schemeClr val="tx1"/>
                </a:solidFill>
                <a:latin typeface="Arial" pitchFamily="34" charset="0"/>
                <a:cs typeface="Arial" pitchFamily="34" charset="0"/>
              </a:rPr>
              <a:t>.</a:t>
            </a:r>
          </a:p>
        </p:txBody>
      </p:sp>
      <p:sp>
        <p:nvSpPr>
          <p:cNvPr id="181282" name="WordArt 34"/>
          <p:cNvSpPr>
            <a:spLocks noChangeArrowheads="1" noChangeShapeType="1" noTextEdit="1"/>
          </p:cNvSpPr>
          <p:nvPr/>
        </p:nvSpPr>
        <p:spPr bwMode="ltGray">
          <a:xfrm>
            <a:off x="1752600" y="0"/>
            <a:ext cx="8382000" cy="685800"/>
          </a:xfrm>
          <a:prstGeom prst="rect">
            <a:avLst/>
          </a:prstGeom>
        </p:spPr>
        <p:txBody>
          <a:bodyPr wrap="none" fromWordArt="1">
            <a:prstTxWarp prst="textPlain">
              <a:avLst>
                <a:gd name="adj" fmla="val 50000"/>
              </a:avLst>
            </a:prstTxWarp>
          </a:bodyPr>
          <a:lstStyle/>
          <a:p>
            <a:pPr algn="ctr"/>
            <a:r>
              <a:rPr lang="en-SG" sz="28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Vai trò quyết định của TTXH đối với YTXH</a:t>
            </a:r>
          </a:p>
        </p:txBody>
      </p:sp>
    </p:spTree>
    <p:extLst>
      <p:ext uri="{BB962C8B-B14F-4D97-AF65-F5344CB8AC3E}">
        <p14:creationId xmlns:p14="http://schemas.microsoft.com/office/powerpoint/2010/main" val="1227316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16"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Effect transition="in" filter="box(in)">
                                      <p:cBhvr>
                                        <p:cTn id="19" dur="500"/>
                                        <p:tgtEl>
                                          <p:spTgt spid="19460"/>
                                        </p:tgtEl>
                                      </p:cBhvr>
                                    </p:animEffect>
                                  </p:childTnLst>
                                </p:cTn>
                              </p:par>
                              <p:par>
                                <p:cTn id="20" presetID="4" presetClass="entr" presetSubtype="16" fill="hold" nodeType="withEffect">
                                  <p:stCondLst>
                                    <p:cond delay="0"/>
                                  </p:stCondLst>
                                  <p:childTnLst>
                                    <p:set>
                                      <p:cBhvr>
                                        <p:cTn id="21" dur="1" fill="hold">
                                          <p:stCondLst>
                                            <p:cond delay="0"/>
                                          </p:stCondLst>
                                        </p:cTn>
                                        <p:tgtEl>
                                          <p:spTgt spid="19461"/>
                                        </p:tgtEl>
                                        <p:attrNameLst>
                                          <p:attrName>style.visibility</p:attrName>
                                        </p:attrNameLst>
                                      </p:cBhvr>
                                      <p:to>
                                        <p:strVal val="visible"/>
                                      </p:to>
                                    </p:set>
                                    <p:animEffect transition="in" filter="box(in)">
                                      <p:cBhvr>
                                        <p:cTn id="22" dur="500"/>
                                        <p:tgtEl>
                                          <p:spTgt spid="194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xit" presetSubtype="16" fill="hold" nodeType="clickEffect">
                                  <p:stCondLst>
                                    <p:cond delay="0"/>
                                  </p:stCondLst>
                                  <p:childTnLst>
                                    <p:animEffect transition="out" filter="box(in)">
                                      <p:cBhvr>
                                        <p:cTn id="26" dur="500"/>
                                        <p:tgtEl>
                                          <p:spTgt spid="19460"/>
                                        </p:tgtEl>
                                      </p:cBhvr>
                                    </p:animEffect>
                                    <p:set>
                                      <p:cBhvr>
                                        <p:cTn id="27" dur="1" fill="hold">
                                          <p:stCondLst>
                                            <p:cond delay="499"/>
                                          </p:stCondLst>
                                        </p:cTn>
                                        <p:tgtEl>
                                          <p:spTgt spid="19460"/>
                                        </p:tgtEl>
                                        <p:attrNameLst>
                                          <p:attrName>style.visibility</p:attrName>
                                        </p:attrNameLst>
                                      </p:cBhvr>
                                      <p:to>
                                        <p:strVal val="hidden"/>
                                      </p:to>
                                    </p:set>
                                  </p:childTnLst>
                                </p:cTn>
                              </p:par>
                              <p:par>
                                <p:cTn id="28" presetID="4" presetClass="exit" presetSubtype="16" fill="hold" nodeType="withEffect">
                                  <p:stCondLst>
                                    <p:cond delay="0"/>
                                  </p:stCondLst>
                                  <p:childTnLst>
                                    <p:animEffect transition="out" filter="box(in)">
                                      <p:cBhvr>
                                        <p:cTn id="29" dur="500"/>
                                        <p:tgtEl>
                                          <p:spTgt spid="19461"/>
                                        </p:tgtEl>
                                      </p:cBhvr>
                                    </p:animEffect>
                                    <p:set>
                                      <p:cBhvr>
                                        <p:cTn id="30" dur="1" fill="hold">
                                          <p:stCondLst>
                                            <p:cond delay="499"/>
                                          </p:stCondLst>
                                        </p:cTn>
                                        <p:tgtEl>
                                          <p:spTgt spid="19461"/>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xit" presetSubtype="4" fill="hold" grpId="1" nodeType="clickEffect">
                                  <p:stCondLst>
                                    <p:cond delay="0"/>
                                  </p:stCondLst>
                                  <p:childTnLst>
                                    <p:anim calcmode="lin" valueType="num">
                                      <p:cBhvr additive="base">
                                        <p:cTn id="46" dur="500"/>
                                        <p:tgtEl>
                                          <p:spTgt spid="13"/>
                                        </p:tgtEl>
                                        <p:attrNameLst>
                                          <p:attrName>ppt_x</p:attrName>
                                        </p:attrNameLst>
                                      </p:cBhvr>
                                      <p:tavLst>
                                        <p:tav tm="0">
                                          <p:val>
                                            <p:strVal val="ppt_x"/>
                                          </p:val>
                                        </p:tav>
                                        <p:tav tm="100000">
                                          <p:val>
                                            <p:strVal val="ppt_x"/>
                                          </p:val>
                                        </p:tav>
                                      </p:tavLst>
                                    </p:anim>
                                    <p:anim calcmode="lin" valueType="num">
                                      <p:cBhvr additive="base">
                                        <p:cTn id="47" dur="500"/>
                                        <p:tgtEl>
                                          <p:spTgt spid="13"/>
                                        </p:tgtEl>
                                        <p:attrNameLst>
                                          <p:attrName>ppt_y</p:attrName>
                                        </p:attrNameLst>
                                      </p:cBhvr>
                                      <p:tavLst>
                                        <p:tav tm="0">
                                          <p:val>
                                            <p:strVal val="ppt_y"/>
                                          </p:val>
                                        </p:tav>
                                        <p:tav tm="100000">
                                          <p:val>
                                            <p:strVal val="1+ppt_h/2"/>
                                          </p:val>
                                        </p:tav>
                                      </p:tavLst>
                                    </p:anim>
                                    <p:set>
                                      <p:cBhvr>
                                        <p:cTn id="48" dur="1" fill="hold">
                                          <p:stCondLst>
                                            <p:cond delay="499"/>
                                          </p:stCondLst>
                                        </p:cTn>
                                        <p:tgtEl>
                                          <p:spTgt spid="13"/>
                                        </p:tgtEl>
                                        <p:attrNameLst>
                                          <p:attrName>style.visibility</p:attrName>
                                        </p:attrNameLst>
                                      </p:cBhvr>
                                      <p:to>
                                        <p:strVal val="hidden"/>
                                      </p:to>
                                    </p:set>
                                  </p:childTnLst>
                                </p:cTn>
                              </p:par>
                              <p:par>
                                <p:cTn id="49" presetID="2" presetClass="exit" presetSubtype="4" fill="hold" grpId="1" nodeType="withEffect">
                                  <p:stCondLst>
                                    <p:cond delay="0"/>
                                  </p:stCondLst>
                                  <p:childTnLst>
                                    <p:anim calcmode="lin" valueType="num">
                                      <p:cBhvr additive="base">
                                        <p:cTn id="50" dur="500"/>
                                        <p:tgtEl>
                                          <p:spTgt spid="14"/>
                                        </p:tgtEl>
                                        <p:attrNameLst>
                                          <p:attrName>ppt_x</p:attrName>
                                        </p:attrNameLst>
                                      </p:cBhvr>
                                      <p:tavLst>
                                        <p:tav tm="0">
                                          <p:val>
                                            <p:strVal val="ppt_x"/>
                                          </p:val>
                                        </p:tav>
                                        <p:tav tm="100000">
                                          <p:val>
                                            <p:strVal val="ppt_x"/>
                                          </p:val>
                                        </p:tav>
                                      </p:tavLst>
                                    </p:anim>
                                    <p:anim calcmode="lin" valueType="num">
                                      <p:cBhvr additive="base">
                                        <p:cTn id="51" dur="500"/>
                                        <p:tgtEl>
                                          <p:spTgt spid="14"/>
                                        </p:tgtEl>
                                        <p:attrNameLst>
                                          <p:attrName>ppt_y</p:attrName>
                                        </p:attrNameLst>
                                      </p:cBhvr>
                                      <p:tavLst>
                                        <p:tav tm="0">
                                          <p:val>
                                            <p:strVal val="ppt_y"/>
                                          </p:val>
                                        </p:tav>
                                        <p:tav tm="100000">
                                          <p:val>
                                            <p:strVal val="1+ppt_h/2"/>
                                          </p:val>
                                        </p:tav>
                                      </p:tavLst>
                                    </p:anim>
                                    <p:set>
                                      <p:cBhvr>
                                        <p:cTn id="52" dur="1" fill="hold">
                                          <p:stCondLst>
                                            <p:cond delay="499"/>
                                          </p:stCondLst>
                                        </p:cTn>
                                        <p:tgtEl>
                                          <p:spTgt spid="14"/>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8" presetClass="entr" presetSubtype="16"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amond(in)">
                                      <p:cBhvr>
                                        <p:cTn id="57" dur="2000"/>
                                        <p:tgtEl>
                                          <p:spTgt spid="15"/>
                                        </p:tgtEl>
                                      </p:cBhvr>
                                    </p:animEffect>
                                  </p:childTnLst>
                                </p:cTn>
                              </p:par>
                              <p:par>
                                <p:cTn id="58" presetID="8" presetClass="entr" presetSubtype="16"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diamond(in)">
                                      <p:cBhvr>
                                        <p:cTn id="60" dur="2000"/>
                                        <p:tgtEl>
                                          <p:spTgt spid="1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8" presetClass="exit" presetSubtype="16" fill="hold" nodeType="clickEffect">
                                  <p:stCondLst>
                                    <p:cond delay="0"/>
                                  </p:stCondLst>
                                  <p:childTnLst>
                                    <p:animEffect transition="out" filter="diamond(in)">
                                      <p:cBhvr>
                                        <p:cTn id="64" dur="2000"/>
                                        <p:tgtEl>
                                          <p:spTgt spid="16"/>
                                        </p:tgtEl>
                                      </p:cBhvr>
                                    </p:animEffect>
                                    <p:set>
                                      <p:cBhvr>
                                        <p:cTn id="65" dur="1" fill="hold">
                                          <p:stCondLst>
                                            <p:cond delay="1999"/>
                                          </p:stCondLst>
                                        </p:cTn>
                                        <p:tgtEl>
                                          <p:spTgt spid="16"/>
                                        </p:tgtEl>
                                        <p:attrNameLst>
                                          <p:attrName>style.visibility</p:attrName>
                                        </p:attrNameLst>
                                      </p:cBhvr>
                                      <p:to>
                                        <p:strVal val="hidden"/>
                                      </p:to>
                                    </p:set>
                                  </p:childTnLst>
                                </p:cTn>
                              </p:par>
                              <p:par>
                                <p:cTn id="66" presetID="8" presetClass="exit" presetSubtype="16" fill="hold" nodeType="withEffect">
                                  <p:stCondLst>
                                    <p:cond delay="0"/>
                                  </p:stCondLst>
                                  <p:childTnLst>
                                    <p:animEffect transition="out" filter="diamond(in)">
                                      <p:cBhvr>
                                        <p:cTn id="67" dur="2000"/>
                                        <p:tgtEl>
                                          <p:spTgt spid="15"/>
                                        </p:tgtEl>
                                      </p:cBhvr>
                                    </p:animEffect>
                                    <p:set>
                                      <p:cBhvr>
                                        <p:cTn id="68" dur="1" fill="hold">
                                          <p:stCondLst>
                                            <p:cond delay="1999"/>
                                          </p:stCondLst>
                                        </p:cTn>
                                        <p:tgtEl>
                                          <p:spTgt spid="15"/>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8" presetClass="entr" presetSubtype="16"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diamond(in)">
                                      <p:cBhvr>
                                        <p:cTn id="79" dur="2000"/>
                                        <p:tgtEl>
                                          <p:spTgt spid="18"/>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8" presetClass="entr" presetSubtype="16"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diamond(in)">
                                      <p:cBhvr>
                                        <p:cTn id="84" dur="2000"/>
                                        <p:tgtEl>
                                          <p:spTgt spid="19"/>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3" presetClass="exit" presetSubtype="10" fill="hold" grpId="1" nodeType="clickEffect">
                                  <p:stCondLst>
                                    <p:cond delay="0"/>
                                  </p:stCondLst>
                                  <p:childTnLst>
                                    <p:animEffect transition="out" filter="blinds(horizontal)">
                                      <p:cBhvr>
                                        <p:cTn id="88" dur="500"/>
                                        <p:tgtEl>
                                          <p:spTgt spid="18"/>
                                        </p:tgtEl>
                                      </p:cBhvr>
                                    </p:animEffect>
                                    <p:set>
                                      <p:cBhvr>
                                        <p:cTn id="89" dur="1" fill="hold">
                                          <p:stCondLst>
                                            <p:cond delay="499"/>
                                          </p:stCondLst>
                                        </p:cTn>
                                        <p:tgtEl>
                                          <p:spTgt spid="18"/>
                                        </p:tgtEl>
                                        <p:attrNameLst>
                                          <p:attrName>style.visibility</p:attrName>
                                        </p:attrNameLst>
                                      </p:cBhvr>
                                      <p:to>
                                        <p:strVal val="hidden"/>
                                      </p:to>
                                    </p:set>
                                  </p:childTnLst>
                                </p:cTn>
                              </p:par>
                              <p:par>
                                <p:cTn id="90" presetID="3" presetClass="exit" presetSubtype="10" fill="hold" grpId="1" nodeType="withEffect">
                                  <p:stCondLst>
                                    <p:cond delay="0"/>
                                  </p:stCondLst>
                                  <p:childTnLst>
                                    <p:animEffect transition="out" filter="blinds(horizontal)">
                                      <p:cBhvr>
                                        <p:cTn id="91" dur="500"/>
                                        <p:tgtEl>
                                          <p:spTgt spid="19"/>
                                        </p:tgtEl>
                                      </p:cBhvr>
                                    </p:animEffect>
                                    <p:set>
                                      <p:cBhvr>
                                        <p:cTn id="92" dur="1" fill="hold">
                                          <p:stCondLst>
                                            <p:cond delay="499"/>
                                          </p:stCondLst>
                                        </p:cTn>
                                        <p:tgtEl>
                                          <p:spTgt spid="19"/>
                                        </p:tgtEl>
                                        <p:attrNameLst>
                                          <p:attrName>style.visibility</p:attrName>
                                        </p:attrNameLst>
                                      </p:cBhvr>
                                      <p:to>
                                        <p:strVal val="hidden"/>
                                      </p:to>
                                    </p:set>
                                  </p:childTnLst>
                                </p:cTn>
                              </p:par>
                              <p:par>
                                <p:cTn id="93" presetID="3" presetClass="exit" presetSubtype="10" fill="hold" grpId="1" nodeType="withEffect">
                                  <p:stCondLst>
                                    <p:cond delay="0"/>
                                  </p:stCondLst>
                                  <p:childTnLst>
                                    <p:animEffect transition="out" filter="blinds(horizontal)">
                                      <p:cBhvr>
                                        <p:cTn id="94" dur="500"/>
                                        <p:tgtEl>
                                          <p:spTgt spid="17"/>
                                        </p:tgtEl>
                                      </p:cBhvr>
                                    </p:animEffect>
                                    <p:set>
                                      <p:cBhvr>
                                        <p:cTn id="95" dur="1" fill="hold">
                                          <p:stCondLst>
                                            <p:cond delay="499"/>
                                          </p:stCondLst>
                                        </p:cTn>
                                        <p:tgtEl>
                                          <p:spTgt spid="17"/>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20"/>
                                        </p:tgtEl>
                                        <p:attrNameLst>
                                          <p:attrName>style.visibility</p:attrName>
                                        </p:attrNameLst>
                                      </p:cBhvr>
                                      <p:to>
                                        <p:strVal val="visible"/>
                                      </p:to>
                                    </p:set>
                                    <p:anim calcmode="lin" valueType="num">
                                      <p:cBhvr additive="base">
                                        <p:cTn id="100" dur="500" fill="hold"/>
                                        <p:tgtEl>
                                          <p:spTgt spid="20"/>
                                        </p:tgtEl>
                                        <p:attrNameLst>
                                          <p:attrName>ppt_x</p:attrName>
                                        </p:attrNameLst>
                                      </p:cBhvr>
                                      <p:tavLst>
                                        <p:tav tm="0">
                                          <p:val>
                                            <p:strVal val="#ppt_x"/>
                                          </p:val>
                                        </p:tav>
                                        <p:tav tm="100000">
                                          <p:val>
                                            <p:strVal val="#ppt_x"/>
                                          </p:val>
                                        </p:tav>
                                      </p:tavLst>
                                    </p:anim>
                                    <p:anim calcmode="lin" valueType="num">
                                      <p:cBhvr additive="base">
                                        <p:cTn id="10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 presetClass="entr" presetSubtype="10" fill="hold" grpId="0" nodeType="clickEffect">
                                  <p:stCondLst>
                                    <p:cond delay="0"/>
                                  </p:stCondLst>
                                  <p:childTnLst>
                                    <p:set>
                                      <p:cBhvr>
                                        <p:cTn id="105" dur="1" fill="hold">
                                          <p:stCondLst>
                                            <p:cond delay="0"/>
                                          </p:stCondLst>
                                        </p:cTn>
                                        <p:tgtEl>
                                          <p:spTgt spid="21"/>
                                        </p:tgtEl>
                                        <p:attrNameLst>
                                          <p:attrName>style.visibility</p:attrName>
                                        </p:attrNameLst>
                                      </p:cBhvr>
                                      <p:to>
                                        <p:strVal val="visible"/>
                                      </p:to>
                                    </p:set>
                                    <p:animEffect transition="in" filter="checkerboard(across)">
                                      <p:cBhvr>
                                        <p:cTn id="106" dur="500"/>
                                        <p:tgtEl>
                                          <p:spTgt spid="21"/>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5" presetClass="entr" presetSubtype="10" fill="hold" grpId="0" nodeType="click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checkerboard(across)">
                                      <p:cBhvr>
                                        <p:cTn id="1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7" grpId="0" animBg="1"/>
      <p:bldP spid="17" grpId="1" animBg="1"/>
      <p:bldP spid="18" grpId="0" animBg="1"/>
      <p:bldP spid="18" grpId="1" animBg="1"/>
      <p:bldP spid="19" grpId="0" animBg="1"/>
      <p:bldP spid="19" grpId="1" animBg="1"/>
      <p:bldP spid="20" grpId="0" animBg="1"/>
      <p:bldP spid="21" grpId="0" animBg="1"/>
      <p:bldP spid="2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351089" y="5197476"/>
            <a:ext cx="7489825" cy="1584325"/>
            <a:chOff x="294" y="2614"/>
            <a:chExt cx="5248" cy="1541"/>
          </a:xfrm>
        </p:grpSpPr>
        <p:sp>
          <p:nvSpPr>
            <p:cNvPr id="183308" name="Rectangle 3"/>
            <p:cNvSpPr>
              <a:spLocks noChangeArrowheads="1"/>
            </p:cNvSpPr>
            <p:nvPr/>
          </p:nvSpPr>
          <p:spPr bwMode="auto">
            <a:xfrm flipV="1">
              <a:off x="294" y="2614"/>
              <a:ext cx="5217" cy="45"/>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3309" name="Rectangle 4"/>
            <p:cNvSpPr>
              <a:spLocks noChangeArrowheads="1"/>
            </p:cNvSpPr>
            <p:nvPr/>
          </p:nvSpPr>
          <p:spPr bwMode="auto">
            <a:xfrm>
              <a:off x="1292" y="2795"/>
              <a:ext cx="483" cy="561"/>
            </a:xfrm>
            <a:prstGeom prst="rect">
              <a:avLst/>
            </a:prstGeom>
            <a:gradFill rotWithShape="1">
              <a:gsLst>
                <a:gs pos="0">
                  <a:srgbClr val="CC9900"/>
                </a:gs>
                <a:gs pos="100000">
                  <a:srgbClr val="FF0000"/>
                </a:gs>
              </a:gsLst>
              <a:lin ang="5400000" scaled="1"/>
            </a:gradFill>
            <a:ln w="9525">
              <a:miter lim="800000"/>
              <a:headEnd/>
              <a:tailEnd/>
            </a:ln>
            <a:scene3d>
              <a:camera prst="legacyPerspectiveBottomLeft"/>
              <a:lightRig rig="legacyFlat3" dir="t"/>
            </a:scene3d>
            <a:sp3d extrusionH="121893000" prstMaterial="legacyMatte">
              <a:bevelT w="13500" h="13500" prst="angle"/>
              <a:bevelB w="13500" h="13500" prst="angle"/>
              <a:extrusionClr>
                <a:srgbClr val="CC9900"/>
              </a:extrusionClr>
              <a:contourClr>
                <a:srgbClr val="CC99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3310" name="AutoShape 5"/>
            <p:cNvSpPr>
              <a:spLocks noChangeArrowheads="1"/>
            </p:cNvSpPr>
            <p:nvPr/>
          </p:nvSpPr>
          <p:spPr bwMode="auto">
            <a:xfrm>
              <a:off x="2507" y="3132"/>
              <a:ext cx="789" cy="247"/>
            </a:xfrm>
            <a:prstGeom prst="hexagon">
              <a:avLst>
                <a:gd name="adj" fmla="val 79858"/>
                <a:gd name="vf" fmla="val 115470"/>
              </a:avLst>
            </a:prstGeom>
            <a:solidFill>
              <a:srgbClr val="FF00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3311" name="AutoShape 6"/>
            <p:cNvSpPr>
              <a:spLocks noChangeArrowheads="1"/>
            </p:cNvSpPr>
            <p:nvPr/>
          </p:nvSpPr>
          <p:spPr bwMode="auto">
            <a:xfrm>
              <a:off x="4420" y="2795"/>
              <a:ext cx="592" cy="292"/>
            </a:xfrm>
            <a:prstGeom prst="octagon">
              <a:avLst>
                <a:gd name="adj" fmla="val 29287"/>
              </a:avLst>
            </a:prstGeom>
            <a:solidFill>
              <a:srgbClr val="CC9900"/>
            </a:solidFill>
            <a:ln w="9525">
              <a:miter lim="800000"/>
              <a:headEnd/>
              <a:tailEnd/>
            </a:ln>
            <a:scene3d>
              <a:camera prst="legacyPerspectiveBottomLeft"/>
              <a:lightRig rig="legacyFlat3" dir="t"/>
            </a:scene3d>
            <a:sp3d extrusionH="121893000" prstMaterial="legacyMatte">
              <a:bevelT w="13500" h="13500" prst="angle"/>
              <a:bevelB w="13500" h="13500" prst="angle"/>
              <a:extrusionClr>
                <a:srgbClr val="CC9900"/>
              </a:extrusionClr>
              <a:contourClr>
                <a:srgbClr val="CC99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3312" name="Line 7"/>
            <p:cNvSpPr>
              <a:spLocks noChangeShapeType="1"/>
            </p:cNvSpPr>
            <p:nvPr/>
          </p:nvSpPr>
          <p:spPr bwMode="auto">
            <a:xfrm flipH="1">
              <a:off x="3133" y="3087"/>
              <a:ext cx="974" cy="134"/>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183313" name="Line 8"/>
            <p:cNvSpPr>
              <a:spLocks noChangeShapeType="1"/>
            </p:cNvSpPr>
            <p:nvPr/>
          </p:nvSpPr>
          <p:spPr bwMode="auto">
            <a:xfrm flipH="1">
              <a:off x="1880" y="3289"/>
              <a:ext cx="696" cy="9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83314" name="WordArt 9"/>
            <p:cNvSpPr>
              <a:spLocks noChangeArrowheads="1" noChangeShapeType="1" noTextEdit="1"/>
            </p:cNvSpPr>
            <p:nvPr/>
          </p:nvSpPr>
          <p:spPr bwMode="auto">
            <a:xfrm>
              <a:off x="975" y="3430"/>
              <a:ext cx="800" cy="363"/>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chemeClr val="accent2"/>
                </a:contourClr>
              </a:sp3d>
            </a:bodyPr>
            <a:lstStyle/>
            <a:p>
              <a:pPr algn="ctr"/>
              <a:r>
                <a:rPr lang="en-SG" sz="3600" kern="10">
                  <a:ln w="9525">
                    <a:round/>
                    <a:headEnd/>
                    <a:tailEnd/>
                  </a:ln>
                  <a:solidFill>
                    <a:schemeClr val="accent2"/>
                  </a:solidFill>
                  <a:latin typeface="Arial Đen"/>
                </a:rPr>
                <a:t>TTXH</a:t>
              </a:r>
            </a:p>
          </p:txBody>
        </p:sp>
        <p:sp>
          <p:nvSpPr>
            <p:cNvPr id="183315" name="WordArt 10"/>
            <p:cNvSpPr>
              <a:spLocks noChangeArrowheads="1" noChangeShapeType="1" noTextEdit="1"/>
            </p:cNvSpPr>
            <p:nvPr/>
          </p:nvSpPr>
          <p:spPr bwMode="auto">
            <a:xfrm>
              <a:off x="2402" y="3244"/>
              <a:ext cx="1289" cy="276"/>
            </a:xfrm>
            <a:prstGeom prst="rect">
              <a:avLst/>
            </a:prstGeom>
          </p:spPr>
          <p:txBody>
            <a:bodyPr wrap="none" fromWordArt="1">
              <a:prstTxWarp prst="textPlain">
                <a:avLst>
                  <a:gd name="adj" fmla="val 50000"/>
                </a:avLst>
              </a:prstTxWarp>
            </a:bodyPr>
            <a:lstStyle/>
            <a:p>
              <a:pPr algn="ctr"/>
              <a:r>
                <a:rPr lang="en-SG" sz="3600" kern="10">
                  <a:ln w="9525">
                    <a:solidFill>
                      <a:srgbClr val="FF0000"/>
                    </a:solidFill>
                    <a:round/>
                    <a:headEnd/>
                    <a:tailEnd/>
                  </a:ln>
                  <a:solidFill>
                    <a:srgbClr val="336699"/>
                  </a:solidFill>
                  <a:effectLst>
                    <a:outerShdw dist="45791" dir="2021404" algn="ctr" rotWithShape="0">
                      <a:srgbClr val="B2B2B2">
                        <a:alpha val="79999"/>
                      </a:srgbClr>
                    </a:outerShdw>
                  </a:effectLst>
                  <a:cs typeface="Times New Roman" panose="02020603050405020304" pitchFamily="18" charset="0"/>
                </a:rPr>
                <a:t>HOẠT ĐỘNG</a:t>
              </a:r>
            </a:p>
            <a:p>
              <a:pPr algn="ctr"/>
              <a:r>
                <a:rPr lang="en-SG" sz="3600" kern="10">
                  <a:ln w="9525">
                    <a:solidFill>
                      <a:srgbClr val="FF0000"/>
                    </a:solidFill>
                    <a:round/>
                    <a:headEnd/>
                    <a:tailEnd/>
                  </a:ln>
                  <a:solidFill>
                    <a:srgbClr val="336699"/>
                  </a:solidFill>
                  <a:effectLst>
                    <a:outerShdw dist="45791" dir="2021404" algn="ctr" rotWithShape="0">
                      <a:srgbClr val="B2B2B2">
                        <a:alpha val="79999"/>
                      </a:srgbClr>
                    </a:outerShdw>
                  </a:effectLst>
                  <a:cs typeface="Times New Roman" panose="02020603050405020304" pitchFamily="18" charset="0"/>
                </a:rPr>
                <a:t>CỘNG ĐỒNG</a:t>
              </a:r>
            </a:p>
          </p:txBody>
        </p:sp>
        <p:sp>
          <p:nvSpPr>
            <p:cNvPr id="183316" name="WordArt 11" descr="Túi giấy"/>
            <p:cNvSpPr>
              <a:spLocks noChangeArrowheads="1" noChangeShapeType="1" noTextEdit="1"/>
            </p:cNvSpPr>
            <p:nvPr/>
          </p:nvSpPr>
          <p:spPr bwMode="auto">
            <a:xfrm>
              <a:off x="4281" y="3109"/>
              <a:ext cx="1139" cy="366"/>
            </a:xfrm>
            <a:prstGeom prst="rect">
              <a:avLst/>
            </a:prstGeom>
          </p:spPr>
          <p:txBody>
            <a:bodyPr wrap="none" fromWordArt="1">
              <a:prstTxWarp prst="textPlain">
                <a:avLst>
                  <a:gd name="adj" fmla="val 50000"/>
                </a:avLst>
              </a:prstTxWarp>
            </a:bodyPr>
            <a:lstStyle/>
            <a:p>
              <a:pPr algn="ctr"/>
              <a:r>
                <a:rPr lang="en-SG" sz="3600" kern="10">
                  <a:ln w="9525">
                    <a:solidFill>
                      <a:srgbClr val="CC9900"/>
                    </a:solidFill>
                    <a:round/>
                    <a:headEnd/>
                    <a:tailEnd/>
                  </a:ln>
                  <a:blipFill dpi="0" rotWithShape="0">
                    <a:blip r:embed="rId2"/>
                    <a:srcRect/>
                    <a:tile tx="0" ty="0" sx="100000" sy="100000" flip="none" algn="tl"/>
                  </a:blipFill>
                  <a:effectLst>
                    <a:outerShdw dist="563972" dir="14049741" sx="125000" sy="125000" algn="tl" rotWithShape="0">
                      <a:srgbClr val="C7DFD3">
                        <a:alpha val="79999"/>
                      </a:srgbClr>
                    </a:outerShdw>
                  </a:effectLst>
                  <a:cs typeface="Times New Roman" panose="02020603050405020304" pitchFamily="18" charset="0"/>
                </a:rPr>
                <a:t>YTXH</a:t>
              </a:r>
            </a:p>
          </p:txBody>
        </p:sp>
        <p:sp>
          <p:nvSpPr>
            <p:cNvPr id="183317" name="Rectangle 12"/>
            <p:cNvSpPr>
              <a:spLocks noChangeArrowheads="1"/>
            </p:cNvSpPr>
            <p:nvPr/>
          </p:nvSpPr>
          <p:spPr bwMode="auto">
            <a:xfrm flipV="1">
              <a:off x="294" y="4110"/>
              <a:ext cx="5217" cy="45"/>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3318" name="Oval 13"/>
            <p:cNvSpPr>
              <a:spLocks noChangeArrowheads="1"/>
            </p:cNvSpPr>
            <p:nvPr/>
          </p:nvSpPr>
          <p:spPr bwMode="auto">
            <a:xfrm>
              <a:off x="4286" y="3430"/>
              <a:ext cx="576" cy="317"/>
            </a:xfrm>
            <a:prstGeom prst="ellipse">
              <a:avLst/>
            </a:prstGeom>
            <a:solidFill>
              <a:srgbClr val="660066"/>
            </a:solidFill>
            <a:ln w="9525">
              <a:round/>
              <a:headEnd/>
              <a:tailEnd/>
            </a:ln>
            <a:scene3d>
              <a:camera prst="legacyPerspectiveFront">
                <a:rot lat="20099965" lon="1500000" rev="0"/>
              </a:camera>
              <a:lightRig rig="legacyFlat4" dir="b"/>
            </a:scene3d>
            <a:sp3d extrusionH="887400" prstMaterial="legacyMatte">
              <a:bevelT w="13500" h="13500" prst="angle"/>
              <a:bevelB w="13500" h="13500" prst="angle"/>
              <a:extrusionClr>
                <a:srgbClr val="660066"/>
              </a:extrusionClr>
              <a:contourClr>
                <a:srgbClr val="660066"/>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solidFill>
                  <a:srgbClr val="660066"/>
                </a:solidFill>
                <a:latin typeface="Arial" panose="020B0604020202020204" pitchFamily="34" charset="0"/>
                <a:cs typeface="Arial" panose="020B0604020202020204" pitchFamily="34" charset="0"/>
              </a:endParaRPr>
            </a:p>
          </p:txBody>
        </p:sp>
        <p:sp>
          <p:nvSpPr>
            <p:cNvPr id="183319" name="AutoShape 14"/>
            <p:cNvSpPr>
              <a:spLocks noChangeArrowheads="1"/>
            </p:cNvSpPr>
            <p:nvPr/>
          </p:nvSpPr>
          <p:spPr bwMode="auto">
            <a:xfrm>
              <a:off x="4105" y="2976"/>
              <a:ext cx="1437" cy="667"/>
            </a:xfrm>
            <a:prstGeom prst="hexagon">
              <a:avLst>
                <a:gd name="adj" fmla="val 53861"/>
                <a:gd name="vf" fmla="val 115470"/>
              </a:avLst>
            </a:prstGeom>
            <a:solidFill>
              <a:schemeClr val="tx2"/>
            </a:solidFill>
            <a:ln w="9525">
              <a:miter lim="800000"/>
              <a:headEnd/>
              <a:tailEnd/>
            </a:ln>
            <a:scene3d>
              <a:camera prst="legacyObliqueTopRight"/>
              <a:lightRig rig="legacyFlat3" dir="b"/>
            </a:scene3d>
            <a:sp3d extrusionH="430200" prstMaterial="legacyWireframe">
              <a:bevelT w="13500" h="13500" prst="angle"/>
              <a:bevelB w="13500" h="13500" prst="angle"/>
              <a:extrusionClr>
                <a:schemeClr val="tx2"/>
              </a:extrusionClr>
              <a:contourClr>
                <a:schemeClr val="tx2"/>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3320" name="Line 15"/>
            <p:cNvSpPr>
              <a:spLocks noChangeShapeType="1"/>
            </p:cNvSpPr>
            <p:nvPr/>
          </p:nvSpPr>
          <p:spPr bwMode="auto">
            <a:xfrm>
              <a:off x="4286" y="2886"/>
              <a:ext cx="0" cy="998"/>
            </a:xfrm>
            <a:prstGeom prst="line">
              <a:avLst/>
            </a:prstGeom>
            <a:noFill/>
            <a:ln w="28575">
              <a:solidFill>
                <a:srgbClr val="CC9900"/>
              </a:solidFill>
              <a:prstDash val="lgDashDotDot"/>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83321" name="Line 16"/>
            <p:cNvSpPr>
              <a:spLocks noChangeShapeType="1"/>
            </p:cNvSpPr>
            <p:nvPr/>
          </p:nvSpPr>
          <p:spPr bwMode="auto">
            <a:xfrm flipV="1">
              <a:off x="5103" y="2840"/>
              <a:ext cx="0" cy="1044"/>
            </a:xfrm>
            <a:prstGeom prst="line">
              <a:avLst/>
            </a:prstGeom>
            <a:noFill/>
            <a:ln w="28575">
              <a:solidFill>
                <a:srgbClr val="660066"/>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en-SG"/>
            </a:p>
          </p:txBody>
        </p:sp>
      </p:grpSp>
      <p:sp>
        <p:nvSpPr>
          <p:cNvPr id="480273" name="WordArt 17"/>
          <p:cNvSpPr>
            <a:spLocks noChangeArrowheads="1" noChangeShapeType="1" noTextEdit="1"/>
          </p:cNvSpPr>
          <p:nvPr/>
        </p:nvSpPr>
        <p:spPr bwMode="auto">
          <a:xfrm>
            <a:off x="2438400" y="990600"/>
            <a:ext cx="6477000" cy="457200"/>
          </a:xfrm>
          <a:prstGeom prst="rect">
            <a:avLst/>
          </a:prstGeom>
        </p:spPr>
        <p:txBody>
          <a:bodyPr wrap="none" fromWordArt="1">
            <a:prstTxWarp prst="textPlain">
              <a:avLst>
                <a:gd name="adj" fmla="val 50000"/>
              </a:avLst>
            </a:prstTxWarp>
          </a:bodyPr>
          <a:lstStyle/>
          <a:p>
            <a:pPr algn="ctr"/>
            <a:r>
              <a:rPr lang="vi-VN" sz="3600" kern="10">
                <a:ln w="9525">
                  <a:solidFill>
                    <a:srgbClr val="660066"/>
                  </a:solidFill>
                  <a:round/>
                  <a:headEnd/>
                  <a:tailEnd/>
                </a:ln>
                <a:solidFill>
                  <a:srgbClr val="FF0000"/>
                </a:solidFill>
                <a:latin typeface="+mj-lt"/>
                <a:ea typeface="+mj-lt"/>
                <a:cs typeface="+mj-lt"/>
              </a:rPr>
              <a:t>TÍNH LẠC HẬU &amp; TÍNH VƯỢT TRƯỚC CỦA YTXH</a:t>
            </a:r>
            <a:endParaRPr lang="en-SG" sz="3600" kern="10">
              <a:ln w="9525">
                <a:solidFill>
                  <a:srgbClr val="660066"/>
                </a:solidFill>
                <a:round/>
                <a:headEnd/>
                <a:tailEnd/>
              </a:ln>
              <a:solidFill>
                <a:srgbClr val="FF0000"/>
              </a:solidFill>
              <a:latin typeface="+mj-lt"/>
              <a:ea typeface="+mj-lt"/>
              <a:cs typeface="+mj-lt"/>
            </a:endParaRPr>
          </a:p>
        </p:txBody>
      </p:sp>
      <p:grpSp>
        <p:nvGrpSpPr>
          <p:cNvPr id="3" name="Group 18"/>
          <p:cNvGrpSpPr>
            <a:grpSpLocks/>
          </p:cNvGrpSpPr>
          <p:nvPr/>
        </p:nvGrpSpPr>
        <p:grpSpPr bwMode="auto">
          <a:xfrm>
            <a:off x="1847850" y="1844676"/>
            <a:ext cx="8307388" cy="3108325"/>
            <a:chOff x="249" y="1162"/>
            <a:chExt cx="5233" cy="1958"/>
          </a:xfrm>
        </p:grpSpPr>
        <p:pic>
          <p:nvPicPr>
            <p:cNvPr id="183304" name="Picture 19" descr="ản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9" y="1162"/>
              <a:ext cx="2086" cy="14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83305" name="Picture 20" descr="ả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 y="1207"/>
              <a:ext cx="1678" cy="144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83306" name="Picture 21" descr="rau-xanh-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6" y="1162"/>
              <a:ext cx="1196" cy="145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83307" name="WordArt 22"/>
            <p:cNvSpPr>
              <a:spLocks noChangeArrowheads="1" noChangeShapeType="1" noTextEdit="1"/>
            </p:cNvSpPr>
            <p:nvPr/>
          </p:nvSpPr>
          <p:spPr bwMode="auto">
            <a:xfrm>
              <a:off x="431" y="2784"/>
              <a:ext cx="5035" cy="336"/>
            </a:xfrm>
            <a:prstGeom prst="rect">
              <a:avLst/>
            </a:prstGeom>
          </p:spPr>
          <p:txBody>
            <a:bodyPr wrap="none" fromWordArt="1">
              <a:prstTxWarp prst="textPlain">
                <a:avLst>
                  <a:gd name="adj" fmla="val 50000"/>
                </a:avLst>
              </a:prstTxWarp>
            </a:bodyPr>
            <a:lstStyle/>
            <a:p>
              <a:pPr algn="ctr"/>
              <a:r>
                <a:rPr lang="vi-VN" sz="3600" kern="10">
                  <a:ln w="9525">
                    <a:solidFill>
                      <a:srgbClr val="000000"/>
                    </a:solidFill>
                    <a:round/>
                    <a:headEnd/>
                    <a:tailEnd/>
                  </a:ln>
                  <a:solidFill>
                    <a:srgbClr val="FFFFFF"/>
                  </a:solidFill>
                  <a:latin typeface="+mj-lt"/>
                  <a:ea typeface="+mj-lt"/>
                  <a:cs typeface="+mj-lt"/>
                </a:rPr>
                <a:t>TÁC ĐỘNG CỦA Ý THỨC TRUYỀN THỐNG ĐẾN "HÀNH CHÍNH - GIAO THÔNG - AN TOÀN THỰC PHẨM..."</a:t>
              </a:r>
              <a:endParaRPr lang="en-SG" sz="3600" kern="10">
                <a:ln w="9525">
                  <a:solidFill>
                    <a:srgbClr val="000000"/>
                  </a:solidFill>
                  <a:round/>
                  <a:headEnd/>
                  <a:tailEnd/>
                </a:ln>
                <a:solidFill>
                  <a:srgbClr val="FFFFFF"/>
                </a:solidFill>
                <a:latin typeface="+mj-lt"/>
                <a:ea typeface="+mj-lt"/>
                <a:cs typeface="+mj-lt"/>
              </a:endParaRPr>
            </a:p>
          </p:txBody>
        </p:sp>
      </p:grpSp>
      <p:sp>
        <p:nvSpPr>
          <p:cNvPr id="183301" name="AutoShape 23"/>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3302" name="AutoShape 24"/>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3303" name="Text Box 26"/>
          <p:cNvSpPr txBox="1">
            <a:spLocks noChangeArrowheads="1"/>
          </p:cNvSpPr>
          <p:nvPr/>
        </p:nvSpPr>
        <p:spPr bwMode="auto">
          <a:xfrm>
            <a:off x="1524000" y="2286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660066"/>
                </a:solidFill>
                <a:latin typeface="Arial" panose="020B0604020202020204" pitchFamily="34" charset="0"/>
                <a:cs typeface="Arial" panose="020B0604020202020204" pitchFamily="34" charset="0"/>
              </a:rPr>
              <a:t>NỘI DUNG TÍNH ĐỘC TƯƠNG ĐỐI CỦA Ý THỨC XÃ HỘI</a:t>
            </a:r>
          </a:p>
        </p:txBody>
      </p:sp>
    </p:spTree>
    <p:extLst>
      <p:ext uri="{BB962C8B-B14F-4D97-AF65-F5344CB8AC3E}">
        <p14:creationId xmlns:p14="http://schemas.microsoft.com/office/powerpoint/2010/main" val="7891054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par>
                          <p:cTn id="10" fill="hold" nodeType="afterGroup">
                            <p:stCondLst>
                              <p:cond delay="1000"/>
                            </p:stCondLst>
                            <p:childTnLst>
                              <p:par>
                                <p:cTn id="11" presetID="29" presetClass="entr" presetSubtype="0" fill="hold" nodeType="afterEffect">
                                  <p:stCondLst>
                                    <p:cond delay="0"/>
                                  </p:stCondLst>
                                  <p:childTnLst>
                                    <p:set>
                                      <p:cBhvr>
                                        <p:cTn id="12" dur="1" fill="hold">
                                          <p:stCondLst>
                                            <p:cond delay="0"/>
                                          </p:stCondLst>
                                        </p:cTn>
                                        <p:tgtEl>
                                          <p:spTgt spid="480273"/>
                                        </p:tgtEl>
                                        <p:attrNameLst>
                                          <p:attrName>style.visibility</p:attrName>
                                        </p:attrNameLst>
                                      </p:cBhvr>
                                      <p:to>
                                        <p:strVal val="visible"/>
                                      </p:to>
                                    </p:set>
                                    <p:anim calcmode="lin" valueType="num">
                                      <p:cBhvr>
                                        <p:cTn id="13" dur="1000" fill="hold"/>
                                        <p:tgtEl>
                                          <p:spTgt spid="480273"/>
                                        </p:tgtEl>
                                        <p:attrNameLst>
                                          <p:attrName>ppt_x</p:attrName>
                                        </p:attrNameLst>
                                      </p:cBhvr>
                                      <p:tavLst>
                                        <p:tav tm="0">
                                          <p:val>
                                            <p:strVal val="#ppt_x-.2"/>
                                          </p:val>
                                        </p:tav>
                                        <p:tav tm="100000">
                                          <p:val>
                                            <p:strVal val="#ppt_x"/>
                                          </p:val>
                                        </p:tav>
                                      </p:tavLst>
                                    </p:anim>
                                    <p:anim calcmode="lin" valueType="num">
                                      <p:cBhvr>
                                        <p:cTn id="14" dur="1000" fill="hold"/>
                                        <p:tgtEl>
                                          <p:spTgt spid="48027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480273"/>
                                        </p:tgtEl>
                                      </p:cBhvr>
                                    </p:animEffect>
                                  </p:childTnLst>
                                </p:cTn>
                              </p:par>
                            </p:childTnLst>
                          </p:cTn>
                        </p:par>
                        <p:par>
                          <p:cTn id="16" fill="hold" nodeType="afterGroup">
                            <p:stCondLst>
                              <p:cond delay="2000"/>
                            </p:stCondLst>
                            <p:childTnLst>
                              <p:par>
                                <p:cTn id="17" presetID="55"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Line 2"/>
          <p:cNvSpPr>
            <a:spLocks noChangeShapeType="1"/>
          </p:cNvSpPr>
          <p:nvPr/>
        </p:nvSpPr>
        <p:spPr bwMode="auto">
          <a:xfrm>
            <a:off x="1524000" y="5445125"/>
            <a:ext cx="91440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93187" name="Line 3"/>
          <p:cNvSpPr>
            <a:spLocks noChangeShapeType="1"/>
          </p:cNvSpPr>
          <p:nvPr/>
        </p:nvSpPr>
        <p:spPr bwMode="auto">
          <a:xfrm>
            <a:off x="3143250" y="5373688"/>
            <a:ext cx="0" cy="4318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93188" name="Line 4"/>
          <p:cNvSpPr>
            <a:spLocks noChangeShapeType="1"/>
          </p:cNvSpPr>
          <p:nvPr/>
        </p:nvSpPr>
        <p:spPr bwMode="auto">
          <a:xfrm>
            <a:off x="5016500" y="5373689"/>
            <a:ext cx="0" cy="503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93189" name="Line 5"/>
          <p:cNvSpPr>
            <a:spLocks noChangeShapeType="1"/>
          </p:cNvSpPr>
          <p:nvPr/>
        </p:nvSpPr>
        <p:spPr bwMode="auto">
          <a:xfrm>
            <a:off x="7248525" y="5373689"/>
            <a:ext cx="0" cy="503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93190" name="Line 6"/>
          <p:cNvSpPr>
            <a:spLocks noChangeShapeType="1"/>
          </p:cNvSpPr>
          <p:nvPr/>
        </p:nvSpPr>
        <p:spPr bwMode="auto">
          <a:xfrm>
            <a:off x="8975725" y="5300664"/>
            <a:ext cx="0" cy="50323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SG"/>
          </a:p>
        </p:txBody>
      </p:sp>
      <p:sp>
        <p:nvSpPr>
          <p:cNvPr id="93191" name="AutoShape 7"/>
          <p:cNvSpPr>
            <a:spLocks noChangeArrowheads="1"/>
          </p:cNvSpPr>
          <p:nvPr/>
        </p:nvSpPr>
        <p:spPr bwMode="auto">
          <a:xfrm>
            <a:off x="1847850" y="5445125"/>
            <a:ext cx="935038" cy="863600"/>
          </a:xfrm>
          <a:prstGeom prst="upArrow">
            <a:avLst>
              <a:gd name="adj1" fmla="val 50000"/>
              <a:gd name="adj2" fmla="val 25000"/>
            </a:avLst>
          </a:prstGeom>
          <a:solidFill>
            <a:srgbClr val="FF00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latin typeface="Times New Roman" panose="02020603050405020304" pitchFamily="18" charset="0"/>
              </a:rPr>
              <a:t>CX</a:t>
            </a:r>
          </a:p>
          <a:p>
            <a:pPr algn="ctr" eaLnBrk="1" hangingPunct="1">
              <a:spcBef>
                <a:spcPct val="0"/>
              </a:spcBef>
              <a:buFontTx/>
              <a:buNone/>
            </a:pPr>
            <a:r>
              <a:rPr lang="en-US" altLang="en-US" sz="1800">
                <a:latin typeface="Times New Roman" panose="02020603050405020304" pitchFamily="18" charset="0"/>
              </a:rPr>
              <a:t>NT</a:t>
            </a:r>
          </a:p>
        </p:txBody>
      </p:sp>
      <p:sp>
        <p:nvSpPr>
          <p:cNvPr id="93192" name="AutoShape 8"/>
          <p:cNvSpPr>
            <a:spLocks noChangeArrowheads="1"/>
          </p:cNvSpPr>
          <p:nvPr/>
        </p:nvSpPr>
        <p:spPr bwMode="auto">
          <a:xfrm>
            <a:off x="3575051" y="5445125"/>
            <a:ext cx="936625" cy="863600"/>
          </a:xfrm>
          <a:prstGeom prst="upArrow">
            <a:avLst>
              <a:gd name="adj1" fmla="val 50000"/>
              <a:gd name="adj2" fmla="val 25000"/>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latin typeface="Times New Roman" panose="02020603050405020304" pitchFamily="18" charset="0"/>
              </a:rPr>
              <a:t>CH</a:t>
            </a:r>
          </a:p>
          <a:p>
            <a:pPr algn="ctr" eaLnBrk="1" hangingPunct="1">
              <a:spcBef>
                <a:spcPct val="0"/>
              </a:spcBef>
              <a:buFontTx/>
              <a:buNone/>
            </a:pPr>
            <a:r>
              <a:rPr lang="en-US" altLang="en-US" sz="1600">
                <a:solidFill>
                  <a:srgbClr val="000000"/>
                </a:solidFill>
                <a:latin typeface="Times New Roman" panose="02020603050405020304" pitchFamily="18" charset="0"/>
              </a:rPr>
              <a:t>NL</a:t>
            </a:r>
          </a:p>
        </p:txBody>
      </p:sp>
      <p:sp>
        <p:nvSpPr>
          <p:cNvPr id="93193" name="AutoShape 9"/>
          <p:cNvSpPr>
            <a:spLocks noChangeArrowheads="1"/>
          </p:cNvSpPr>
          <p:nvPr/>
        </p:nvSpPr>
        <p:spPr bwMode="auto">
          <a:xfrm>
            <a:off x="5591176" y="5445125"/>
            <a:ext cx="936625" cy="863600"/>
          </a:xfrm>
          <a:prstGeom prst="upArrow">
            <a:avLst>
              <a:gd name="adj1" fmla="val 50000"/>
              <a:gd name="adj2" fmla="val 25000"/>
            </a:avLst>
          </a:prstGeom>
          <a:solidFill>
            <a:srgbClr val="FF0066"/>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latin typeface="Times New Roman" panose="02020603050405020304" pitchFamily="18" charset="0"/>
              </a:rPr>
              <a:t>CĐ</a:t>
            </a:r>
          </a:p>
          <a:p>
            <a:pPr algn="ctr" eaLnBrk="1" hangingPunct="1">
              <a:spcBef>
                <a:spcPct val="0"/>
              </a:spcBef>
              <a:buFontTx/>
              <a:buNone/>
            </a:pPr>
            <a:r>
              <a:rPr lang="en-US" altLang="en-US" sz="1600">
                <a:latin typeface="Times New Roman" panose="02020603050405020304" pitchFamily="18" charset="0"/>
              </a:rPr>
              <a:t>PK</a:t>
            </a:r>
          </a:p>
        </p:txBody>
      </p:sp>
      <p:sp>
        <p:nvSpPr>
          <p:cNvPr id="93194" name="AutoShape 10"/>
          <p:cNvSpPr>
            <a:spLocks noChangeArrowheads="1"/>
          </p:cNvSpPr>
          <p:nvPr/>
        </p:nvSpPr>
        <p:spPr bwMode="auto">
          <a:xfrm>
            <a:off x="7824789" y="5445125"/>
            <a:ext cx="936625" cy="863600"/>
          </a:xfrm>
          <a:prstGeom prst="upArrow">
            <a:avLst>
              <a:gd name="adj1" fmla="val 50000"/>
              <a:gd name="adj2" fmla="val 25000"/>
            </a:avLst>
          </a:prstGeom>
          <a:solidFill>
            <a:srgbClr val="FFFF00"/>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solidFill>
                  <a:srgbClr val="000000"/>
                </a:solidFill>
                <a:latin typeface="Times New Roman" panose="02020603050405020304" pitchFamily="18" charset="0"/>
              </a:rPr>
              <a:t>TB</a:t>
            </a:r>
          </a:p>
          <a:p>
            <a:pPr algn="ctr" eaLnBrk="1" hangingPunct="1">
              <a:spcBef>
                <a:spcPct val="0"/>
              </a:spcBef>
              <a:buFontTx/>
              <a:buNone/>
            </a:pPr>
            <a:r>
              <a:rPr lang="en-US" altLang="en-US" sz="1600">
                <a:solidFill>
                  <a:srgbClr val="000000"/>
                </a:solidFill>
                <a:latin typeface="Times New Roman" panose="02020603050405020304" pitchFamily="18" charset="0"/>
              </a:rPr>
              <a:t>CN</a:t>
            </a:r>
          </a:p>
        </p:txBody>
      </p:sp>
      <p:sp>
        <p:nvSpPr>
          <p:cNvPr id="93195" name="AutoShape 11"/>
          <p:cNvSpPr>
            <a:spLocks noChangeArrowheads="1"/>
          </p:cNvSpPr>
          <p:nvPr/>
        </p:nvSpPr>
        <p:spPr bwMode="auto">
          <a:xfrm>
            <a:off x="9480550" y="5445125"/>
            <a:ext cx="863600" cy="863600"/>
          </a:xfrm>
          <a:prstGeom prst="upArrow">
            <a:avLst>
              <a:gd name="adj1" fmla="val 50000"/>
              <a:gd name="adj2" fmla="val 25000"/>
            </a:avLst>
          </a:prstGeom>
          <a:solidFill>
            <a:srgbClr val="FF0066"/>
          </a:solidFill>
          <a:ln w="9525" algn="ctr">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600">
                <a:latin typeface="Times New Roman" panose="02020603050405020304" pitchFamily="18" charset="0"/>
              </a:rPr>
              <a:t>CN</a:t>
            </a:r>
          </a:p>
          <a:p>
            <a:pPr algn="ctr" eaLnBrk="1" hangingPunct="1">
              <a:spcBef>
                <a:spcPct val="0"/>
              </a:spcBef>
              <a:buFontTx/>
              <a:buNone/>
            </a:pPr>
            <a:r>
              <a:rPr lang="en-US" altLang="en-US" sz="1600">
                <a:latin typeface="Times New Roman" panose="02020603050405020304" pitchFamily="18" charset="0"/>
              </a:rPr>
              <a:t>XH</a:t>
            </a:r>
          </a:p>
        </p:txBody>
      </p:sp>
      <p:sp>
        <p:nvSpPr>
          <p:cNvPr id="93196" name="Rectangle 12"/>
          <p:cNvSpPr>
            <a:spLocks noChangeArrowheads="1"/>
          </p:cNvSpPr>
          <p:nvPr/>
        </p:nvSpPr>
        <p:spPr bwMode="auto">
          <a:xfrm>
            <a:off x="2133600" y="6318250"/>
            <a:ext cx="7924800" cy="53975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eaLnBrk="1" hangingPunct="1">
              <a:defRPr/>
            </a:pPr>
            <a:r>
              <a:rPr lang="en-US" sz="2000" dirty="0">
                <a:latin typeface="Times New Roman" pitchFamily="18" charset="0"/>
                <a:cs typeface="Times New Roman" pitchFamily="18" charset="0"/>
              </a:rPr>
              <a:t>MỖI XÃ HỘI CHỈ CÓ MỘT PHƯƠNG THỨC SẢN XUẤT ĐẶC TRƯNG </a:t>
            </a:r>
          </a:p>
        </p:txBody>
      </p:sp>
      <p:sp>
        <p:nvSpPr>
          <p:cNvPr id="93197" name="Rectangle 13"/>
          <p:cNvSpPr>
            <a:spLocks noChangeArrowheads="1"/>
          </p:cNvSpPr>
          <p:nvPr/>
        </p:nvSpPr>
        <p:spPr bwMode="auto">
          <a:xfrm>
            <a:off x="1524001" y="2852738"/>
            <a:ext cx="1547813" cy="25209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defRPr/>
            </a:pPr>
            <a:r>
              <a:rPr lang="en-US" sz="2400" dirty="0" err="1">
                <a:solidFill>
                  <a:srgbClr val="000000"/>
                </a:solidFill>
                <a:latin typeface="Times New Roman" pitchFamily="18" charset="0"/>
                <a:cs typeface="Times New Roman" pitchFamily="18" charset="0"/>
              </a:rPr>
              <a:t>Làm</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chung</a:t>
            </a:r>
            <a:r>
              <a:rPr lang="en-US" sz="2400" dirty="0">
                <a:solidFill>
                  <a:srgbClr val="000000"/>
                </a:solidFill>
                <a:latin typeface="Times New Roman" pitchFamily="18" charset="0"/>
                <a:cs typeface="Times New Roman" pitchFamily="18" charset="0"/>
              </a:rPr>
              <a:t> </a:t>
            </a:r>
          </a:p>
          <a:p>
            <a:pPr algn="ctr" eaLnBrk="1" hangingPunct="1">
              <a:defRPr/>
            </a:pPr>
            <a:r>
              <a:rPr lang="en-US" sz="2400" dirty="0" err="1">
                <a:solidFill>
                  <a:srgbClr val="000000"/>
                </a:solidFill>
                <a:latin typeface="Times New Roman" pitchFamily="18" charset="0"/>
                <a:cs typeface="Times New Roman" pitchFamily="18" charset="0"/>
              </a:rPr>
              <a:t>ăn</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chung</a:t>
            </a:r>
            <a:endParaRPr lang="en-US" sz="2400" dirty="0">
              <a:solidFill>
                <a:srgbClr val="000000"/>
              </a:solidFill>
              <a:latin typeface="Times New Roman" pitchFamily="18" charset="0"/>
              <a:cs typeface="Times New Roman" pitchFamily="18" charset="0"/>
            </a:endParaRPr>
          </a:p>
          <a:p>
            <a:pPr algn="ctr" eaLnBrk="1" hangingPunct="1">
              <a:defRPr/>
            </a:pPr>
            <a:r>
              <a:rPr lang="en-US" sz="2400" dirty="0">
                <a:solidFill>
                  <a:srgbClr val="000000"/>
                </a:solidFill>
                <a:latin typeface="Times New Roman" pitchFamily="18" charset="0"/>
                <a:cs typeface="Times New Roman" pitchFamily="18" charset="0"/>
              </a:rPr>
              <a:t>(</a:t>
            </a:r>
            <a:r>
              <a:rPr lang="en-US" sz="2400" dirty="0" err="1">
                <a:solidFill>
                  <a:srgbClr val="000000"/>
                </a:solidFill>
                <a:latin typeface="Times New Roman" pitchFamily="18" charset="0"/>
                <a:cs typeface="Times New Roman" pitchFamily="18" charset="0"/>
              </a:rPr>
              <a:t>Cộng</a:t>
            </a:r>
            <a:r>
              <a:rPr lang="en-US" sz="2400" dirty="0">
                <a:solidFill>
                  <a:srgbClr val="000000"/>
                </a:solidFill>
                <a:latin typeface="Times New Roman" pitchFamily="18" charset="0"/>
                <a:cs typeface="Times New Roman" pitchFamily="18" charset="0"/>
              </a:rPr>
              <a:t> </a:t>
            </a:r>
          </a:p>
          <a:p>
            <a:pPr algn="ctr" eaLnBrk="1" hangingPunct="1">
              <a:defRPr/>
            </a:pPr>
            <a:r>
              <a:rPr lang="en-US" sz="2400" dirty="0" err="1">
                <a:solidFill>
                  <a:srgbClr val="000000"/>
                </a:solidFill>
                <a:latin typeface="Times New Roman" pitchFamily="18" charset="0"/>
                <a:cs typeface="Times New Roman" pitchFamily="18" charset="0"/>
              </a:rPr>
              <a:t>đồng</a:t>
            </a:r>
            <a:r>
              <a:rPr lang="en-US" sz="2400" dirty="0">
                <a:solidFill>
                  <a:srgbClr val="000000"/>
                </a:solidFill>
                <a:latin typeface="Times New Roman" pitchFamily="18" charset="0"/>
                <a:cs typeface="Times New Roman" pitchFamily="18" charset="0"/>
              </a:rPr>
              <a:t>)</a:t>
            </a:r>
          </a:p>
        </p:txBody>
      </p:sp>
      <p:sp>
        <p:nvSpPr>
          <p:cNvPr id="93198" name="Rectangle 14"/>
          <p:cNvSpPr>
            <a:spLocks noChangeArrowheads="1"/>
          </p:cNvSpPr>
          <p:nvPr/>
        </p:nvSpPr>
        <p:spPr bwMode="auto">
          <a:xfrm>
            <a:off x="3287714" y="2852738"/>
            <a:ext cx="1512887" cy="25209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defRPr/>
            </a:pPr>
            <a:r>
              <a:rPr lang="en-US" sz="2400" dirty="0" err="1">
                <a:latin typeface="Times New Roman" pitchFamily="18" charset="0"/>
                <a:cs typeface="Times New Roman" pitchFamily="18" charset="0"/>
              </a:rPr>
              <a:t>Bóc</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lôt</a:t>
            </a:r>
            <a:endParaRPr lang="en-US" sz="2400" dirty="0">
              <a:latin typeface="Times New Roman" pitchFamily="18" charset="0"/>
              <a:cs typeface="Times New Roman" pitchFamily="18" charset="0"/>
            </a:endParaRPr>
          </a:p>
          <a:p>
            <a:pPr algn="ctr" eaLnBrk="1" hangingPunct="1">
              <a:defRPr/>
            </a:pPr>
            <a:r>
              <a:rPr lang="en-US" sz="2400" dirty="0" err="1">
                <a:latin typeface="Times New Roman" pitchFamily="18" charset="0"/>
                <a:cs typeface="Times New Roman" pitchFamily="18" charset="0"/>
              </a:rPr>
              <a:t>tuyệt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đối</a:t>
            </a:r>
            <a:r>
              <a:rPr lang="en-US" sz="2400" dirty="0">
                <a:latin typeface="Times New Roman" pitchFamily="18" charset="0"/>
                <a:cs typeface="Times New Roman" pitchFamily="18" charset="0"/>
              </a:rPr>
              <a:t> </a:t>
            </a:r>
          </a:p>
          <a:p>
            <a:pPr algn="ctr" eaLnBrk="1" hangingPunct="1">
              <a:defRPr/>
            </a:pPr>
            <a:r>
              <a:rPr lang="en-US" sz="2400" dirty="0" err="1">
                <a:latin typeface="Times New Roman" pitchFamily="18" charset="0"/>
                <a:cs typeface="Times New Roman" pitchFamily="18" charset="0"/>
              </a:rPr>
              <a:t>sức</a:t>
            </a:r>
            <a:r>
              <a:rPr lang="en-US" sz="2400" dirty="0">
                <a:latin typeface="Times New Roman" pitchFamily="18" charset="0"/>
                <a:cs typeface="Times New Roman" pitchFamily="18" charset="0"/>
              </a:rPr>
              <a:t> </a:t>
            </a:r>
          </a:p>
          <a:p>
            <a:pPr algn="ctr" eaLnBrk="1" hangingPunct="1">
              <a:defRPr/>
            </a:pPr>
            <a:r>
              <a:rPr lang="en-US" sz="2400" dirty="0" err="1">
                <a:latin typeface="Times New Roman" pitchFamily="18" charset="0"/>
                <a:cs typeface="Times New Roman" pitchFamily="18" charset="0"/>
              </a:rPr>
              <a:t>lao</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động</a:t>
            </a:r>
            <a:endParaRPr lang="en-US" sz="2400" dirty="0">
              <a:latin typeface="Times New Roman" pitchFamily="18" charset="0"/>
              <a:cs typeface="Times New Roman" pitchFamily="18" charset="0"/>
            </a:endParaRPr>
          </a:p>
          <a:p>
            <a:pPr algn="ctr" eaLnBrk="1" hangingPunct="1">
              <a:defRPr/>
            </a:pPr>
            <a:r>
              <a:rPr lang="en-US" sz="2400" dirty="0" err="1">
                <a:latin typeface="Times New Roman" pitchFamily="18" charset="0"/>
                <a:cs typeface="Times New Roman" pitchFamily="18" charset="0"/>
              </a:rPr>
              <a:t>của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người</a:t>
            </a:r>
            <a:endParaRPr lang="en-US" sz="2400" dirty="0">
              <a:latin typeface="Times New Roman" pitchFamily="18" charset="0"/>
              <a:cs typeface="Times New Roman" pitchFamily="18" charset="0"/>
            </a:endParaRPr>
          </a:p>
          <a:p>
            <a:pPr algn="ctr" eaLnBrk="1" hangingPunct="1">
              <a:defRPr/>
            </a:pPr>
            <a:r>
              <a:rPr lang="en-US" sz="2400" dirty="0" err="1">
                <a:latin typeface="Times New Roman" pitchFamily="18" charset="0"/>
                <a:cs typeface="Times New Roman" pitchFamily="18" charset="0"/>
              </a:rPr>
              <a:t>nô</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lệ</a:t>
            </a:r>
            <a:endParaRPr lang="en-US" sz="2400" dirty="0">
              <a:latin typeface="Times New Roman" pitchFamily="18" charset="0"/>
              <a:cs typeface="Times New Roman" pitchFamily="18" charset="0"/>
            </a:endParaRPr>
          </a:p>
        </p:txBody>
      </p:sp>
      <p:sp>
        <p:nvSpPr>
          <p:cNvPr id="93199" name="Rectangle 15"/>
          <p:cNvSpPr>
            <a:spLocks noChangeArrowheads="1"/>
          </p:cNvSpPr>
          <p:nvPr/>
        </p:nvSpPr>
        <p:spPr bwMode="auto">
          <a:xfrm>
            <a:off x="5375276" y="2852738"/>
            <a:ext cx="1476375" cy="25209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defRPr/>
            </a:pPr>
            <a:r>
              <a:rPr lang="en-US" sz="2400" dirty="0" err="1">
                <a:latin typeface="Times New Roman" pitchFamily="18" charset="0"/>
                <a:cs typeface="Times New Roman" pitchFamily="18" charset="0"/>
              </a:rPr>
              <a:t>Địa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chủ</a:t>
            </a:r>
            <a:endParaRPr lang="en-US" sz="2400" dirty="0">
              <a:latin typeface="Times New Roman" pitchFamily="18" charset="0"/>
              <a:cs typeface="Times New Roman" pitchFamily="18" charset="0"/>
            </a:endParaRPr>
          </a:p>
          <a:p>
            <a:pPr algn="ctr" eaLnBrk="1" hangingPunct="1">
              <a:defRPr/>
            </a:pPr>
            <a:r>
              <a:rPr lang="en-US" sz="2400" dirty="0" err="1">
                <a:latin typeface="Times New Roman" pitchFamily="18" charset="0"/>
                <a:cs typeface="Times New Roman" pitchFamily="18" charset="0"/>
              </a:rPr>
              <a:t>phát</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canh</a:t>
            </a:r>
            <a:endParaRPr lang="en-US" sz="2400" dirty="0">
              <a:latin typeface="Times New Roman" pitchFamily="18" charset="0"/>
              <a:cs typeface="Times New Roman" pitchFamily="18" charset="0"/>
            </a:endParaRPr>
          </a:p>
          <a:p>
            <a:pPr algn="ctr" eaLnBrk="1" hangingPunct="1">
              <a:defRPr/>
            </a:pPr>
            <a:r>
              <a:rPr lang="en-US" sz="2400" dirty="0" err="1">
                <a:latin typeface="Times New Roman" pitchFamily="18" charset="0"/>
                <a:cs typeface="Times New Roman" pitchFamily="18" charset="0"/>
              </a:rPr>
              <a:t>và</a:t>
            </a:r>
            <a:r>
              <a:rPr lang="en-US" sz="2400" dirty="0">
                <a:latin typeface="Times New Roman" pitchFamily="18" charset="0"/>
                <a:cs typeface="Times New Roman" pitchFamily="18" charset="0"/>
              </a:rPr>
              <a:t> </a:t>
            </a:r>
          </a:p>
          <a:p>
            <a:pPr algn="ctr" eaLnBrk="1" hangingPunct="1">
              <a:defRPr/>
            </a:pPr>
            <a:r>
              <a:rPr lang="en-US" sz="2400" dirty="0" err="1">
                <a:latin typeface="Times New Roman" pitchFamily="18" charset="0"/>
                <a:cs typeface="Times New Roman" pitchFamily="18" charset="0"/>
              </a:rPr>
              <a:t>thu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tô</a:t>
            </a:r>
            <a:r>
              <a:rPr lang="en-US" sz="2400" dirty="0">
                <a:latin typeface="Times New Roman" pitchFamily="18" charset="0"/>
                <a:cs typeface="Times New Roman" pitchFamily="18" charset="0"/>
              </a:rPr>
              <a:t> </a:t>
            </a:r>
          </a:p>
          <a:p>
            <a:pPr algn="ctr" eaLnBrk="1" hangingPunct="1">
              <a:defRPr/>
            </a:pPr>
            <a:r>
              <a:rPr lang="en-US" sz="2400" dirty="0" err="1">
                <a:latin typeface="Times New Roman" pitchFamily="18" charset="0"/>
                <a:cs typeface="Times New Roman" pitchFamily="18" charset="0"/>
              </a:rPr>
              <a:t>của</a:t>
            </a:r>
            <a:endParaRPr lang="en-US" sz="2400" dirty="0">
              <a:latin typeface="Times New Roman" pitchFamily="18" charset="0"/>
              <a:cs typeface="Times New Roman" pitchFamily="18" charset="0"/>
            </a:endParaRPr>
          </a:p>
          <a:p>
            <a:pPr algn="ctr" eaLnBrk="1" hangingPunct="1">
              <a:defRPr/>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tá</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điền</a:t>
            </a:r>
            <a:endParaRPr lang="en-US" sz="2400" dirty="0">
              <a:latin typeface="Times New Roman" pitchFamily="18" charset="0"/>
              <a:cs typeface="Times New Roman" pitchFamily="18" charset="0"/>
            </a:endParaRPr>
          </a:p>
        </p:txBody>
      </p:sp>
      <p:sp>
        <p:nvSpPr>
          <p:cNvPr id="93200" name="Rectangle 16"/>
          <p:cNvSpPr>
            <a:spLocks noChangeArrowheads="1"/>
          </p:cNvSpPr>
          <p:nvPr/>
        </p:nvSpPr>
        <p:spPr bwMode="auto">
          <a:xfrm>
            <a:off x="7319964" y="2852738"/>
            <a:ext cx="1476375" cy="25209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defRPr/>
            </a:pPr>
            <a:r>
              <a:rPr lang="en-US" sz="2400" dirty="0" err="1">
                <a:solidFill>
                  <a:srgbClr val="000000"/>
                </a:solidFill>
                <a:latin typeface="Times New Roman" pitchFamily="18" charset="0"/>
                <a:cs typeface="Times New Roman" pitchFamily="18" charset="0"/>
              </a:rPr>
              <a:t>Nhà</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tư</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bản</a:t>
            </a:r>
            <a:r>
              <a:rPr lang="en-US" sz="2400" dirty="0">
                <a:solidFill>
                  <a:srgbClr val="000000"/>
                </a:solidFill>
                <a:latin typeface="Times New Roman" pitchFamily="18" charset="0"/>
                <a:cs typeface="Times New Roman" pitchFamily="18" charset="0"/>
              </a:rPr>
              <a:t> </a:t>
            </a:r>
          </a:p>
          <a:p>
            <a:pPr algn="ctr" eaLnBrk="1" hangingPunct="1">
              <a:defRPr/>
            </a:pPr>
            <a:r>
              <a:rPr lang="en-US" sz="2400" dirty="0" err="1">
                <a:solidFill>
                  <a:srgbClr val="000000"/>
                </a:solidFill>
                <a:latin typeface="Times New Roman" pitchFamily="18" charset="0"/>
                <a:cs typeface="Times New Roman" pitchFamily="18" charset="0"/>
              </a:rPr>
              <a:t>thuê</a:t>
            </a:r>
            <a:r>
              <a:rPr lang="en-US" sz="2400" dirty="0">
                <a:solidFill>
                  <a:srgbClr val="000000"/>
                </a:solidFill>
                <a:latin typeface="Times New Roman" pitchFamily="18" charset="0"/>
                <a:cs typeface="Times New Roman" pitchFamily="18" charset="0"/>
              </a:rPr>
              <a:t> </a:t>
            </a:r>
          </a:p>
          <a:p>
            <a:pPr algn="ctr" eaLnBrk="1" hangingPunct="1">
              <a:defRPr/>
            </a:pPr>
            <a:r>
              <a:rPr lang="en-US" sz="2400" dirty="0" err="1">
                <a:solidFill>
                  <a:srgbClr val="000000"/>
                </a:solidFill>
                <a:latin typeface="Times New Roman" pitchFamily="18" charset="0"/>
                <a:cs typeface="Times New Roman" pitchFamily="18" charset="0"/>
              </a:rPr>
              <a:t>công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nhân</a:t>
            </a:r>
            <a:endParaRPr lang="en-US" sz="2400" dirty="0">
              <a:solidFill>
                <a:srgbClr val="000000"/>
              </a:solidFill>
              <a:latin typeface="Times New Roman" pitchFamily="18" charset="0"/>
              <a:cs typeface="Times New Roman" pitchFamily="18" charset="0"/>
            </a:endParaRPr>
          </a:p>
          <a:p>
            <a:pPr algn="ctr" eaLnBrk="1" hangingPunct="1">
              <a:defRPr/>
            </a:pPr>
            <a:r>
              <a:rPr lang="en-US" sz="2400" dirty="0" err="1">
                <a:solidFill>
                  <a:srgbClr val="000000"/>
                </a:solidFill>
                <a:latin typeface="Times New Roman" pitchFamily="18" charset="0"/>
                <a:cs typeface="Times New Roman" pitchFamily="18" charset="0"/>
              </a:rPr>
              <a:t>và</a:t>
            </a:r>
            <a:r>
              <a:rPr lang="en-US" sz="2400" dirty="0">
                <a:solidFill>
                  <a:srgbClr val="000000"/>
                </a:solidFill>
                <a:latin typeface="Times New Roman" pitchFamily="18" charset="0"/>
                <a:cs typeface="Times New Roman" pitchFamily="18" charset="0"/>
              </a:rPr>
              <a:t> </a:t>
            </a:r>
          </a:p>
          <a:p>
            <a:pPr algn="ctr" eaLnBrk="1" hangingPunct="1">
              <a:defRPr/>
            </a:pPr>
            <a:r>
              <a:rPr lang="en-US" sz="2400" dirty="0" err="1">
                <a:solidFill>
                  <a:srgbClr val="000000"/>
                </a:solidFill>
                <a:latin typeface="Times New Roman" pitchFamily="18" charset="0"/>
                <a:cs typeface="Times New Roman" pitchFamily="18" charset="0"/>
              </a:rPr>
              <a:t>bóc</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lột</a:t>
            </a:r>
            <a:endParaRPr lang="en-US" sz="2400" dirty="0">
              <a:solidFill>
                <a:srgbClr val="000000"/>
              </a:solidFill>
              <a:latin typeface="Times New Roman" pitchFamily="18" charset="0"/>
              <a:cs typeface="Times New Roman" pitchFamily="18" charset="0"/>
            </a:endParaRPr>
          </a:p>
          <a:p>
            <a:pPr algn="ctr" eaLnBrk="1" hangingPunct="1">
              <a:defRPr/>
            </a:pPr>
            <a:r>
              <a:rPr lang="en-US" sz="2400" dirty="0" err="1">
                <a:solidFill>
                  <a:srgbClr val="000000"/>
                </a:solidFill>
                <a:latin typeface="Times New Roman" pitchFamily="18" charset="0"/>
                <a:cs typeface="Times New Roman" pitchFamily="18" charset="0"/>
              </a:rPr>
              <a:t>giá</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trị</a:t>
            </a:r>
            <a:r>
              <a:rPr lang="en-US" sz="2400" dirty="0">
                <a:solidFill>
                  <a:srgbClr val="000000"/>
                </a:solidFill>
                <a:latin typeface="Times New Roman" pitchFamily="18" charset="0"/>
                <a:cs typeface="Times New Roman" pitchFamily="18" charset="0"/>
              </a:rPr>
              <a:t> </a:t>
            </a:r>
          </a:p>
          <a:p>
            <a:pPr algn="ctr" eaLnBrk="1" hangingPunct="1">
              <a:defRPr/>
            </a:pPr>
            <a:r>
              <a:rPr lang="en-US" sz="2400" dirty="0" err="1">
                <a:solidFill>
                  <a:srgbClr val="000000"/>
                </a:solidFill>
                <a:latin typeface="Times New Roman" pitchFamily="18" charset="0"/>
                <a:cs typeface="Times New Roman" pitchFamily="18" charset="0"/>
              </a:rPr>
              <a:t>thặng</a:t>
            </a:r>
            <a:r>
              <a:rPr lang="en-US" sz="2400" dirty="0">
                <a:solidFill>
                  <a:srgbClr val="000000"/>
                </a:solidFill>
                <a:latin typeface="Times New Roman" pitchFamily="18" charset="0"/>
                <a:cs typeface="Times New Roman" pitchFamily="18" charset="0"/>
              </a:rPr>
              <a:t> </a:t>
            </a:r>
            <a:r>
              <a:rPr lang="en-US" sz="2400" dirty="0" err="1">
                <a:solidFill>
                  <a:srgbClr val="000000"/>
                </a:solidFill>
                <a:latin typeface="Times New Roman" pitchFamily="18" charset="0"/>
                <a:cs typeface="Times New Roman" pitchFamily="18" charset="0"/>
              </a:rPr>
              <a:t>dư</a:t>
            </a:r>
            <a:endParaRPr lang="en-US" sz="2400" dirty="0">
              <a:solidFill>
                <a:srgbClr val="000000"/>
              </a:solidFill>
              <a:latin typeface="Times New Roman" pitchFamily="18" charset="0"/>
              <a:cs typeface="Times New Roman" pitchFamily="18" charset="0"/>
            </a:endParaRPr>
          </a:p>
        </p:txBody>
      </p:sp>
      <p:sp>
        <p:nvSpPr>
          <p:cNvPr id="93201" name="Rectangle 17"/>
          <p:cNvSpPr>
            <a:spLocks noChangeArrowheads="1"/>
          </p:cNvSpPr>
          <p:nvPr/>
        </p:nvSpPr>
        <p:spPr bwMode="auto">
          <a:xfrm>
            <a:off x="9048750" y="2852738"/>
            <a:ext cx="1390650" cy="252095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lgn="ctr" eaLnBrk="1" hangingPunct="1">
              <a:defRPr/>
            </a:pPr>
            <a:r>
              <a:rPr lang="en-US" sz="2400" dirty="0">
                <a:latin typeface="Times New Roman" pitchFamily="18" charset="0"/>
                <a:cs typeface="Times New Roman" pitchFamily="18" charset="0"/>
              </a:rPr>
              <a:t>Sản xuất</a:t>
            </a:r>
          </a:p>
          <a:p>
            <a:pPr algn="ctr" eaLnBrk="1" hangingPunct="1">
              <a:defRPr/>
            </a:pPr>
            <a:r>
              <a:rPr lang="en-US" sz="2400" dirty="0">
                <a:latin typeface="Times New Roman" pitchFamily="18" charset="0"/>
                <a:cs typeface="Times New Roman" pitchFamily="18" charset="0"/>
              </a:rPr>
              <a:t> cộng đồng</a:t>
            </a:r>
          </a:p>
        </p:txBody>
      </p:sp>
      <p:sp>
        <p:nvSpPr>
          <p:cNvPr id="93203" name="Line 19"/>
          <p:cNvSpPr>
            <a:spLocks noChangeShapeType="1"/>
          </p:cNvSpPr>
          <p:nvPr/>
        </p:nvSpPr>
        <p:spPr bwMode="auto">
          <a:xfrm flipH="1">
            <a:off x="2208214" y="1484314"/>
            <a:ext cx="3959225" cy="1368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93204" name="Line 20"/>
          <p:cNvSpPr>
            <a:spLocks noChangeShapeType="1"/>
          </p:cNvSpPr>
          <p:nvPr/>
        </p:nvSpPr>
        <p:spPr bwMode="auto">
          <a:xfrm flipH="1">
            <a:off x="4079876" y="1484314"/>
            <a:ext cx="2087563" cy="1368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93205" name="Line 21"/>
          <p:cNvSpPr>
            <a:spLocks noChangeShapeType="1"/>
          </p:cNvSpPr>
          <p:nvPr/>
        </p:nvSpPr>
        <p:spPr bwMode="auto">
          <a:xfrm>
            <a:off x="6167438" y="1484314"/>
            <a:ext cx="0" cy="1368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93206" name="Line 22"/>
          <p:cNvSpPr>
            <a:spLocks noChangeShapeType="1"/>
          </p:cNvSpPr>
          <p:nvPr/>
        </p:nvSpPr>
        <p:spPr bwMode="auto">
          <a:xfrm>
            <a:off x="6167439" y="1484314"/>
            <a:ext cx="1944687" cy="1368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93207" name="Line 23"/>
          <p:cNvSpPr>
            <a:spLocks noChangeShapeType="1"/>
          </p:cNvSpPr>
          <p:nvPr/>
        </p:nvSpPr>
        <p:spPr bwMode="auto">
          <a:xfrm>
            <a:off x="6167438" y="1484314"/>
            <a:ext cx="3600450" cy="13684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21527" name="Rectangle 2"/>
          <p:cNvSpPr txBox="1">
            <a:spLocks noChangeArrowheads="1"/>
          </p:cNvSpPr>
          <p:nvPr/>
        </p:nvSpPr>
        <p:spPr bwMode="auto">
          <a:xfrm>
            <a:off x="1524000" y="0"/>
            <a:ext cx="9144000" cy="1524000"/>
          </a:xfrm>
          <a:prstGeom prst="rect">
            <a:avLst/>
          </a:prstGeom>
          <a:noFill/>
          <a:ln w="38100">
            <a:solidFill>
              <a:srgbClr val="FF99CC"/>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17463" indent="439738">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eaLnBrk="1" hangingPunct="1">
              <a:buFontTx/>
              <a:buNone/>
            </a:pPr>
            <a:r>
              <a:rPr lang="en-US" altLang="en-US">
                <a:solidFill>
                  <a:srgbClr val="FF0000"/>
                </a:solidFill>
                <a:latin typeface="Times New Roman" panose="02020603050405020304" pitchFamily="18" charset="0"/>
              </a:rPr>
              <a:t>+ Phương thức sản xuất </a:t>
            </a:r>
            <a:r>
              <a:rPr lang="en-US" altLang="en-US">
                <a:latin typeface="Times New Roman" panose="02020603050405020304" pitchFamily="18" charset="0"/>
              </a:rPr>
              <a:t>là cách thức con người thực hiện quá trình sản xuất vật chất ở những giai đoạn lịch sử nhất định.</a:t>
            </a:r>
          </a:p>
          <a:p>
            <a:pPr algn="ctr" eaLnBrk="1" hangingPunct="1">
              <a:buFontTx/>
              <a:buChar char="•"/>
            </a:pPr>
            <a:endParaRPr lang="en-US" altLang="en-US">
              <a:latin typeface="Times New Roman" panose="02020603050405020304" pitchFamily="18" charset="0"/>
            </a:endParaRPr>
          </a:p>
        </p:txBody>
      </p:sp>
    </p:spTree>
    <p:extLst>
      <p:ext uri="{BB962C8B-B14F-4D97-AF65-F5344CB8AC3E}">
        <p14:creationId xmlns:p14="http://schemas.microsoft.com/office/powerpoint/2010/main" val="3888677990"/>
      </p:ext>
    </p:extLst>
  </p:cSld>
  <p:clrMapOvr>
    <a:masterClrMapping/>
  </p:clrMapOvr>
  <p:transition>
    <p:sndAc>
      <p:end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93186"/>
                                        </p:tgtEl>
                                        <p:attrNameLst>
                                          <p:attrName>style.visibility</p:attrName>
                                        </p:attrNameLst>
                                      </p:cBhvr>
                                      <p:to>
                                        <p:strVal val="visible"/>
                                      </p:to>
                                    </p:set>
                                    <p:anim calcmode="lin" valueType="num">
                                      <p:cBhvr>
                                        <p:cTn id="7" dur="500" fill="hold"/>
                                        <p:tgtEl>
                                          <p:spTgt spid="93186"/>
                                        </p:tgtEl>
                                        <p:attrNameLst>
                                          <p:attrName>ppt_w</p:attrName>
                                        </p:attrNameLst>
                                      </p:cBhvr>
                                      <p:tavLst>
                                        <p:tav tm="0">
                                          <p:val>
                                            <p:strVal val="#ppt_w*0.05"/>
                                          </p:val>
                                        </p:tav>
                                        <p:tav tm="100000">
                                          <p:val>
                                            <p:strVal val="#ppt_w"/>
                                          </p:val>
                                        </p:tav>
                                      </p:tavLst>
                                    </p:anim>
                                    <p:anim calcmode="lin" valueType="num">
                                      <p:cBhvr>
                                        <p:cTn id="8" dur="500" fill="hold"/>
                                        <p:tgtEl>
                                          <p:spTgt spid="93186"/>
                                        </p:tgtEl>
                                        <p:attrNameLst>
                                          <p:attrName>ppt_h</p:attrName>
                                        </p:attrNameLst>
                                      </p:cBhvr>
                                      <p:tavLst>
                                        <p:tav tm="0">
                                          <p:val>
                                            <p:strVal val="#ppt_h"/>
                                          </p:val>
                                        </p:tav>
                                        <p:tav tm="100000">
                                          <p:val>
                                            <p:strVal val="#ppt_h"/>
                                          </p:val>
                                        </p:tav>
                                      </p:tavLst>
                                    </p:anim>
                                    <p:anim calcmode="lin" valueType="num">
                                      <p:cBhvr>
                                        <p:cTn id="9" dur="500" fill="hold"/>
                                        <p:tgtEl>
                                          <p:spTgt spid="93186"/>
                                        </p:tgtEl>
                                        <p:attrNameLst>
                                          <p:attrName>ppt_x</p:attrName>
                                        </p:attrNameLst>
                                      </p:cBhvr>
                                      <p:tavLst>
                                        <p:tav tm="0">
                                          <p:val>
                                            <p:strVal val="#ppt_x-.2"/>
                                          </p:val>
                                        </p:tav>
                                        <p:tav tm="100000">
                                          <p:val>
                                            <p:strVal val="#ppt_x"/>
                                          </p:val>
                                        </p:tav>
                                      </p:tavLst>
                                    </p:anim>
                                    <p:anim calcmode="lin" valueType="num">
                                      <p:cBhvr>
                                        <p:cTn id="10" dur="500" fill="hold"/>
                                        <p:tgtEl>
                                          <p:spTgt spid="93186"/>
                                        </p:tgtEl>
                                        <p:attrNameLst>
                                          <p:attrName>ppt_y</p:attrName>
                                        </p:attrNameLst>
                                      </p:cBhvr>
                                      <p:tavLst>
                                        <p:tav tm="0">
                                          <p:val>
                                            <p:strVal val="#ppt_y"/>
                                          </p:val>
                                        </p:tav>
                                        <p:tav tm="100000">
                                          <p:val>
                                            <p:strVal val="#ppt_y"/>
                                          </p:val>
                                        </p:tav>
                                      </p:tavLst>
                                    </p:anim>
                                    <p:animEffect transition="in" filter="fade">
                                      <p:cBhvr>
                                        <p:cTn id="11" dur="500"/>
                                        <p:tgtEl>
                                          <p:spTgt spid="931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3191">
                                            <p:bg/>
                                          </p:spTgt>
                                        </p:tgtEl>
                                        <p:attrNameLst>
                                          <p:attrName>style.visibility</p:attrName>
                                        </p:attrNameLst>
                                      </p:cBhvr>
                                      <p:to>
                                        <p:strVal val="visible"/>
                                      </p:to>
                                    </p:set>
                                    <p:animEffect transition="in" filter="blinds(horizontal)">
                                      <p:cBhvr>
                                        <p:cTn id="16" dur="500"/>
                                        <p:tgtEl>
                                          <p:spTgt spid="93191">
                                            <p:bg/>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3191">
                                            <p:txEl>
                                              <p:pRg st="0" end="0"/>
                                            </p:txEl>
                                          </p:spTgt>
                                        </p:tgtEl>
                                        <p:attrNameLst>
                                          <p:attrName>style.visibility</p:attrName>
                                        </p:attrNameLst>
                                      </p:cBhvr>
                                      <p:to>
                                        <p:strVal val="visible"/>
                                      </p:to>
                                    </p:set>
                                    <p:animEffect transition="in" filter="blinds(horizontal)">
                                      <p:cBhvr>
                                        <p:cTn id="19" dur="500"/>
                                        <p:tgtEl>
                                          <p:spTgt spid="93191">
                                            <p:txEl>
                                              <p:pRg st="0" end="0"/>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3191">
                                            <p:txEl>
                                              <p:pRg st="1" end="1"/>
                                            </p:txEl>
                                          </p:spTgt>
                                        </p:tgtEl>
                                        <p:attrNameLst>
                                          <p:attrName>style.visibility</p:attrName>
                                        </p:attrNameLst>
                                      </p:cBhvr>
                                      <p:to>
                                        <p:strVal val="visible"/>
                                      </p:to>
                                    </p:set>
                                    <p:animEffect transition="in" filter="blinds(horizontal)">
                                      <p:cBhvr>
                                        <p:cTn id="22" dur="500"/>
                                        <p:tgtEl>
                                          <p:spTgt spid="9319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93187"/>
                                        </p:tgtEl>
                                        <p:attrNameLst>
                                          <p:attrName>style.visibility</p:attrName>
                                        </p:attrNameLst>
                                      </p:cBhvr>
                                      <p:to>
                                        <p:strVal val="visible"/>
                                      </p:to>
                                    </p:set>
                                    <p:anim calcmode="lin" valueType="num">
                                      <p:cBhvr additive="base">
                                        <p:cTn id="27" dur="500" fill="hold"/>
                                        <p:tgtEl>
                                          <p:spTgt spid="93187"/>
                                        </p:tgtEl>
                                        <p:attrNameLst>
                                          <p:attrName>ppt_x</p:attrName>
                                        </p:attrNameLst>
                                      </p:cBhvr>
                                      <p:tavLst>
                                        <p:tav tm="0">
                                          <p:val>
                                            <p:strVal val="#ppt_x"/>
                                          </p:val>
                                        </p:tav>
                                        <p:tav tm="100000">
                                          <p:val>
                                            <p:strVal val="#ppt_x"/>
                                          </p:val>
                                        </p:tav>
                                      </p:tavLst>
                                    </p:anim>
                                    <p:anim calcmode="lin" valueType="num">
                                      <p:cBhvr additive="base">
                                        <p:cTn id="28" dur="500" fill="hold"/>
                                        <p:tgtEl>
                                          <p:spTgt spid="93187"/>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3192"/>
                                        </p:tgtEl>
                                        <p:attrNameLst>
                                          <p:attrName>style.visibility</p:attrName>
                                        </p:attrNameLst>
                                      </p:cBhvr>
                                      <p:to>
                                        <p:strVal val="visible"/>
                                      </p:to>
                                    </p:set>
                                    <p:anim calcmode="lin" valueType="num">
                                      <p:cBhvr additive="base">
                                        <p:cTn id="33" dur="500" fill="hold"/>
                                        <p:tgtEl>
                                          <p:spTgt spid="93192"/>
                                        </p:tgtEl>
                                        <p:attrNameLst>
                                          <p:attrName>ppt_x</p:attrName>
                                        </p:attrNameLst>
                                      </p:cBhvr>
                                      <p:tavLst>
                                        <p:tav tm="0">
                                          <p:val>
                                            <p:strVal val="#ppt_x"/>
                                          </p:val>
                                        </p:tav>
                                        <p:tav tm="100000">
                                          <p:val>
                                            <p:strVal val="#ppt_x"/>
                                          </p:val>
                                        </p:tav>
                                      </p:tavLst>
                                    </p:anim>
                                    <p:anim calcmode="lin" valueType="num">
                                      <p:cBhvr additive="base">
                                        <p:cTn id="34" dur="500" fill="hold"/>
                                        <p:tgtEl>
                                          <p:spTgt spid="9319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93188"/>
                                        </p:tgtEl>
                                        <p:attrNameLst>
                                          <p:attrName>style.visibility</p:attrName>
                                        </p:attrNameLst>
                                      </p:cBhvr>
                                      <p:to>
                                        <p:strVal val="visible"/>
                                      </p:to>
                                    </p:set>
                                    <p:anim calcmode="lin" valueType="num">
                                      <p:cBhvr additive="base">
                                        <p:cTn id="39" dur="500" fill="hold"/>
                                        <p:tgtEl>
                                          <p:spTgt spid="93188"/>
                                        </p:tgtEl>
                                        <p:attrNameLst>
                                          <p:attrName>ppt_x</p:attrName>
                                        </p:attrNameLst>
                                      </p:cBhvr>
                                      <p:tavLst>
                                        <p:tav tm="0">
                                          <p:val>
                                            <p:strVal val="#ppt_x"/>
                                          </p:val>
                                        </p:tav>
                                        <p:tav tm="100000">
                                          <p:val>
                                            <p:strVal val="#ppt_x"/>
                                          </p:val>
                                        </p:tav>
                                      </p:tavLst>
                                    </p:anim>
                                    <p:anim calcmode="lin" valueType="num">
                                      <p:cBhvr additive="base">
                                        <p:cTn id="40" dur="500" fill="hold"/>
                                        <p:tgtEl>
                                          <p:spTgt spid="93188"/>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3193"/>
                                        </p:tgtEl>
                                        <p:attrNameLst>
                                          <p:attrName>style.visibility</p:attrName>
                                        </p:attrNameLst>
                                      </p:cBhvr>
                                      <p:to>
                                        <p:strVal val="visible"/>
                                      </p:to>
                                    </p:set>
                                    <p:anim calcmode="lin" valueType="num">
                                      <p:cBhvr additive="base">
                                        <p:cTn id="45" dur="500" fill="hold"/>
                                        <p:tgtEl>
                                          <p:spTgt spid="93193"/>
                                        </p:tgtEl>
                                        <p:attrNameLst>
                                          <p:attrName>ppt_x</p:attrName>
                                        </p:attrNameLst>
                                      </p:cBhvr>
                                      <p:tavLst>
                                        <p:tav tm="0">
                                          <p:val>
                                            <p:strVal val="#ppt_x"/>
                                          </p:val>
                                        </p:tav>
                                        <p:tav tm="100000">
                                          <p:val>
                                            <p:strVal val="#ppt_x"/>
                                          </p:val>
                                        </p:tav>
                                      </p:tavLst>
                                    </p:anim>
                                    <p:anim calcmode="lin" valueType="num">
                                      <p:cBhvr additive="base">
                                        <p:cTn id="46" dur="500" fill="hold"/>
                                        <p:tgtEl>
                                          <p:spTgt spid="93193"/>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nodeType="clickEffect">
                                  <p:stCondLst>
                                    <p:cond delay="0"/>
                                  </p:stCondLst>
                                  <p:childTnLst>
                                    <p:set>
                                      <p:cBhvr>
                                        <p:cTn id="50" dur="1" fill="hold">
                                          <p:stCondLst>
                                            <p:cond delay="0"/>
                                          </p:stCondLst>
                                        </p:cTn>
                                        <p:tgtEl>
                                          <p:spTgt spid="93189"/>
                                        </p:tgtEl>
                                        <p:attrNameLst>
                                          <p:attrName>style.visibility</p:attrName>
                                        </p:attrNameLst>
                                      </p:cBhvr>
                                      <p:to>
                                        <p:strVal val="visible"/>
                                      </p:to>
                                    </p:set>
                                    <p:anim calcmode="lin" valueType="num">
                                      <p:cBhvr additive="base">
                                        <p:cTn id="51" dur="500" fill="hold"/>
                                        <p:tgtEl>
                                          <p:spTgt spid="93189"/>
                                        </p:tgtEl>
                                        <p:attrNameLst>
                                          <p:attrName>ppt_x</p:attrName>
                                        </p:attrNameLst>
                                      </p:cBhvr>
                                      <p:tavLst>
                                        <p:tav tm="0">
                                          <p:val>
                                            <p:strVal val="#ppt_x"/>
                                          </p:val>
                                        </p:tav>
                                        <p:tav tm="100000">
                                          <p:val>
                                            <p:strVal val="#ppt_x"/>
                                          </p:val>
                                        </p:tav>
                                      </p:tavLst>
                                    </p:anim>
                                    <p:anim calcmode="lin" valueType="num">
                                      <p:cBhvr additive="base">
                                        <p:cTn id="52" dur="500" fill="hold"/>
                                        <p:tgtEl>
                                          <p:spTgt spid="93189"/>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93194"/>
                                        </p:tgtEl>
                                        <p:attrNameLst>
                                          <p:attrName>style.visibility</p:attrName>
                                        </p:attrNameLst>
                                      </p:cBhvr>
                                      <p:to>
                                        <p:strVal val="visible"/>
                                      </p:to>
                                    </p:set>
                                    <p:anim calcmode="lin" valueType="num">
                                      <p:cBhvr additive="base">
                                        <p:cTn id="57" dur="500" fill="hold"/>
                                        <p:tgtEl>
                                          <p:spTgt spid="93194"/>
                                        </p:tgtEl>
                                        <p:attrNameLst>
                                          <p:attrName>ppt_x</p:attrName>
                                        </p:attrNameLst>
                                      </p:cBhvr>
                                      <p:tavLst>
                                        <p:tav tm="0">
                                          <p:val>
                                            <p:strVal val="#ppt_x"/>
                                          </p:val>
                                        </p:tav>
                                        <p:tav tm="100000">
                                          <p:val>
                                            <p:strVal val="#ppt_x"/>
                                          </p:val>
                                        </p:tav>
                                      </p:tavLst>
                                    </p:anim>
                                    <p:anim calcmode="lin" valueType="num">
                                      <p:cBhvr additive="base">
                                        <p:cTn id="58" dur="500" fill="hold"/>
                                        <p:tgtEl>
                                          <p:spTgt spid="93194"/>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93190"/>
                                        </p:tgtEl>
                                        <p:attrNameLst>
                                          <p:attrName>style.visibility</p:attrName>
                                        </p:attrNameLst>
                                      </p:cBhvr>
                                      <p:to>
                                        <p:strVal val="visible"/>
                                      </p:to>
                                    </p:set>
                                    <p:anim calcmode="lin" valueType="num">
                                      <p:cBhvr additive="base">
                                        <p:cTn id="63" dur="500" fill="hold"/>
                                        <p:tgtEl>
                                          <p:spTgt spid="93190"/>
                                        </p:tgtEl>
                                        <p:attrNameLst>
                                          <p:attrName>ppt_x</p:attrName>
                                        </p:attrNameLst>
                                      </p:cBhvr>
                                      <p:tavLst>
                                        <p:tav tm="0">
                                          <p:val>
                                            <p:strVal val="#ppt_x"/>
                                          </p:val>
                                        </p:tav>
                                        <p:tav tm="100000">
                                          <p:val>
                                            <p:strVal val="#ppt_x"/>
                                          </p:val>
                                        </p:tav>
                                      </p:tavLst>
                                    </p:anim>
                                    <p:anim calcmode="lin" valueType="num">
                                      <p:cBhvr additive="base">
                                        <p:cTn id="64" dur="500" fill="hold"/>
                                        <p:tgtEl>
                                          <p:spTgt spid="93190"/>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93195"/>
                                        </p:tgtEl>
                                        <p:attrNameLst>
                                          <p:attrName>style.visibility</p:attrName>
                                        </p:attrNameLst>
                                      </p:cBhvr>
                                      <p:to>
                                        <p:strVal val="visible"/>
                                      </p:to>
                                    </p:set>
                                    <p:anim calcmode="lin" valueType="num">
                                      <p:cBhvr additive="base">
                                        <p:cTn id="69" dur="500" fill="hold"/>
                                        <p:tgtEl>
                                          <p:spTgt spid="93195"/>
                                        </p:tgtEl>
                                        <p:attrNameLst>
                                          <p:attrName>ppt_x</p:attrName>
                                        </p:attrNameLst>
                                      </p:cBhvr>
                                      <p:tavLst>
                                        <p:tav tm="0">
                                          <p:val>
                                            <p:strVal val="#ppt_x"/>
                                          </p:val>
                                        </p:tav>
                                        <p:tav tm="100000">
                                          <p:val>
                                            <p:strVal val="#ppt_x"/>
                                          </p:val>
                                        </p:tav>
                                      </p:tavLst>
                                    </p:anim>
                                    <p:anim calcmode="lin" valueType="num">
                                      <p:cBhvr additive="base">
                                        <p:cTn id="70" dur="500" fill="hold"/>
                                        <p:tgtEl>
                                          <p:spTgt spid="93195"/>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56" presetClass="entr" presetSubtype="0" fill="hold" grpId="0" nodeType="clickEffect">
                                  <p:stCondLst>
                                    <p:cond delay="0"/>
                                  </p:stCondLst>
                                  <p:iterate type="lt">
                                    <p:tmPct val="10000"/>
                                  </p:iterate>
                                  <p:childTnLst>
                                    <p:set>
                                      <p:cBhvr>
                                        <p:cTn id="74" dur="1" fill="hold">
                                          <p:stCondLst>
                                            <p:cond delay="0"/>
                                          </p:stCondLst>
                                        </p:cTn>
                                        <p:tgtEl>
                                          <p:spTgt spid="93196"/>
                                        </p:tgtEl>
                                        <p:attrNameLst>
                                          <p:attrName>style.visibility</p:attrName>
                                        </p:attrNameLst>
                                      </p:cBhvr>
                                      <p:to>
                                        <p:strVal val="visible"/>
                                      </p:to>
                                    </p:set>
                                    <p:anim by="(-#ppt_w*2)" calcmode="lin" valueType="num">
                                      <p:cBhvr rctx="PPT">
                                        <p:cTn id="75" dur="500" autoRev="1" fill="hold">
                                          <p:stCondLst>
                                            <p:cond delay="0"/>
                                          </p:stCondLst>
                                        </p:cTn>
                                        <p:tgtEl>
                                          <p:spTgt spid="93196"/>
                                        </p:tgtEl>
                                        <p:attrNameLst>
                                          <p:attrName>ppt_w</p:attrName>
                                        </p:attrNameLst>
                                      </p:cBhvr>
                                    </p:anim>
                                    <p:anim by="(#ppt_w*0.50)" calcmode="lin" valueType="num">
                                      <p:cBhvr>
                                        <p:cTn id="76" dur="500" decel="50000" autoRev="1" fill="hold">
                                          <p:stCondLst>
                                            <p:cond delay="0"/>
                                          </p:stCondLst>
                                        </p:cTn>
                                        <p:tgtEl>
                                          <p:spTgt spid="93196"/>
                                        </p:tgtEl>
                                        <p:attrNameLst>
                                          <p:attrName>ppt_x</p:attrName>
                                        </p:attrNameLst>
                                      </p:cBhvr>
                                    </p:anim>
                                    <p:anim from="(-#ppt_h/2)" to="(#ppt_y)" calcmode="lin" valueType="num">
                                      <p:cBhvr>
                                        <p:cTn id="77" dur="1000" fill="hold">
                                          <p:stCondLst>
                                            <p:cond delay="0"/>
                                          </p:stCondLst>
                                        </p:cTn>
                                        <p:tgtEl>
                                          <p:spTgt spid="93196"/>
                                        </p:tgtEl>
                                        <p:attrNameLst>
                                          <p:attrName>ppt_y</p:attrName>
                                        </p:attrNameLst>
                                      </p:cBhvr>
                                    </p:anim>
                                    <p:animRot by="21600000">
                                      <p:cBhvr>
                                        <p:cTn id="78" dur="1000" fill="hold">
                                          <p:stCondLst>
                                            <p:cond delay="0"/>
                                          </p:stCondLst>
                                        </p:cTn>
                                        <p:tgtEl>
                                          <p:spTgt spid="93196"/>
                                        </p:tgtEl>
                                        <p:attrNameLst>
                                          <p:attrName>r</p:attrName>
                                        </p:attrNameLst>
                                      </p:cBhvr>
                                    </p:animRo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93197"/>
                                        </p:tgtEl>
                                        <p:attrNameLst>
                                          <p:attrName>style.visibility</p:attrName>
                                        </p:attrNameLst>
                                      </p:cBhvr>
                                      <p:to>
                                        <p:strVal val="visible"/>
                                      </p:to>
                                    </p:set>
                                    <p:animEffect transition="in" filter="wipe(down)">
                                      <p:cBhvr>
                                        <p:cTn id="83" dur="500"/>
                                        <p:tgtEl>
                                          <p:spTgt spid="9319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6" presetClass="entr" presetSubtype="0" fill="hold" grpId="0" nodeType="clickEffect">
                                  <p:stCondLst>
                                    <p:cond delay="0"/>
                                  </p:stCondLst>
                                  <p:childTnLst>
                                    <p:set>
                                      <p:cBhvr>
                                        <p:cTn id="87" dur="1" fill="hold">
                                          <p:stCondLst>
                                            <p:cond delay="0"/>
                                          </p:stCondLst>
                                        </p:cTn>
                                        <p:tgtEl>
                                          <p:spTgt spid="93198"/>
                                        </p:tgtEl>
                                        <p:attrNameLst>
                                          <p:attrName>style.visibility</p:attrName>
                                        </p:attrNameLst>
                                      </p:cBhvr>
                                      <p:to>
                                        <p:strVal val="visible"/>
                                      </p:to>
                                    </p:set>
                                    <p:animEffect transition="in" filter="wipe(down)">
                                      <p:cBhvr>
                                        <p:cTn id="88" dur="580">
                                          <p:stCondLst>
                                            <p:cond delay="0"/>
                                          </p:stCondLst>
                                        </p:cTn>
                                        <p:tgtEl>
                                          <p:spTgt spid="93198"/>
                                        </p:tgtEl>
                                      </p:cBhvr>
                                    </p:animEffect>
                                    <p:anim calcmode="lin" valueType="num">
                                      <p:cBhvr>
                                        <p:cTn id="89" dur="1822" tmFilter="0,0; 0.14,0.36; 0.43,0.73; 0.71,0.91; 1.0,1.0">
                                          <p:stCondLst>
                                            <p:cond delay="0"/>
                                          </p:stCondLst>
                                        </p:cTn>
                                        <p:tgtEl>
                                          <p:spTgt spid="93198"/>
                                        </p:tgtEl>
                                        <p:attrNameLst>
                                          <p:attrName>ppt_x</p:attrName>
                                        </p:attrNameLst>
                                      </p:cBhvr>
                                      <p:tavLst>
                                        <p:tav tm="0">
                                          <p:val>
                                            <p:strVal val="#ppt_x-0.25"/>
                                          </p:val>
                                        </p:tav>
                                        <p:tav tm="100000">
                                          <p:val>
                                            <p:strVal val="#ppt_x"/>
                                          </p:val>
                                        </p:tav>
                                      </p:tavLst>
                                    </p:anim>
                                    <p:anim calcmode="lin" valueType="num">
                                      <p:cBhvr>
                                        <p:cTn id="90" dur="664" tmFilter="0.0,0.0; 0.25,0.07; 0.50,0.2; 0.75,0.467; 1.0,1.0">
                                          <p:stCondLst>
                                            <p:cond delay="0"/>
                                          </p:stCondLst>
                                        </p:cTn>
                                        <p:tgtEl>
                                          <p:spTgt spid="93198"/>
                                        </p:tgtEl>
                                        <p:attrNameLst>
                                          <p:attrName>ppt_y</p:attrName>
                                        </p:attrNameLst>
                                      </p:cBhvr>
                                      <p:tavLst>
                                        <p:tav tm="0" fmla="#ppt_y-sin(pi*$)/3">
                                          <p:val>
                                            <p:fltVal val="0.5"/>
                                          </p:val>
                                        </p:tav>
                                        <p:tav tm="100000">
                                          <p:val>
                                            <p:fltVal val="1"/>
                                          </p:val>
                                        </p:tav>
                                      </p:tavLst>
                                    </p:anim>
                                    <p:anim calcmode="lin" valueType="num">
                                      <p:cBhvr>
                                        <p:cTn id="91" dur="664" tmFilter="0, 0; 0.125,0.2665; 0.25,0.4; 0.375,0.465; 0.5,0.5;  0.625,0.535; 0.75,0.6; 0.875,0.7335; 1,1">
                                          <p:stCondLst>
                                            <p:cond delay="664"/>
                                          </p:stCondLst>
                                        </p:cTn>
                                        <p:tgtEl>
                                          <p:spTgt spid="93198"/>
                                        </p:tgtEl>
                                        <p:attrNameLst>
                                          <p:attrName>ppt_y</p:attrName>
                                        </p:attrNameLst>
                                      </p:cBhvr>
                                      <p:tavLst>
                                        <p:tav tm="0" fmla="#ppt_y-sin(pi*$)/9">
                                          <p:val>
                                            <p:fltVal val="0"/>
                                          </p:val>
                                        </p:tav>
                                        <p:tav tm="100000">
                                          <p:val>
                                            <p:fltVal val="1"/>
                                          </p:val>
                                        </p:tav>
                                      </p:tavLst>
                                    </p:anim>
                                    <p:anim calcmode="lin" valueType="num">
                                      <p:cBhvr>
                                        <p:cTn id="92" dur="332" tmFilter="0, 0; 0.125,0.2665; 0.25,0.4; 0.375,0.465; 0.5,0.5;  0.625,0.535; 0.75,0.6; 0.875,0.7335; 1,1">
                                          <p:stCondLst>
                                            <p:cond delay="1324"/>
                                          </p:stCondLst>
                                        </p:cTn>
                                        <p:tgtEl>
                                          <p:spTgt spid="93198"/>
                                        </p:tgtEl>
                                        <p:attrNameLst>
                                          <p:attrName>ppt_y</p:attrName>
                                        </p:attrNameLst>
                                      </p:cBhvr>
                                      <p:tavLst>
                                        <p:tav tm="0" fmla="#ppt_y-sin(pi*$)/27">
                                          <p:val>
                                            <p:fltVal val="0"/>
                                          </p:val>
                                        </p:tav>
                                        <p:tav tm="100000">
                                          <p:val>
                                            <p:fltVal val="1"/>
                                          </p:val>
                                        </p:tav>
                                      </p:tavLst>
                                    </p:anim>
                                    <p:anim calcmode="lin" valueType="num">
                                      <p:cBhvr>
                                        <p:cTn id="93" dur="164" tmFilter="0, 0; 0.125,0.2665; 0.25,0.4; 0.375,0.465; 0.5,0.5;  0.625,0.535; 0.75,0.6; 0.875,0.7335; 1,1">
                                          <p:stCondLst>
                                            <p:cond delay="1656"/>
                                          </p:stCondLst>
                                        </p:cTn>
                                        <p:tgtEl>
                                          <p:spTgt spid="93198"/>
                                        </p:tgtEl>
                                        <p:attrNameLst>
                                          <p:attrName>ppt_y</p:attrName>
                                        </p:attrNameLst>
                                      </p:cBhvr>
                                      <p:tavLst>
                                        <p:tav tm="0" fmla="#ppt_y-sin(pi*$)/81">
                                          <p:val>
                                            <p:fltVal val="0"/>
                                          </p:val>
                                        </p:tav>
                                        <p:tav tm="100000">
                                          <p:val>
                                            <p:fltVal val="1"/>
                                          </p:val>
                                        </p:tav>
                                      </p:tavLst>
                                    </p:anim>
                                    <p:animScale>
                                      <p:cBhvr>
                                        <p:cTn id="94" dur="26">
                                          <p:stCondLst>
                                            <p:cond delay="650"/>
                                          </p:stCondLst>
                                        </p:cTn>
                                        <p:tgtEl>
                                          <p:spTgt spid="93198"/>
                                        </p:tgtEl>
                                      </p:cBhvr>
                                      <p:to x="100000" y="60000"/>
                                    </p:animScale>
                                    <p:animScale>
                                      <p:cBhvr>
                                        <p:cTn id="95" dur="166" decel="50000">
                                          <p:stCondLst>
                                            <p:cond delay="676"/>
                                          </p:stCondLst>
                                        </p:cTn>
                                        <p:tgtEl>
                                          <p:spTgt spid="93198"/>
                                        </p:tgtEl>
                                      </p:cBhvr>
                                      <p:to x="100000" y="100000"/>
                                    </p:animScale>
                                    <p:animScale>
                                      <p:cBhvr>
                                        <p:cTn id="96" dur="26">
                                          <p:stCondLst>
                                            <p:cond delay="1312"/>
                                          </p:stCondLst>
                                        </p:cTn>
                                        <p:tgtEl>
                                          <p:spTgt spid="93198"/>
                                        </p:tgtEl>
                                      </p:cBhvr>
                                      <p:to x="100000" y="80000"/>
                                    </p:animScale>
                                    <p:animScale>
                                      <p:cBhvr>
                                        <p:cTn id="97" dur="166" decel="50000">
                                          <p:stCondLst>
                                            <p:cond delay="1338"/>
                                          </p:stCondLst>
                                        </p:cTn>
                                        <p:tgtEl>
                                          <p:spTgt spid="93198"/>
                                        </p:tgtEl>
                                      </p:cBhvr>
                                      <p:to x="100000" y="100000"/>
                                    </p:animScale>
                                    <p:animScale>
                                      <p:cBhvr>
                                        <p:cTn id="98" dur="26">
                                          <p:stCondLst>
                                            <p:cond delay="1642"/>
                                          </p:stCondLst>
                                        </p:cTn>
                                        <p:tgtEl>
                                          <p:spTgt spid="93198"/>
                                        </p:tgtEl>
                                      </p:cBhvr>
                                      <p:to x="100000" y="90000"/>
                                    </p:animScale>
                                    <p:animScale>
                                      <p:cBhvr>
                                        <p:cTn id="99" dur="166" decel="50000">
                                          <p:stCondLst>
                                            <p:cond delay="1668"/>
                                          </p:stCondLst>
                                        </p:cTn>
                                        <p:tgtEl>
                                          <p:spTgt spid="93198"/>
                                        </p:tgtEl>
                                      </p:cBhvr>
                                      <p:to x="100000" y="100000"/>
                                    </p:animScale>
                                    <p:animScale>
                                      <p:cBhvr>
                                        <p:cTn id="100" dur="26">
                                          <p:stCondLst>
                                            <p:cond delay="1808"/>
                                          </p:stCondLst>
                                        </p:cTn>
                                        <p:tgtEl>
                                          <p:spTgt spid="93198"/>
                                        </p:tgtEl>
                                      </p:cBhvr>
                                      <p:to x="100000" y="95000"/>
                                    </p:animScale>
                                    <p:animScale>
                                      <p:cBhvr>
                                        <p:cTn id="101" dur="166" decel="50000">
                                          <p:stCondLst>
                                            <p:cond delay="1834"/>
                                          </p:stCondLst>
                                        </p:cTn>
                                        <p:tgtEl>
                                          <p:spTgt spid="93198"/>
                                        </p:tgtEl>
                                      </p:cBhvr>
                                      <p:to x="100000" y="100000"/>
                                    </p:animScale>
                                  </p:childTnLst>
                                </p:cTn>
                              </p:par>
                            </p:childTnLst>
                          </p:cTn>
                        </p:par>
                      </p:childTnLst>
                    </p:cTn>
                  </p:par>
                  <p:par>
                    <p:cTn id="102" fill="hold" nodeType="clickPar">
                      <p:stCondLst>
                        <p:cond delay="indefinite"/>
                      </p:stCondLst>
                      <p:childTnLst>
                        <p:par>
                          <p:cTn id="103" fill="hold" nodeType="withGroup">
                            <p:stCondLst>
                              <p:cond delay="0"/>
                            </p:stCondLst>
                            <p:childTnLst>
                              <p:par>
                                <p:cTn id="104" presetID="4" presetClass="entr" presetSubtype="16" fill="hold" grpId="0" nodeType="clickEffect">
                                  <p:stCondLst>
                                    <p:cond delay="0"/>
                                  </p:stCondLst>
                                  <p:childTnLst>
                                    <p:set>
                                      <p:cBhvr>
                                        <p:cTn id="105" dur="1" fill="hold">
                                          <p:stCondLst>
                                            <p:cond delay="0"/>
                                          </p:stCondLst>
                                        </p:cTn>
                                        <p:tgtEl>
                                          <p:spTgt spid="93199"/>
                                        </p:tgtEl>
                                        <p:attrNameLst>
                                          <p:attrName>style.visibility</p:attrName>
                                        </p:attrNameLst>
                                      </p:cBhvr>
                                      <p:to>
                                        <p:strVal val="visible"/>
                                      </p:to>
                                    </p:set>
                                    <p:animEffect transition="in" filter="box(in)">
                                      <p:cBhvr>
                                        <p:cTn id="106" dur="500"/>
                                        <p:tgtEl>
                                          <p:spTgt spid="9319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93200"/>
                                        </p:tgtEl>
                                        <p:attrNameLst>
                                          <p:attrName>style.visibility</p:attrName>
                                        </p:attrNameLst>
                                      </p:cBhvr>
                                      <p:to>
                                        <p:strVal val="visible"/>
                                      </p:to>
                                    </p:set>
                                    <p:anim calcmode="lin" valueType="num">
                                      <p:cBhvr additive="base">
                                        <p:cTn id="111" dur="500" fill="hold"/>
                                        <p:tgtEl>
                                          <p:spTgt spid="93200"/>
                                        </p:tgtEl>
                                        <p:attrNameLst>
                                          <p:attrName>ppt_x</p:attrName>
                                        </p:attrNameLst>
                                      </p:cBhvr>
                                      <p:tavLst>
                                        <p:tav tm="0">
                                          <p:val>
                                            <p:strVal val="#ppt_x"/>
                                          </p:val>
                                        </p:tav>
                                        <p:tav tm="100000">
                                          <p:val>
                                            <p:strVal val="#ppt_x"/>
                                          </p:val>
                                        </p:tav>
                                      </p:tavLst>
                                    </p:anim>
                                    <p:anim calcmode="lin" valueType="num">
                                      <p:cBhvr additive="base">
                                        <p:cTn id="112" dur="500" fill="hold"/>
                                        <p:tgtEl>
                                          <p:spTgt spid="93200"/>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56" presetClass="entr" presetSubtype="0" fill="hold" grpId="0" nodeType="clickEffect">
                                  <p:stCondLst>
                                    <p:cond delay="0"/>
                                  </p:stCondLst>
                                  <p:iterate type="lt">
                                    <p:tmPct val="10000"/>
                                  </p:iterate>
                                  <p:childTnLst>
                                    <p:set>
                                      <p:cBhvr>
                                        <p:cTn id="116" dur="1" fill="hold">
                                          <p:stCondLst>
                                            <p:cond delay="0"/>
                                          </p:stCondLst>
                                        </p:cTn>
                                        <p:tgtEl>
                                          <p:spTgt spid="93201"/>
                                        </p:tgtEl>
                                        <p:attrNameLst>
                                          <p:attrName>style.visibility</p:attrName>
                                        </p:attrNameLst>
                                      </p:cBhvr>
                                      <p:to>
                                        <p:strVal val="visible"/>
                                      </p:to>
                                    </p:set>
                                    <p:anim by="(-#ppt_w*2)" calcmode="lin" valueType="num">
                                      <p:cBhvr rctx="PPT">
                                        <p:cTn id="117" dur="500" autoRev="1" fill="hold">
                                          <p:stCondLst>
                                            <p:cond delay="0"/>
                                          </p:stCondLst>
                                        </p:cTn>
                                        <p:tgtEl>
                                          <p:spTgt spid="93201"/>
                                        </p:tgtEl>
                                        <p:attrNameLst>
                                          <p:attrName>ppt_w</p:attrName>
                                        </p:attrNameLst>
                                      </p:cBhvr>
                                    </p:anim>
                                    <p:anim by="(#ppt_w*0.50)" calcmode="lin" valueType="num">
                                      <p:cBhvr>
                                        <p:cTn id="118" dur="500" decel="50000" autoRev="1" fill="hold">
                                          <p:stCondLst>
                                            <p:cond delay="0"/>
                                          </p:stCondLst>
                                        </p:cTn>
                                        <p:tgtEl>
                                          <p:spTgt spid="93201"/>
                                        </p:tgtEl>
                                        <p:attrNameLst>
                                          <p:attrName>ppt_x</p:attrName>
                                        </p:attrNameLst>
                                      </p:cBhvr>
                                    </p:anim>
                                    <p:anim from="(-#ppt_h/2)" to="(#ppt_y)" calcmode="lin" valueType="num">
                                      <p:cBhvr>
                                        <p:cTn id="119" dur="1000" fill="hold">
                                          <p:stCondLst>
                                            <p:cond delay="0"/>
                                          </p:stCondLst>
                                        </p:cTn>
                                        <p:tgtEl>
                                          <p:spTgt spid="93201"/>
                                        </p:tgtEl>
                                        <p:attrNameLst>
                                          <p:attrName>ppt_y</p:attrName>
                                        </p:attrNameLst>
                                      </p:cBhvr>
                                    </p:anim>
                                    <p:animRot by="21600000">
                                      <p:cBhvr>
                                        <p:cTn id="120" dur="1000" fill="hold">
                                          <p:stCondLst>
                                            <p:cond delay="0"/>
                                          </p:stCondLst>
                                        </p:cTn>
                                        <p:tgtEl>
                                          <p:spTgt spid="93201"/>
                                        </p:tgtEl>
                                        <p:attrNameLst>
                                          <p:attrName>r</p:attrName>
                                        </p:attrNameLst>
                                      </p:cBhvr>
                                    </p:animRo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4" fill="hold" nodeType="clickEffect">
                                  <p:stCondLst>
                                    <p:cond delay="0"/>
                                  </p:stCondLst>
                                  <p:childTnLst>
                                    <p:set>
                                      <p:cBhvr>
                                        <p:cTn id="124" dur="1" fill="hold">
                                          <p:stCondLst>
                                            <p:cond delay="0"/>
                                          </p:stCondLst>
                                        </p:cTn>
                                        <p:tgtEl>
                                          <p:spTgt spid="93203"/>
                                        </p:tgtEl>
                                        <p:attrNameLst>
                                          <p:attrName>style.visibility</p:attrName>
                                        </p:attrNameLst>
                                      </p:cBhvr>
                                      <p:to>
                                        <p:strVal val="visible"/>
                                      </p:to>
                                    </p:set>
                                    <p:animEffect transition="in" filter="wipe(down)">
                                      <p:cBhvr>
                                        <p:cTn id="125" dur="500"/>
                                        <p:tgtEl>
                                          <p:spTgt spid="93203"/>
                                        </p:tgtEl>
                                      </p:cBhvr>
                                    </p:animEffect>
                                  </p:childTnLst>
                                </p:cTn>
                              </p:par>
                              <p:par>
                                <p:cTn id="126" presetID="22" presetClass="entr" presetSubtype="4" fill="hold" nodeType="withEffect">
                                  <p:stCondLst>
                                    <p:cond delay="0"/>
                                  </p:stCondLst>
                                  <p:childTnLst>
                                    <p:set>
                                      <p:cBhvr>
                                        <p:cTn id="127" dur="1" fill="hold">
                                          <p:stCondLst>
                                            <p:cond delay="0"/>
                                          </p:stCondLst>
                                        </p:cTn>
                                        <p:tgtEl>
                                          <p:spTgt spid="93204"/>
                                        </p:tgtEl>
                                        <p:attrNameLst>
                                          <p:attrName>style.visibility</p:attrName>
                                        </p:attrNameLst>
                                      </p:cBhvr>
                                      <p:to>
                                        <p:strVal val="visible"/>
                                      </p:to>
                                    </p:set>
                                    <p:animEffect transition="in" filter="wipe(down)">
                                      <p:cBhvr>
                                        <p:cTn id="128" dur="500"/>
                                        <p:tgtEl>
                                          <p:spTgt spid="93204"/>
                                        </p:tgtEl>
                                      </p:cBhvr>
                                    </p:animEffect>
                                  </p:childTnLst>
                                </p:cTn>
                              </p:par>
                              <p:par>
                                <p:cTn id="129" presetID="22" presetClass="entr" presetSubtype="4" fill="hold" nodeType="withEffect">
                                  <p:stCondLst>
                                    <p:cond delay="0"/>
                                  </p:stCondLst>
                                  <p:childTnLst>
                                    <p:set>
                                      <p:cBhvr>
                                        <p:cTn id="130" dur="1" fill="hold">
                                          <p:stCondLst>
                                            <p:cond delay="0"/>
                                          </p:stCondLst>
                                        </p:cTn>
                                        <p:tgtEl>
                                          <p:spTgt spid="93205"/>
                                        </p:tgtEl>
                                        <p:attrNameLst>
                                          <p:attrName>style.visibility</p:attrName>
                                        </p:attrNameLst>
                                      </p:cBhvr>
                                      <p:to>
                                        <p:strVal val="visible"/>
                                      </p:to>
                                    </p:set>
                                    <p:animEffect transition="in" filter="wipe(down)">
                                      <p:cBhvr>
                                        <p:cTn id="131" dur="500"/>
                                        <p:tgtEl>
                                          <p:spTgt spid="93205"/>
                                        </p:tgtEl>
                                      </p:cBhvr>
                                    </p:animEffect>
                                  </p:childTnLst>
                                </p:cTn>
                              </p:par>
                              <p:par>
                                <p:cTn id="132" presetID="22" presetClass="entr" presetSubtype="4" fill="hold" nodeType="withEffect">
                                  <p:stCondLst>
                                    <p:cond delay="0"/>
                                  </p:stCondLst>
                                  <p:childTnLst>
                                    <p:set>
                                      <p:cBhvr>
                                        <p:cTn id="133" dur="1" fill="hold">
                                          <p:stCondLst>
                                            <p:cond delay="0"/>
                                          </p:stCondLst>
                                        </p:cTn>
                                        <p:tgtEl>
                                          <p:spTgt spid="93206"/>
                                        </p:tgtEl>
                                        <p:attrNameLst>
                                          <p:attrName>style.visibility</p:attrName>
                                        </p:attrNameLst>
                                      </p:cBhvr>
                                      <p:to>
                                        <p:strVal val="visible"/>
                                      </p:to>
                                    </p:set>
                                    <p:animEffect transition="in" filter="wipe(down)">
                                      <p:cBhvr>
                                        <p:cTn id="134" dur="500"/>
                                        <p:tgtEl>
                                          <p:spTgt spid="93206"/>
                                        </p:tgtEl>
                                      </p:cBhvr>
                                    </p:animEffect>
                                  </p:childTnLst>
                                </p:cTn>
                              </p:par>
                              <p:par>
                                <p:cTn id="135" presetID="22" presetClass="entr" presetSubtype="4" fill="hold" nodeType="withEffect">
                                  <p:stCondLst>
                                    <p:cond delay="0"/>
                                  </p:stCondLst>
                                  <p:childTnLst>
                                    <p:set>
                                      <p:cBhvr>
                                        <p:cTn id="136" dur="1" fill="hold">
                                          <p:stCondLst>
                                            <p:cond delay="0"/>
                                          </p:stCondLst>
                                        </p:cTn>
                                        <p:tgtEl>
                                          <p:spTgt spid="93207"/>
                                        </p:tgtEl>
                                        <p:attrNameLst>
                                          <p:attrName>style.visibility</p:attrName>
                                        </p:attrNameLst>
                                      </p:cBhvr>
                                      <p:to>
                                        <p:strVal val="visible"/>
                                      </p:to>
                                    </p:set>
                                    <p:animEffect transition="in" filter="wipe(down)">
                                      <p:cBhvr>
                                        <p:cTn id="137" dur="500"/>
                                        <p:tgtEl>
                                          <p:spTgt spid="93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1" grpId="0" build="allAtOnce" animBg="1"/>
      <p:bldP spid="93192" grpId="0" animBg="1"/>
      <p:bldP spid="93193" grpId="0" animBg="1"/>
      <p:bldP spid="93194" grpId="0" animBg="1"/>
      <p:bldP spid="93195" grpId="0" animBg="1"/>
      <p:bldP spid="93196" grpId="0" animBg="1"/>
      <p:bldP spid="93197" grpId="0" animBg="1"/>
      <p:bldP spid="93198" grpId="0" animBg="1"/>
      <p:bldP spid="93199" grpId="0" animBg="1"/>
      <p:bldP spid="93200" grpId="0" animBg="1"/>
      <p:bldP spid="9320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22" name="Group 2"/>
          <p:cNvGrpSpPr>
            <a:grpSpLocks/>
          </p:cNvGrpSpPr>
          <p:nvPr/>
        </p:nvGrpSpPr>
        <p:grpSpPr bwMode="auto">
          <a:xfrm>
            <a:off x="2351089" y="4652964"/>
            <a:ext cx="7489825" cy="1800225"/>
            <a:chOff x="294" y="2614"/>
            <a:chExt cx="5248" cy="1541"/>
          </a:xfrm>
        </p:grpSpPr>
        <p:sp>
          <p:nvSpPr>
            <p:cNvPr id="184335" name="Rectangle 3"/>
            <p:cNvSpPr>
              <a:spLocks noChangeArrowheads="1"/>
            </p:cNvSpPr>
            <p:nvPr/>
          </p:nvSpPr>
          <p:spPr bwMode="auto">
            <a:xfrm flipV="1">
              <a:off x="294" y="2614"/>
              <a:ext cx="5217" cy="45"/>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4336" name="Rectangle 4"/>
            <p:cNvSpPr>
              <a:spLocks noChangeArrowheads="1"/>
            </p:cNvSpPr>
            <p:nvPr/>
          </p:nvSpPr>
          <p:spPr bwMode="auto">
            <a:xfrm>
              <a:off x="1292" y="2795"/>
              <a:ext cx="483" cy="561"/>
            </a:xfrm>
            <a:prstGeom prst="rect">
              <a:avLst/>
            </a:prstGeom>
            <a:gradFill rotWithShape="1">
              <a:gsLst>
                <a:gs pos="0">
                  <a:srgbClr val="CC9900"/>
                </a:gs>
                <a:gs pos="100000">
                  <a:srgbClr val="FF0000"/>
                </a:gs>
              </a:gsLst>
              <a:lin ang="5400000" scaled="1"/>
            </a:gradFill>
            <a:ln w="9525">
              <a:miter lim="800000"/>
              <a:headEnd/>
              <a:tailEnd/>
            </a:ln>
            <a:scene3d>
              <a:camera prst="legacyPerspectiveBottomLeft"/>
              <a:lightRig rig="legacyFlat3" dir="t"/>
            </a:scene3d>
            <a:sp3d extrusionH="121893000" prstMaterial="legacyMatte">
              <a:bevelT w="13500" h="13500" prst="angle"/>
              <a:bevelB w="13500" h="13500" prst="angle"/>
              <a:extrusionClr>
                <a:srgbClr val="CC9900"/>
              </a:extrusionClr>
              <a:contourClr>
                <a:srgbClr val="CC99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4337" name="AutoShape 5"/>
            <p:cNvSpPr>
              <a:spLocks noChangeArrowheads="1"/>
            </p:cNvSpPr>
            <p:nvPr/>
          </p:nvSpPr>
          <p:spPr bwMode="auto">
            <a:xfrm>
              <a:off x="2507" y="3132"/>
              <a:ext cx="789" cy="247"/>
            </a:xfrm>
            <a:prstGeom prst="hexagon">
              <a:avLst>
                <a:gd name="adj" fmla="val 79858"/>
                <a:gd name="vf" fmla="val 115470"/>
              </a:avLst>
            </a:prstGeom>
            <a:solidFill>
              <a:srgbClr val="FF00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4338" name="AutoShape 6"/>
            <p:cNvSpPr>
              <a:spLocks noChangeArrowheads="1"/>
            </p:cNvSpPr>
            <p:nvPr/>
          </p:nvSpPr>
          <p:spPr bwMode="auto">
            <a:xfrm>
              <a:off x="4420" y="2795"/>
              <a:ext cx="592" cy="292"/>
            </a:xfrm>
            <a:prstGeom prst="octagon">
              <a:avLst>
                <a:gd name="adj" fmla="val 29287"/>
              </a:avLst>
            </a:prstGeom>
            <a:solidFill>
              <a:srgbClr val="CC9900"/>
            </a:solidFill>
            <a:ln w="9525">
              <a:miter lim="800000"/>
              <a:headEnd/>
              <a:tailEnd/>
            </a:ln>
            <a:scene3d>
              <a:camera prst="legacyPerspectiveBottomLeft"/>
              <a:lightRig rig="legacyFlat3" dir="t"/>
            </a:scene3d>
            <a:sp3d extrusionH="121893000" prstMaterial="legacyMatte">
              <a:bevelT w="13500" h="13500" prst="angle"/>
              <a:bevelB w="13500" h="13500" prst="angle"/>
              <a:extrusionClr>
                <a:srgbClr val="CC9900"/>
              </a:extrusionClr>
              <a:contourClr>
                <a:srgbClr val="CC99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4339" name="Line 7"/>
            <p:cNvSpPr>
              <a:spLocks noChangeShapeType="1"/>
            </p:cNvSpPr>
            <p:nvPr/>
          </p:nvSpPr>
          <p:spPr bwMode="auto">
            <a:xfrm flipH="1">
              <a:off x="3133" y="3087"/>
              <a:ext cx="974" cy="134"/>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184340" name="Line 8"/>
            <p:cNvSpPr>
              <a:spLocks noChangeShapeType="1"/>
            </p:cNvSpPr>
            <p:nvPr/>
          </p:nvSpPr>
          <p:spPr bwMode="auto">
            <a:xfrm flipH="1">
              <a:off x="1880" y="3289"/>
              <a:ext cx="696" cy="9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84341" name="WordArt 9"/>
            <p:cNvSpPr>
              <a:spLocks noChangeArrowheads="1" noChangeShapeType="1" noTextEdit="1"/>
            </p:cNvSpPr>
            <p:nvPr/>
          </p:nvSpPr>
          <p:spPr bwMode="auto">
            <a:xfrm>
              <a:off x="975" y="3430"/>
              <a:ext cx="800" cy="363"/>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chemeClr val="accent2"/>
                </a:contourClr>
              </a:sp3d>
            </a:bodyPr>
            <a:lstStyle/>
            <a:p>
              <a:pPr algn="ctr"/>
              <a:r>
                <a:rPr lang="en-SG" sz="3600" kern="10">
                  <a:ln w="9525">
                    <a:round/>
                    <a:headEnd/>
                    <a:tailEnd/>
                  </a:ln>
                  <a:solidFill>
                    <a:schemeClr val="accent2"/>
                  </a:solidFill>
                  <a:latin typeface="Arial Đen"/>
                </a:rPr>
                <a:t>TTXH</a:t>
              </a:r>
            </a:p>
          </p:txBody>
        </p:sp>
        <p:sp>
          <p:nvSpPr>
            <p:cNvPr id="184342" name="WordArt 10"/>
            <p:cNvSpPr>
              <a:spLocks noChangeArrowheads="1" noChangeShapeType="1" noTextEdit="1"/>
            </p:cNvSpPr>
            <p:nvPr/>
          </p:nvSpPr>
          <p:spPr bwMode="auto">
            <a:xfrm>
              <a:off x="2402" y="3244"/>
              <a:ext cx="1289" cy="276"/>
            </a:xfrm>
            <a:prstGeom prst="rect">
              <a:avLst/>
            </a:prstGeom>
          </p:spPr>
          <p:txBody>
            <a:bodyPr wrap="none" fromWordArt="1">
              <a:prstTxWarp prst="textPlain">
                <a:avLst>
                  <a:gd name="adj" fmla="val 50000"/>
                </a:avLst>
              </a:prstTxWarp>
            </a:bodyPr>
            <a:lstStyle/>
            <a:p>
              <a:pPr algn="ctr"/>
              <a:r>
                <a:rPr lang="en-SG" sz="3600" kern="10">
                  <a:ln w="9525">
                    <a:solidFill>
                      <a:srgbClr val="FF0000"/>
                    </a:solidFill>
                    <a:round/>
                    <a:headEnd/>
                    <a:tailEnd/>
                  </a:ln>
                  <a:solidFill>
                    <a:srgbClr val="336699"/>
                  </a:solidFill>
                  <a:effectLst>
                    <a:outerShdw dist="45791" dir="2021404" algn="ctr" rotWithShape="0">
                      <a:srgbClr val="B2B2B2">
                        <a:alpha val="79999"/>
                      </a:srgbClr>
                    </a:outerShdw>
                  </a:effectLst>
                  <a:cs typeface="Times New Roman" panose="02020603050405020304" pitchFamily="18" charset="0"/>
                </a:rPr>
                <a:t>HOẠT ĐỘNG</a:t>
              </a:r>
            </a:p>
            <a:p>
              <a:pPr algn="ctr"/>
              <a:r>
                <a:rPr lang="en-SG" sz="3600" kern="10">
                  <a:ln w="9525">
                    <a:solidFill>
                      <a:srgbClr val="FF0000"/>
                    </a:solidFill>
                    <a:round/>
                    <a:headEnd/>
                    <a:tailEnd/>
                  </a:ln>
                  <a:solidFill>
                    <a:srgbClr val="336699"/>
                  </a:solidFill>
                  <a:effectLst>
                    <a:outerShdw dist="45791" dir="2021404" algn="ctr" rotWithShape="0">
                      <a:srgbClr val="B2B2B2">
                        <a:alpha val="79999"/>
                      </a:srgbClr>
                    </a:outerShdw>
                  </a:effectLst>
                  <a:cs typeface="Times New Roman" panose="02020603050405020304" pitchFamily="18" charset="0"/>
                </a:rPr>
                <a:t>CỘNG ĐỒNG</a:t>
              </a:r>
            </a:p>
          </p:txBody>
        </p:sp>
        <p:sp>
          <p:nvSpPr>
            <p:cNvPr id="184343" name="WordArt 11" descr="Túi giấy"/>
            <p:cNvSpPr>
              <a:spLocks noChangeArrowheads="1" noChangeShapeType="1" noTextEdit="1"/>
            </p:cNvSpPr>
            <p:nvPr/>
          </p:nvSpPr>
          <p:spPr bwMode="auto">
            <a:xfrm>
              <a:off x="4281" y="3109"/>
              <a:ext cx="1139" cy="366"/>
            </a:xfrm>
            <a:prstGeom prst="rect">
              <a:avLst/>
            </a:prstGeom>
          </p:spPr>
          <p:txBody>
            <a:bodyPr wrap="none" fromWordArt="1">
              <a:prstTxWarp prst="textPlain">
                <a:avLst>
                  <a:gd name="adj" fmla="val 50000"/>
                </a:avLst>
              </a:prstTxWarp>
            </a:bodyPr>
            <a:lstStyle/>
            <a:p>
              <a:pPr algn="ctr"/>
              <a:r>
                <a:rPr lang="en-SG" sz="3600" kern="10">
                  <a:ln w="9525">
                    <a:solidFill>
                      <a:srgbClr val="CC9900"/>
                    </a:solidFill>
                    <a:round/>
                    <a:headEnd/>
                    <a:tailEnd/>
                  </a:ln>
                  <a:blipFill dpi="0" rotWithShape="0">
                    <a:blip r:embed="rId2"/>
                    <a:srcRect/>
                    <a:tile tx="0" ty="0" sx="100000" sy="100000" flip="none" algn="tl"/>
                  </a:blipFill>
                  <a:effectLst>
                    <a:outerShdw dist="563972" dir="14049741" sx="125000" sy="125000" algn="tl" rotWithShape="0">
                      <a:srgbClr val="C7DFD3">
                        <a:alpha val="79999"/>
                      </a:srgbClr>
                    </a:outerShdw>
                  </a:effectLst>
                  <a:cs typeface="Times New Roman" panose="02020603050405020304" pitchFamily="18" charset="0"/>
                </a:rPr>
                <a:t>YTXH</a:t>
              </a:r>
            </a:p>
          </p:txBody>
        </p:sp>
        <p:sp>
          <p:nvSpPr>
            <p:cNvPr id="184344" name="Rectangle 12"/>
            <p:cNvSpPr>
              <a:spLocks noChangeArrowheads="1"/>
            </p:cNvSpPr>
            <p:nvPr/>
          </p:nvSpPr>
          <p:spPr bwMode="auto">
            <a:xfrm flipV="1">
              <a:off x="294" y="4110"/>
              <a:ext cx="5217" cy="45"/>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4345" name="Oval 13"/>
            <p:cNvSpPr>
              <a:spLocks noChangeArrowheads="1"/>
            </p:cNvSpPr>
            <p:nvPr/>
          </p:nvSpPr>
          <p:spPr bwMode="auto">
            <a:xfrm>
              <a:off x="4286" y="3430"/>
              <a:ext cx="576" cy="317"/>
            </a:xfrm>
            <a:prstGeom prst="ellipse">
              <a:avLst/>
            </a:prstGeom>
            <a:solidFill>
              <a:srgbClr val="660066"/>
            </a:solidFill>
            <a:ln w="9525">
              <a:round/>
              <a:headEnd/>
              <a:tailEnd/>
            </a:ln>
            <a:scene3d>
              <a:camera prst="legacyPerspectiveFront">
                <a:rot lat="20099965" lon="1500000" rev="0"/>
              </a:camera>
              <a:lightRig rig="legacyFlat4" dir="b"/>
            </a:scene3d>
            <a:sp3d extrusionH="887400" prstMaterial="legacyMatte">
              <a:bevelT w="13500" h="13500" prst="angle"/>
              <a:bevelB w="13500" h="13500" prst="angle"/>
              <a:extrusionClr>
                <a:srgbClr val="660066"/>
              </a:extrusionClr>
              <a:contourClr>
                <a:srgbClr val="660066"/>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solidFill>
                  <a:srgbClr val="660066"/>
                </a:solidFill>
                <a:latin typeface="Arial" panose="020B0604020202020204" pitchFamily="34" charset="0"/>
                <a:cs typeface="Arial" panose="020B0604020202020204" pitchFamily="34" charset="0"/>
              </a:endParaRPr>
            </a:p>
          </p:txBody>
        </p:sp>
        <p:sp>
          <p:nvSpPr>
            <p:cNvPr id="184346" name="AutoShape 14"/>
            <p:cNvSpPr>
              <a:spLocks noChangeArrowheads="1"/>
            </p:cNvSpPr>
            <p:nvPr/>
          </p:nvSpPr>
          <p:spPr bwMode="auto">
            <a:xfrm>
              <a:off x="4105" y="2976"/>
              <a:ext cx="1437" cy="667"/>
            </a:xfrm>
            <a:prstGeom prst="hexagon">
              <a:avLst>
                <a:gd name="adj" fmla="val 53861"/>
                <a:gd name="vf" fmla="val 115470"/>
              </a:avLst>
            </a:prstGeom>
            <a:solidFill>
              <a:schemeClr val="tx2"/>
            </a:solidFill>
            <a:ln w="9525">
              <a:miter lim="800000"/>
              <a:headEnd/>
              <a:tailEnd/>
            </a:ln>
            <a:scene3d>
              <a:camera prst="legacyObliqueTopRight"/>
              <a:lightRig rig="legacyFlat3" dir="b"/>
            </a:scene3d>
            <a:sp3d extrusionH="430200" prstMaterial="legacyWireframe">
              <a:bevelT w="13500" h="13500" prst="angle"/>
              <a:bevelB w="13500" h="13500" prst="angle"/>
              <a:extrusionClr>
                <a:schemeClr val="tx2"/>
              </a:extrusionClr>
              <a:contourClr>
                <a:schemeClr val="tx2"/>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4347" name="Line 15"/>
            <p:cNvSpPr>
              <a:spLocks noChangeShapeType="1"/>
            </p:cNvSpPr>
            <p:nvPr/>
          </p:nvSpPr>
          <p:spPr bwMode="auto">
            <a:xfrm>
              <a:off x="4286" y="2886"/>
              <a:ext cx="0" cy="998"/>
            </a:xfrm>
            <a:prstGeom prst="line">
              <a:avLst/>
            </a:prstGeom>
            <a:noFill/>
            <a:ln w="28575">
              <a:solidFill>
                <a:srgbClr val="CC9900"/>
              </a:solidFill>
              <a:prstDash val="lgDashDotDot"/>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84348" name="Line 16"/>
            <p:cNvSpPr>
              <a:spLocks noChangeShapeType="1"/>
            </p:cNvSpPr>
            <p:nvPr/>
          </p:nvSpPr>
          <p:spPr bwMode="auto">
            <a:xfrm flipV="1">
              <a:off x="5103" y="2840"/>
              <a:ext cx="0" cy="1044"/>
            </a:xfrm>
            <a:prstGeom prst="line">
              <a:avLst/>
            </a:prstGeom>
            <a:noFill/>
            <a:ln w="28575">
              <a:solidFill>
                <a:srgbClr val="660066"/>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en-SG"/>
            </a:p>
          </p:txBody>
        </p:sp>
      </p:grpSp>
      <p:sp>
        <p:nvSpPr>
          <p:cNvPr id="184323" name="WordArt 17"/>
          <p:cNvSpPr>
            <a:spLocks noChangeArrowheads="1" noChangeShapeType="1" noTextEdit="1"/>
          </p:cNvSpPr>
          <p:nvPr/>
        </p:nvSpPr>
        <p:spPr bwMode="auto">
          <a:xfrm>
            <a:off x="2063751" y="4149726"/>
            <a:ext cx="7993063" cy="422275"/>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FFFF00"/>
                </a:solidFill>
                <a:latin typeface="+mj-lt"/>
                <a:ea typeface="+mj-lt"/>
                <a:cs typeface="+mj-lt"/>
              </a:rPr>
              <a:t>TỪ HỌC THUYẾT CỦA MÁC ĐẾN LÊNIN VÀ KẾ THỪA SÁNG TẠO CỦA  HỒ CHÍ MINH</a:t>
            </a:r>
            <a:endParaRPr lang="en-SG" sz="3600" kern="10">
              <a:ln w="9525">
                <a:solidFill>
                  <a:srgbClr val="FF0000"/>
                </a:solidFill>
                <a:round/>
                <a:headEnd/>
                <a:tailEnd/>
              </a:ln>
              <a:solidFill>
                <a:srgbClr val="FFFF00"/>
              </a:solidFill>
              <a:latin typeface="+mj-lt"/>
              <a:ea typeface="+mj-lt"/>
              <a:cs typeface="+mj-lt"/>
            </a:endParaRPr>
          </a:p>
        </p:txBody>
      </p:sp>
      <p:grpSp>
        <p:nvGrpSpPr>
          <p:cNvPr id="184324" name="Group 18"/>
          <p:cNvGrpSpPr>
            <a:grpSpLocks/>
          </p:cNvGrpSpPr>
          <p:nvPr/>
        </p:nvGrpSpPr>
        <p:grpSpPr bwMode="auto">
          <a:xfrm>
            <a:off x="1919289" y="1844676"/>
            <a:ext cx="2663825" cy="2016125"/>
            <a:chOff x="158" y="1933"/>
            <a:chExt cx="3040" cy="2223"/>
          </a:xfrm>
        </p:grpSpPr>
        <p:pic>
          <p:nvPicPr>
            <p:cNvPr id="184332" name="Picture 19" descr="Frame0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933"/>
              <a:ext cx="3040" cy="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33" name="Picture 20" descr="马恩（共产党宣言的诞生） 副本"/>
            <p:cNvPicPr>
              <a:picLocks noChangeAspect="1" noChangeArrowheads="1"/>
            </p:cNvPicPr>
            <p:nvPr/>
          </p:nvPicPr>
          <p:blipFill>
            <a:blip r:embed="rId4">
              <a:lum contrast="24000"/>
              <a:extLst>
                <a:ext uri="{28A0092B-C50C-407E-A947-70E740481C1C}">
                  <a14:useLocalDpi xmlns:a14="http://schemas.microsoft.com/office/drawing/2010/main" val="0"/>
                </a:ext>
              </a:extLst>
            </a:blip>
            <a:srcRect/>
            <a:stretch>
              <a:fillRect/>
            </a:stretch>
          </p:blipFill>
          <p:spPr bwMode="auto">
            <a:xfrm>
              <a:off x="567" y="2341"/>
              <a:ext cx="1156" cy="1407"/>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84334" name="Picture 21" descr="列宁2"/>
            <p:cNvPicPr>
              <a:picLocks noChangeAspect="1" noChangeArrowheads="1"/>
            </p:cNvPicPr>
            <p:nvPr/>
          </p:nvPicPr>
          <p:blipFill>
            <a:blip r:embed="rId5">
              <a:lum contrast="24000"/>
              <a:extLst>
                <a:ext uri="{28A0092B-C50C-407E-A947-70E740481C1C}">
                  <a14:useLocalDpi xmlns:a14="http://schemas.microsoft.com/office/drawing/2010/main" val="0"/>
                </a:ext>
              </a:extLst>
            </a:blip>
            <a:srcRect/>
            <a:stretch>
              <a:fillRect/>
            </a:stretch>
          </p:blipFill>
          <p:spPr bwMode="auto">
            <a:xfrm>
              <a:off x="1746" y="2365"/>
              <a:ext cx="1043" cy="1383"/>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grpSp>
      <p:pic>
        <p:nvPicPr>
          <p:cNvPr id="184325" name="Picture 22" descr="HCHMIN~1"/>
          <p:cNvPicPr>
            <a:picLocks noChangeAspect="1" noChangeArrowheads="1"/>
          </p:cNvPicPr>
          <p:nvPr/>
        </p:nvPicPr>
        <p:blipFill>
          <a:blip r:embed="rId6">
            <a:lum contrast="18000"/>
            <a:extLst>
              <a:ext uri="{28A0092B-C50C-407E-A947-70E740481C1C}">
                <a14:useLocalDpi xmlns:a14="http://schemas.microsoft.com/office/drawing/2010/main" val="0"/>
              </a:ext>
            </a:extLst>
          </a:blip>
          <a:srcRect/>
          <a:stretch>
            <a:fillRect/>
          </a:stretch>
        </p:blipFill>
        <p:spPr bwMode="auto">
          <a:xfrm>
            <a:off x="5376864" y="1917701"/>
            <a:ext cx="2663825" cy="18827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84326" name="Picture 23" descr="HCHMIN~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2126" y="1851026"/>
            <a:ext cx="2232025"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27" name="AutoShape 24"/>
          <p:cNvSpPr>
            <a:spLocks noChangeArrowheads="1"/>
          </p:cNvSpPr>
          <p:nvPr/>
        </p:nvSpPr>
        <p:spPr bwMode="auto">
          <a:xfrm>
            <a:off x="4727575" y="2565401"/>
            <a:ext cx="433388" cy="485775"/>
          </a:xfrm>
          <a:prstGeom prst="rightArrow">
            <a:avLst>
              <a:gd name="adj1" fmla="val 50000"/>
              <a:gd name="adj2" fmla="val 25000"/>
            </a:avLst>
          </a:prstGeom>
          <a:solidFill>
            <a:schemeClr val="accent1"/>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481305" name="WordArt 25"/>
          <p:cNvSpPr>
            <a:spLocks noChangeArrowheads="1" noChangeShapeType="1" noTextEdit="1"/>
          </p:cNvSpPr>
          <p:nvPr/>
        </p:nvSpPr>
        <p:spPr bwMode="auto">
          <a:xfrm>
            <a:off x="1828800" y="990600"/>
            <a:ext cx="8496300" cy="457200"/>
          </a:xfrm>
          <a:prstGeom prst="rect">
            <a:avLst/>
          </a:prstGeom>
        </p:spPr>
        <p:txBody>
          <a:bodyPr wrap="none" fromWordArt="1">
            <a:prstTxWarp prst="textPlain">
              <a:avLst>
                <a:gd name="adj" fmla="val 50000"/>
              </a:avLst>
            </a:prstTxWarp>
          </a:bodyPr>
          <a:lstStyle/>
          <a:p>
            <a:pPr algn="ctr"/>
            <a:r>
              <a:rPr lang="en-SG" sz="3600" kern="10">
                <a:ln w="9525">
                  <a:solidFill>
                    <a:srgbClr val="660066"/>
                  </a:solidFill>
                  <a:round/>
                  <a:headEnd/>
                  <a:tailEnd/>
                </a:ln>
                <a:solidFill>
                  <a:srgbClr val="FF0000"/>
                </a:solidFill>
                <a:latin typeface="+mj-lt"/>
                <a:ea typeface="+mj-lt"/>
                <a:cs typeface="+mj-lt"/>
              </a:rPr>
              <a:t>TÍNH KẾ THỪA VÀ TÁC ĐỘNG LẪN NHAU CỦA Ý THỨC XH TRONG QUÁ TRÌNH PHÁT TRIỂN CỦA NÓ</a:t>
            </a:r>
          </a:p>
        </p:txBody>
      </p:sp>
      <p:sp>
        <p:nvSpPr>
          <p:cNvPr id="184329" name="AutoShape 26"/>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4330" name="AutoShape 27"/>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4331" name="Text Box 30"/>
          <p:cNvSpPr txBox="1">
            <a:spLocks noChangeArrowheads="1"/>
          </p:cNvSpPr>
          <p:nvPr/>
        </p:nvSpPr>
        <p:spPr bwMode="auto">
          <a:xfrm>
            <a:off x="1981200" y="2286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660066"/>
                </a:solidFill>
                <a:latin typeface="Times New Roman" panose="02020603050405020304" pitchFamily="18" charset="0"/>
                <a:cs typeface="Times New Roman" panose="02020603050405020304" pitchFamily="18" charset="0"/>
              </a:rPr>
              <a:t>NỘI DUNG TÍNH ĐỘC TƯƠNG ĐỐI CỦA Ý THỨC XÃ HỘI</a:t>
            </a:r>
          </a:p>
        </p:txBody>
      </p:sp>
    </p:spTree>
    <p:extLst>
      <p:ext uri="{BB962C8B-B14F-4D97-AF65-F5344CB8AC3E}">
        <p14:creationId xmlns:p14="http://schemas.microsoft.com/office/powerpoint/2010/main" val="36370569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481305"/>
                                        </p:tgtEl>
                                        <p:attrNameLst>
                                          <p:attrName>style.visibility</p:attrName>
                                        </p:attrNameLst>
                                      </p:cBhvr>
                                      <p:to>
                                        <p:strVal val="visible"/>
                                      </p:to>
                                    </p:set>
                                    <p:anim calcmode="lin" valueType="num">
                                      <p:cBhvr>
                                        <p:cTn id="7" dur="1000" fill="hold"/>
                                        <p:tgtEl>
                                          <p:spTgt spid="481305"/>
                                        </p:tgtEl>
                                        <p:attrNameLst>
                                          <p:attrName>ppt_x</p:attrName>
                                        </p:attrNameLst>
                                      </p:cBhvr>
                                      <p:tavLst>
                                        <p:tav tm="0">
                                          <p:val>
                                            <p:strVal val="#ppt_x-.2"/>
                                          </p:val>
                                        </p:tav>
                                        <p:tav tm="100000">
                                          <p:val>
                                            <p:strVal val="#ppt_x"/>
                                          </p:val>
                                        </p:tav>
                                      </p:tavLst>
                                    </p:anim>
                                    <p:anim calcmode="lin" valueType="num">
                                      <p:cBhvr>
                                        <p:cTn id="8" dur="1000" fill="hold"/>
                                        <p:tgtEl>
                                          <p:spTgt spid="481305"/>
                                        </p:tgtEl>
                                        <p:attrNameLst>
                                          <p:attrName>ppt_y</p:attrName>
                                        </p:attrNameLst>
                                      </p:cBhvr>
                                      <p:tavLst>
                                        <p:tav tm="0">
                                          <p:val>
                                            <p:strVal val="#ppt_y"/>
                                          </p:val>
                                        </p:tav>
                                        <p:tav tm="100000">
                                          <p:val>
                                            <p:strVal val="#ppt_y"/>
                                          </p:val>
                                        </p:tav>
                                      </p:tavLst>
                                    </p:anim>
                                    <p:animEffect transition="in" filter="wipe(right)" prLst="gradientSize: 0.1">
                                      <p:cBhvr>
                                        <p:cTn id="9" dur="1000"/>
                                        <p:tgtEl>
                                          <p:spTgt spid="481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6" name="Group 2"/>
          <p:cNvGrpSpPr>
            <a:grpSpLocks/>
          </p:cNvGrpSpPr>
          <p:nvPr/>
        </p:nvGrpSpPr>
        <p:grpSpPr bwMode="auto">
          <a:xfrm>
            <a:off x="2351089" y="4652964"/>
            <a:ext cx="7489825" cy="1800225"/>
            <a:chOff x="294" y="2614"/>
            <a:chExt cx="5248" cy="1541"/>
          </a:xfrm>
        </p:grpSpPr>
        <p:sp>
          <p:nvSpPr>
            <p:cNvPr id="185366" name="Rectangle 3"/>
            <p:cNvSpPr>
              <a:spLocks noChangeArrowheads="1"/>
            </p:cNvSpPr>
            <p:nvPr/>
          </p:nvSpPr>
          <p:spPr bwMode="auto">
            <a:xfrm flipV="1">
              <a:off x="294" y="2614"/>
              <a:ext cx="5217" cy="45"/>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5367" name="Rectangle 4"/>
            <p:cNvSpPr>
              <a:spLocks noChangeArrowheads="1"/>
            </p:cNvSpPr>
            <p:nvPr/>
          </p:nvSpPr>
          <p:spPr bwMode="auto">
            <a:xfrm>
              <a:off x="1292" y="2795"/>
              <a:ext cx="483" cy="561"/>
            </a:xfrm>
            <a:prstGeom prst="rect">
              <a:avLst/>
            </a:prstGeom>
            <a:gradFill rotWithShape="1">
              <a:gsLst>
                <a:gs pos="0">
                  <a:srgbClr val="CC9900"/>
                </a:gs>
                <a:gs pos="100000">
                  <a:srgbClr val="FF0000"/>
                </a:gs>
              </a:gsLst>
              <a:lin ang="5400000" scaled="1"/>
            </a:gradFill>
            <a:ln w="9525">
              <a:miter lim="800000"/>
              <a:headEnd/>
              <a:tailEnd/>
            </a:ln>
            <a:scene3d>
              <a:camera prst="legacyPerspectiveBottomLeft"/>
              <a:lightRig rig="legacyFlat3" dir="t"/>
            </a:scene3d>
            <a:sp3d extrusionH="121893000" prstMaterial="legacyMatte">
              <a:bevelT w="13500" h="13500" prst="angle"/>
              <a:bevelB w="13500" h="13500" prst="angle"/>
              <a:extrusionClr>
                <a:srgbClr val="CC9900"/>
              </a:extrusionClr>
              <a:contourClr>
                <a:srgbClr val="CC99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5368" name="AutoShape 5"/>
            <p:cNvSpPr>
              <a:spLocks noChangeArrowheads="1"/>
            </p:cNvSpPr>
            <p:nvPr/>
          </p:nvSpPr>
          <p:spPr bwMode="auto">
            <a:xfrm>
              <a:off x="2507" y="3132"/>
              <a:ext cx="789" cy="247"/>
            </a:xfrm>
            <a:prstGeom prst="hexagon">
              <a:avLst>
                <a:gd name="adj" fmla="val 79858"/>
                <a:gd name="vf" fmla="val 115470"/>
              </a:avLst>
            </a:prstGeom>
            <a:solidFill>
              <a:srgbClr val="FF0000"/>
            </a:solidFill>
            <a:ln w="9525">
              <a:miter lim="800000"/>
              <a:headEnd/>
              <a:tailEnd/>
            </a:ln>
            <a:scene3d>
              <a:camera prst="legacyPerspectiveTopRight"/>
              <a:lightRig rig="legacyFlat3" dir="b"/>
            </a:scene3d>
            <a:sp3d extrusionH="887400" prstMaterial="legacyMatte">
              <a:bevelT w="13500" h="13500" prst="angle"/>
              <a:bevelB w="13500" h="13500" prst="angle"/>
              <a:extrusionClr>
                <a:srgbClr val="FF0000"/>
              </a:extrusionClr>
              <a:contourClr>
                <a:srgbClr val="FF00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5369" name="AutoShape 6"/>
            <p:cNvSpPr>
              <a:spLocks noChangeArrowheads="1"/>
            </p:cNvSpPr>
            <p:nvPr/>
          </p:nvSpPr>
          <p:spPr bwMode="auto">
            <a:xfrm>
              <a:off x="4420" y="2795"/>
              <a:ext cx="592" cy="292"/>
            </a:xfrm>
            <a:prstGeom prst="octagon">
              <a:avLst>
                <a:gd name="adj" fmla="val 29287"/>
              </a:avLst>
            </a:prstGeom>
            <a:solidFill>
              <a:srgbClr val="CC9900"/>
            </a:solidFill>
            <a:ln w="9525">
              <a:miter lim="800000"/>
              <a:headEnd/>
              <a:tailEnd/>
            </a:ln>
            <a:scene3d>
              <a:camera prst="legacyPerspectiveBottomLeft"/>
              <a:lightRig rig="legacyFlat3" dir="t"/>
            </a:scene3d>
            <a:sp3d extrusionH="121893000" prstMaterial="legacyMatte">
              <a:bevelT w="13500" h="13500" prst="angle"/>
              <a:bevelB w="13500" h="13500" prst="angle"/>
              <a:extrusionClr>
                <a:srgbClr val="CC9900"/>
              </a:extrusionClr>
              <a:contourClr>
                <a:srgbClr val="CC9900"/>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5370" name="Line 7"/>
            <p:cNvSpPr>
              <a:spLocks noChangeShapeType="1"/>
            </p:cNvSpPr>
            <p:nvPr/>
          </p:nvSpPr>
          <p:spPr bwMode="auto">
            <a:xfrm flipH="1">
              <a:off x="3133" y="3087"/>
              <a:ext cx="974" cy="134"/>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SG"/>
            </a:p>
          </p:txBody>
        </p:sp>
        <p:sp>
          <p:nvSpPr>
            <p:cNvPr id="185371" name="Line 8"/>
            <p:cNvSpPr>
              <a:spLocks noChangeShapeType="1"/>
            </p:cNvSpPr>
            <p:nvPr/>
          </p:nvSpPr>
          <p:spPr bwMode="auto">
            <a:xfrm flipH="1">
              <a:off x="1880" y="3289"/>
              <a:ext cx="696" cy="9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85372" name="WordArt 9"/>
            <p:cNvSpPr>
              <a:spLocks noChangeArrowheads="1" noChangeShapeType="1" noTextEdit="1"/>
            </p:cNvSpPr>
            <p:nvPr/>
          </p:nvSpPr>
          <p:spPr bwMode="auto">
            <a:xfrm>
              <a:off x="975" y="3430"/>
              <a:ext cx="800" cy="363"/>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chemeClr val="accent2"/>
                </a:contourClr>
              </a:sp3d>
            </a:bodyPr>
            <a:lstStyle/>
            <a:p>
              <a:pPr algn="ctr"/>
              <a:r>
                <a:rPr lang="en-SG" sz="3600" kern="10">
                  <a:ln w="9525">
                    <a:round/>
                    <a:headEnd/>
                    <a:tailEnd/>
                  </a:ln>
                  <a:solidFill>
                    <a:schemeClr val="accent2"/>
                  </a:solidFill>
                  <a:latin typeface="Arial Đen"/>
                </a:rPr>
                <a:t>TTXH</a:t>
              </a:r>
            </a:p>
          </p:txBody>
        </p:sp>
        <p:sp>
          <p:nvSpPr>
            <p:cNvPr id="185373" name="WordArt 10"/>
            <p:cNvSpPr>
              <a:spLocks noChangeArrowheads="1" noChangeShapeType="1" noTextEdit="1"/>
            </p:cNvSpPr>
            <p:nvPr/>
          </p:nvSpPr>
          <p:spPr bwMode="auto">
            <a:xfrm>
              <a:off x="2402" y="3244"/>
              <a:ext cx="1289" cy="276"/>
            </a:xfrm>
            <a:prstGeom prst="rect">
              <a:avLst/>
            </a:prstGeom>
          </p:spPr>
          <p:txBody>
            <a:bodyPr wrap="none" fromWordArt="1">
              <a:prstTxWarp prst="textPlain">
                <a:avLst>
                  <a:gd name="adj" fmla="val 50000"/>
                </a:avLst>
              </a:prstTxWarp>
            </a:bodyPr>
            <a:lstStyle/>
            <a:p>
              <a:pPr algn="ctr"/>
              <a:r>
                <a:rPr lang="en-SG" sz="3600" kern="10">
                  <a:ln w="9525">
                    <a:solidFill>
                      <a:srgbClr val="FF0000"/>
                    </a:solidFill>
                    <a:round/>
                    <a:headEnd/>
                    <a:tailEnd/>
                  </a:ln>
                  <a:solidFill>
                    <a:srgbClr val="336699"/>
                  </a:solidFill>
                  <a:effectLst>
                    <a:outerShdw dist="45791" dir="2021404" algn="ctr" rotWithShape="0">
                      <a:srgbClr val="B2B2B2">
                        <a:alpha val="79999"/>
                      </a:srgbClr>
                    </a:outerShdw>
                  </a:effectLst>
                  <a:cs typeface="Times New Roman" panose="02020603050405020304" pitchFamily="18" charset="0"/>
                </a:rPr>
                <a:t>HOẠT ĐỘNG</a:t>
              </a:r>
            </a:p>
            <a:p>
              <a:pPr algn="ctr"/>
              <a:r>
                <a:rPr lang="en-SG" sz="3600" kern="10">
                  <a:ln w="9525">
                    <a:solidFill>
                      <a:srgbClr val="FF0000"/>
                    </a:solidFill>
                    <a:round/>
                    <a:headEnd/>
                    <a:tailEnd/>
                  </a:ln>
                  <a:solidFill>
                    <a:srgbClr val="336699"/>
                  </a:solidFill>
                  <a:effectLst>
                    <a:outerShdw dist="45791" dir="2021404" algn="ctr" rotWithShape="0">
                      <a:srgbClr val="B2B2B2">
                        <a:alpha val="79999"/>
                      </a:srgbClr>
                    </a:outerShdw>
                  </a:effectLst>
                  <a:cs typeface="Times New Roman" panose="02020603050405020304" pitchFamily="18" charset="0"/>
                </a:rPr>
                <a:t>CỘNG ĐỒNG</a:t>
              </a:r>
            </a:p>
          </p:txBody>
        </p:sp>
        <p:sp>
          <p:nvSpPr>
            <p:cNvPr id="185374" name="WordArt 11" descr="Túi giấy"/>
            <p:cNvSpPr>
              <a:spLocks noChangeArrowheads="1" noChangeShapeType="1" noTextEdit="1"/>
            </p:cNvSpPr>
            <p:nvPr/>
          </p:nvSpPr>
          <p:spPr bwMode="auto">
            <a:xfrm>
              <a:off x="4281" y="3109"/>
              <a:ext cx="1139" cy="366"/>
            </a:xfrm>
            <a:prstGeom prst="rect">
              <a:avLst/>
            </a:prstGeom>
          </p:spPr>
          <p:txBody>
            <a:bodyPr wrap="none" fromWordArt="1">
              <a:prstTxWarp prst="textPlain">
                <a:avLst>
                  <a:gd name="adj" fmla="val 50000"/>
                </a:avLst>
              </a:prstTxWarp>
            </a:bodyPr>
            <a:lstStyle/>
            <a:p>
              <a:pPr algn="ctr"/>
              <a:r>
                <a:rPr lang="en-SG" sz="3600" kern="10">
                  <a:ln w="9525">
                    <a:solidFill>
                      <a:srgbClr val="CC9900"/>
                    </a:solidFill>
                    <a:round/>
                    <a:headEnd/>
                    <a:tailEnd/>
                  </a:ln>
                  <a:blipFill dpi="0" rotWithShape="0">
                    <a:blip r:embed="rId2"/>
                    <a:srcRect/>
                    <a:tile tx="0" ty="0" sx="100000" sy="100000" flip="none" algn="tl"/>
                  </a:blipFill>
                  <a:effectLst>
                    <a:outerShdw dist="563972" dir="14049741" sx="125000" sy="125000" algn="tl" rotWithShape="0">
                      <a:srgbClr val="C7DFD3">
                        <a:alpha val="79999"/>
                      </a:srgbClr>
                    </a:outerShdw>
                  </a:effectLst>
                  <a:cs typeface="Times New Roman" panose="02020603050405020304" pitchFamily="18" charset="0"/>
                </a:rPr>
                <a:t>YTXH</a:t>
              </a:r>
            </a:p>
          </p:txBody>
        </p:sp>
        <p:sp>
          <p:nvSpPr>
            <p:cNvPr id="185375" name="Rectangle 12"/>
            <p:cNvSpPr>
              <a:spLocks noChangeArrowheads="1"/>
            </p:cNvSpPr>
            <p:nvPr/>
          </p:nvSpPr>
          <p:spPr bwMode="auto">
            <a:xfrm flipV="1">
              <a:off x="294" y="4110"/>
              <a:ext cx="5217" cy="45"/>
            </a:xfrm>
            <a:prstGeom prst="rect">
              <a:avLst/>
            </a:prstGeom>
            <a:gradFill rotWithShape="0">
              <a:gsLst>
                <a:gs pos="0">
                  <a:srgbClr val="FFF200"/>
                </a:gs>
                <a:gs pos="45000">
                  <a:srgbClr val="FF7A00"/>
                </a:gs>
                <a:gs pos="70000">
                  <a:srgbClr val="FF0300"/>
                </a:gs>
                <a:gs pos="100000">
                  <a:srgbClr val="4D0808"/>
                </a:gs>
              </a:gsLst>
              <a:lin ang="5400000" scaled="1"/>
            </a:gra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5376" name="Oval 13"/>
            <p:cNvSpPr>
              <a:spLocks noChangeArrowheads="1"/>
            </p:cNvSpPr>
            <p:nvPr/>
          </p:nvSpPr>
          <p:spPr bwMode="auto">
            <a:xfrm>
              <a:off x="4286" y="3430"/>
              <a:ext cx="576" cy="317"/>
            </a:xfrm>
            <a:prstGeom prst="ellipse">
              <a:avLst/>
            </a:prstGeom>
            <a:solidFill>
              <a:srgbClr val="660066"/>
            </a:solidFill>
            <a:ln w="9525">
              <a:round/>
              <a:headEnd/>
              <a:tailEnd/>
            </a:ln>
            <a:scene3d>
              <a:camera prst="legacyPerspectiveFront">
                <a:rot lat="20099965" lon="1500000" rev="0"/>
              </a:camera>
              <a:lightRig rig="legacyFlat4" dir="b"/>
            </a:scene3d>
            <a:sp3d extrusionH="887400" prstMaterial="legacyMatte">
              <a:bevelT w="13500" h="13500" prst="angle"/>
              <a:bevelB w="13500" h="13500" prst="angle"/>
              <a:extrusionClr>
                <a:srgbClr val="660066"/>
              </a:extrusionClr>
              <a:contourClr>
                <a:srgbClr val="660066"/>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solidFill>
                  <a:srgbClr val="660066"/>
                </a:solidFill>
                <a:latin typeface="Arial" panose="020B0604020202020204" pitchFamily="34" charset="0"/>
                <a:cs typeface="Arial" panose="020B0604020202020204" pitchFamily="34" charset="0"/>
              </a:endParaRPr>
            </a:p>
          </p:txBody>
        </p:sp>
        <p:sp>
          <p:nvSpPr>
            <p:cNvPr id="185377" name="AutoShape 14"/>
            <p:cNvSpPr>
              <a:spLocks noChangeArrowheads="1"/>
            </p:cNvSpPr>
            <p:nvPr/>
          </p:nvSpPr>
          <p:spPr bwMode="auto">
            <a:xfrm>
              <a:off x="4105" y="2976"/>
              <a:ext cx="1437" cy="667"/>
            </a:xfrm>
            <a:prstGeom prst="hexagon">
              <a:avLst>
                <a:gd name="adj" fmla="val 53861"/>
                <a:gd name="vf" fmla="val 115470"/>
              </a:avLst>
            </a:prstGeom>
            <a:solidFill>
              <a:schemeClr val="tx2"/>
            </a:solidFill>
            <a:ln w="9525">
              <a:miter lim="800000"/>
              <a:headEnd/>
              <a:tailEnd/>
            </a:ln>
            <a:scene3d>
              <a:camera prst="legacyObliqueTopRight"/>
              <a:lightRig rig="legacyFlat3" dir="b"/>
            </a:scene3d>
            <a:sp3d extrusionH="430200" prstMaterial="legacyWireframe">
              <a:bevelT w="13500" h="13500" prst="angle"/>
              <a:bevelB w="13500" h="13500" prst="angle"/>
              <a:extrusionClr>
                <a:schemeClr val="tx2"/>
              </a:extrusionClr>
              <a:contourClr>
                <a:schemeClr val="tx2"/>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5378" name="Line 15"/>
            <p:cNvSpPr>
              <a:spLocks noChangeShapeType="1"/>
            </p:cNvSpPr>
            <p:nvPr/>
          </p:nvSpPr>
          <p:spPr bwMode="auto">
            <a:xfrm>
              <a:off x="4286" y="2886"/>
              <a:ext cx="0" cy="998"/>
            </a:xfrm>
            <a:prstGeom prst="line">
              <a:avLst/>
            </a:prstGeom>
            <a:noFill/>
            <a:ln w="28575">
              <a:solidFill>
                <a:srgbClr val="CC9900"/>
              </a:solidFill>
              <a:prstDash val="lgDashDotDot"/>
              <a:round/>
              <a:headEnd/>
              <a:tailEnd type="triangle" w="med" len="med"/>
            </a:ln>
            <a:extLst>
              <a:ext uri="{909E8E84-426E-40DD-AFC4-6F175D3DCCD1}">
                <a14:hiddenFill xmlns:a14="http://schemas.microsoft.com/office/drawing/2010/main">
                  <a:noFill/>
                </a14:hiddenFill>
              </a:ext>
            </a:extLst>
          </p:spPr>
          <p:txBody>
            <a:bodyPr/>
            <a:lstStyle/>
            <a:p>
              <a:endParaRPr lang="en-SG"/>
            </a:p>
          </p:txBody>
        </p:sp>
        <p:sp>
          <p:nvSpPr>
            <p:cNvPr id="185379" name="Line 16"/>
            <p:cNvSpPr>
              <a:spLocks noChangeShapeType="1"/>
            </p:cNvSpPr>
            <p:nvPr/>
          </p:nvSpPr>
          <p:spPr bwMode="auto">
            <a:xfrm flipV="1">
              <a:off x="5103" y="2840"/>
              <a:ext cx="0" cy="1044"/>
            </a:xfrm>
            <a:prstGeom prst="line">
              <a:avLst/>
            </a:prstGeom>
            <a:noFill/>
            <a:ln w="28575">
              <a:solidFill>
                <a:srgbClr val="660066"/>
              </a:solidFill>
              <a:prstDash val="lgDash"/>
              <a:round/>
              <a:headEnd/>
              <a:tailEnd type="triangle" w="med" len="med"/>
            </a:ln>
            <a:extLst>
              <a:ext uri="{909E8E84-426E-40DD-AFC4-6F175D3DCCD1}">
                <a14:hiddenFill xmlns:a14="http://schemas.microsoft.com/office/drawing/2010/main">
                  <a:noFill/>
                </a14:hiddenFill>
              </a:ext>
            </a:extLst>
          </p:spPr>
          <p:txBody>
            <a:bodyPr/>
            <a:lstStyle/>
            <a:p>
              <a:endParaRPr lang="en-SG"/>
            </a:p>
          </p:txBody>
        </p:sp>
      </p:grpSp>
      <p:sp>
        <p:nvSpPr>
          <p:cNvPr id="482321" name="WordArt 17"/>
          <p:cNvSpPr>
            <a:spLocks noChangeArrowheads="1" noChangeShapeType="1" noTextEdit="1"/>
          </p:cNvSpPr>
          <p:nvPr/>
        </p:nvSpPr>
        <p:spPr bwMode="auto">
          <a:xfrm>
            <a:off x="3276600" y="3657600"/>
            <a:ext cx="5867400" cy="762000"/>
          </a:xfrm>
          <a:prstGeom prst="rect">
            <a:avLst/>
          </a:prstGeom>
        </p:spPr>
        <p:txBody>
          <a:bodyPr wrap="none" fromWordArt="1">
            <a:prstTxWarp prst="textPlain">
              <a:avLst>
                <a:gd name="adj" fmla="val 49759"/>
              </a:avLst>
            </a:prstTxWarp>
          </a:bodyPr>
          <a:lstStyle/>
          <a:p>
            <a:pPr algn="ctr"/>
            <a:r>
              <a:rPr lang="vi-VN" sz="3600" kern="10">
                <a:ln w="9525">
                  <a:solidFill>
                    <a:srgbClr val="FF0000"/>
                  </a:solidFill>
                  <a:round/>
                  <a:headEnd/>
                  <a:tailEnd/>
                </a:ln>
                <a:solidFill>
                  <a:srgbClr val="FFFF00"/>
                </a:solidFill>
                <a:latin typeface="+mj-lt"/>
                <a:ea typeface="+mj-lt"/>
                <a:cs typeface="+mj-lt"/>
              </a:rPr>
              <a:t>LÝ LUẬN KHOA HỌC SẼ TRỞ THÀNH LỰC LƯỢNG VẬT CHẤT</a:t>
            </a:r>
          </a:p>
          <a:p>
            <a:pPr algn="ctr"/>
            <a:r>
              <a:rPr lang="vi-VN" sz="3600" kern="10">
                <a:ln w="9525">
                  <a:solidFill>
                    <a:srgbClr val="FF0000"/>
                  </a:solidFill>
                  <a:round/>
                  <a:headEnd/>
                  <a:tailEnd/>
                </a:ln>
                <a:solidFill>
                  <a:srgbClr val="FFFF00"/>
                </a:solidFill>
                <a:latin typeface="+mj-lt"/>
                <a:ea typeface="+mj-lt"/>
                <a:cs typeface="+mj-lt"/>
              </a:rPr>
              <a:t> MỘT KHI NÓ THÂM NHẬP VÀO HOẠT ĐỘNG CỦA QUẦN CHÚNG</a:t>
            </a:r>
            <a:endParaRPr lang="en-SG" sz="3600" kern="10">
              <a:ln w="9525">
                <a:solidFill>
                  <a:srgbClr val="FF0000"/>
                </a:solidFill>
                <a:round/>
                <a:headEnd/>
                <a:tailEnd/>
              </a:ln>
              <a:solidFill>
                <a:srgbClr val="FFFF00"/>
              </a:solidFill>
              <a:latin typeface="+mj-lt"/>
              <a:ea typeface="+mj-lt"/>
              <a:cs typeface="+mj-lt"/>
            </a:endParaRPr>
          </a:p>
        </p:txBody>
      </p:sp>
      <p:grpSp>
        <p:nvGrpSpPr>
          <p:cNvPr id="3" name="Group 18"/>
          <p:cNvGrpSpPr>
            <a:grpSpLocks/>
          </p:cNvGrpSpPr>
          <p:nvPr/>
        </p:nvGrpSpPr>
        <p:grpSpPr bwMode="auto">
          <a:xfrm>
            <a:off x="1847851" y="2205039"/>
            <a:ext cx="1223963" cy="1081087"/>
            <a:chOff x="158" y="1933"/>
            <a:chExt cx="3040" cy="2223"/>
          </a:xfrm>
        </p:grpSpPr>
        <p:pic>
          <p:nvPicPr>
            <p:cNvPr id="185363" name="Picture 19" descr="Frame0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933"/>
              <a:ext cx="3040" cy="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4" name="Picture 20" descr="马恩（共产党宣言的诞生） 副本"/>
            <p:cNvPicPr>
              <a:picLocks noChangeAspect="1" noChangeArrowheads="1"/>
            </p:cNvPicPr>
            <p:nvPr/>
          </p:nvPicPr>
          <p:blipFill>
            <a:blip r:embed="rId4">
              <a:lum contrast="24000"/>
              <a:extLst>
                <a:ext uri="{28A0092B-C50C-407E-A947-70E740481C1C}">
                  <a14:useLocalDpi xmlns:a14="http://schemas.microsoft.com/office/drawing/2010/main" val="0"/>
                </a:ext>
              </a:extLst>
            </a:blip>
            <a:srcRect/>
            <a:stretch>
              <a:fillRect/>
            </a:stretch>
          </p:blipFill>
          <p:spPr bwMode="auto">
            <a:xfrm>
              <a:off x="567" y="2341"/>
              <a:ext cx="1156" cy="1407"/>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85365" name="Picture 21" descr="列宁2"/>
            <p:cNvPicPr>
              <a:picLocks noChangeAspect="1" noChangeArrowheads="1"/>
            </p:cNvPicPr>
            <p:nvPr/>
          </p:nvPicPr>
          <p:blipFill>
            <a:blip r:embed="rId5">
              <a:lum contrast="24000"/>
              <a:extLst>
                <a:ext uri="{28A0092B-C50C-407E-A947-70E740481C1C}">
                  <a14:useLocalDpi xmlns:a14="http://schemas.microsoft.com/office/drawing/2010/main" val="0"/>
                </a:ext>
              </a:extLst>
            </a:blip>
            <a:srcRect/>
            <a:stretch>
              <a:fillRect/>
            </a:stretch>
          </p:blipFill>
          <p:spPr bwMode="auto">
            <a:xfrm>
              <a:off x="1746" y="2365"/>
              <a:ext cx="1043" cy="1383"/>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grpSp>
      <p:sp>
        <p:nvSpPr>
          <p:cNvPr id="482326" name="AutoShape 22"/>
          <p:cNvSpPr>
            <a:spLocks noChangeArrowheads="1"/>
          </p:cNvSpPr>
          <p:nvPr/>
        </p:nvSpPr>
        <p:spPr bwMode="auto">
          <a:xfrm>
            <a:off x="3216275" y="2492376"/>
            <a:ext cx="433388" cy="485775"/>
          </a:xfrm>
          <a:prstGeom prst="rightArrow">
            <a:avLst>
              <a:gd name="adj1" fmla="val 50000"/>
              <a:gd name="adj2" fmla="val 25000"/>
            </a:avLst>
          </a:prstGeom>
          <a:solidFill>
            <a:schemeClr val="accent1"/>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482327" name="AutoShape 23"/>
          <p:cNvSpPr>
            <a:spLocks noChangeArrowheads="1"/>
          </p:cNvSpPr>
          <p:nvPr/>
        </p:nvSpPr>
        <p:spPr bwMode="auto">
          <a:xfrm>
            <a:off x="6600825" y="2420939"/>
            <a:ext cx="433388" cy="485775"/>
          </a:xfrm>
          <a:prstGeom prst="rightArrow">
            <a:avLst>
              <a:gd name="adj1" fmla="val 50000"/>
              <a:gd name="adj2" fmla="val 25000"/>
            </a:avLst>
          </a:prstGeom>
          <a:solidFill>
            <a:schemeClr val="accent1"/>
          </a:solidFill>
          <a:ln w="9525">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grpSp>
        <p:nvGrpSpPr>
          <p:cNvPr id="4" name="Group 24"/>
          <p:cNvGrpSpPr>
            <a:grpSpLocks/>
          </p:cNvGrpSpPr>
          <p:nvPr/>
        </p:nvGrpSpPr>
        <p:grpSpPr bwMode="auto">
          <a:xfrm>
            <a:off x="3935414" y="2133601"/>
            <a:ext cx="2447925" cy="1223963"/>
            <a:chOff x="1383" y="1071"/>
            <a:chExt cx="1542" cy="771"/>
          </a:xfrm>
        </p:grpSpPr>
        <p:pic>
          <p:nvPicPr>
            <p:cNvPr id="185361" name="Picture 25" descr="Len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1071"/>
              <a:ext cx="771" cy="74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85362" name="Picture 26" descr="Quoc huy Lien X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4" y="1071"/>
              <a:ext cx="771" cy="771"/>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5" name="Group 27"/>
          <p:cNvGrpSpPr>
            <a:grpSpLocks/>
          </p:cNvGrpSpPr>
          <p:nvPr/>
        </p:nvGrpSpPr>
        <p:grpSpPr bwMode="auto">
          <a:xfrm>
            <a:off x="7319964" y="1989139"/>
            <a:ext cx="2879725" cy="1539875"/>
            <a:chOff x="3515" y="1207"/>
            <a:chExt cx="2086" cy="1288"/>
          </a:xfrm>
        </p:grpSpPr>
        <p:pic>
          <p:nvPicPr>
            <p:cNvPr id="185357" name="Picture 28" descr="VN 20 nam doi moi va phat tri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2" y="1207"/>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8" name="Picture 29" descr="Xuat khau gao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4" y="1706"/>
              <a:ext cx="997" cy="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59" name="Picture 30" descr="BAC DOC TND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5" y="1207"/>
              <a:ext cx="1058" cy="1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360" name="Picture 31" descr="20060517112506wto_vn20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4" y="1207"/>
              <a:ext cx="473"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2336" name="WordArt 32"/>
          <p:cNvSpPr>
            <a:spLocks noChangeArrowheads="1" noChangeShapeType="1" noTextEdit="1"/>
          </p:cNvSpPr>
          <p:nvPr/>
        </p:nvSpPr>
        <p:spPr bwMode="auto">
          <a:xfrm>
            <a:off x="1752600" y="990600"/>
            <a:ext cx="8534400" cy="685800"/>
          </a:xfrm>
          <a:prstGeom prst="rect">
            <a:avLst/>
          </a:prstGeom>
        </p:spPr>
        <p:txBody>
          <a:bodyPr wrap="none" fromWordArt="1">
            <a:prstTxWarp prst="textPlain">
              <a:avLst>
                <a:gd name="adj" fmla="val 50000"/>
              </a:avLst>
            </a:prstTxWarp>
          </a:bodyPr>
          <a:lstStyle/>
          <a:p>
            <a:pPr algn="ctr"/>
            <a:r>
              <a:rPr lang="en-SG" sz="3600" kern="10">
                <a:ln w="9525">
                  <a:solidFill>
                    <a:srgbClr val="660066"/>
                  </a:solidFill>
                  <a:round/>
                  <a:headEnd/>
                  <a:tailEnd/>
                </a:ln>
                <a:solidFill>
                  <a:srgbClr val="FF0000"/>
                </a:solidFill>
                <a:cs typeface="Times New Roman" panose="02020603050405020304" pitchFamily="18" charset="0"/>
              </a:rPr>
              <a:t>SỰ TÁC ĐỘNG TRỞ LẠI CỦA Ý THỨC XH ĐỐI VỚI TỒN TẠI XH</a:t>
            </a:r>
          </a:p>
        </p:txBody>
      </p:sp>
      <p:sp>
        <p:nvSpPr>
          <p:cNvPr id="185354" name="AutoShape 33"/>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5355" name="AutoShape 34"/>
          <p:cNvSpPr>
            <a:spLocks noChangeAspect="1" noChangeArrowheads="1"/>
          </p:cNvSpPr>
          <p:nvPr/>
        </p:nvSpPr>
        <p:spPr bwMode="auto">
          <a:xfrm>
            <a:off x="1524000" y="692151"/>
            <a:ext cx="9144000" cy="73025"/>
          </a:xfrm>
          <a:prstGeom prst="flowChartPredefinedProcess">
            <a:avLst/>
          </a:prstGeom>
          <a:solidFill>
            <a:srgbClr val="FFFF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sp>
        <p:nvSpPr>
          <p:cNvPr id="185356" name="Text Box 37"/>
          <p:cNvSpPr txBox="1">
            <a:spLocks noChangeArrowheads="1"/>
          </p:cNvSpPr>
          <p:nvPr/>
        </p:nvSpPr>
        <p:spPr bwMode="auto">
          <a:xfrm>
            <a:off x="1981200" y="1524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400">
                <a:solidFill>
                  <a:srgbClr val="660066"/>
                </a:solidFill>
                <a:latin typeface="Times New Roman" panose="02020603050405020304" pitchFamily="18" charset="0"/>
                <a:cs typeface="Times New Roman" panose="02020603050405020304" pitchFamily="18" charset="0"/>
              </a:rPr>
              <a:t>NỘI DUNG TÍNH ĐỘC TƯƠNG ĐỐI CỦA Ý THỨC XÃ HỘI</a:t>
            </a:r>
          </a:p>
        </p:txBody>
      </p:sp>
    </p:spTree>
    <p:extLst>
      <p:ext uri="{BB962C8B-B14F-4D97-AF65-F5344CB8AC3E}">
        <p14:creationId xmlns:p14="http://schemas.microsoft.com/office/powerpoint/2010/main" val="5989299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par>
                          <p:cTn id="10" fill="hold" nodeType="afterGroup">
                            <p:stCondLst>
                              <p:cond delay="1000"/>
                            </p:stCondLst>
                            <p:childTnLst>
                              <p:par>
                                <p:cTn id="11" presetID="29" presetClass="entr" presetSubtype="0" fill="hold" grpId="0" nodeType="afterEffect">
                                  <p:stCondLst>
                                    <p:cond delay="0"/>
                                  </p:stCondLst>
                                  <p:childTnLst>
                                    <p:set>
                                      <p:cBhvr>
                                        <p:cTn id="12" dur="1" fill="hold">
                                          <p:stCondLst>
                                            <p:cond delay="0"/>
                                          </p:stCondLst>
                                        </p:cTn>
                                        <p:tgtEl>
                                          <p:spTgt spid="482326"/>
                                        </p:tgtEl>
                                        <p:attrNameLst>
                                          <p:attrName>style.visibility</p:attrName>
                                        </p:attrNameLst>
                                      </p:cBhvr>
                                      <p:to>
                                        <p:strVal val="visible"/>
                                      </p:to>
                                    </p:set>
                                    <p:anim calcmode="lin" valueType="num">
                                      <p:cBhvr>
                                        <p:cTn id="13" dur="1000" fill="hold"/>
                                        <p:tgtEl>
                                          <p:spTgt spid="482326"/>
                                        </p:tgtEl>
                                        <p:attrNameLst>
                                          <p:attrName>ppt_x</p:attrName>
                                        </p:attrNameLst>
                                      </p:cBhvr>
                                      <p:tavLst>
                                        <p:tav tm="0">
                                          <p:val>
                                            <p:strVal val="#ppt_x-.2"/>
                                          </p:val>
                                        </p:tav>
                                        <p:tav tm="100000">
                                          <p:val>
                                            <p:strVal val="#ppt_x"/>
                                          </p:val>
                                        </p:tav>
                                      </p:tavLst>
                                    </p:anim>
                                    <p:anim calcmode="lin" valueType="num">
                                      <p:cBhvr>
                                        <p:cTn id="14" dur="1000" fill="hold"/>
                                        <p:tgtEl>
                                          <p:spTgt spid="482326"/>
                                        </p:tgtEl>
                                        <p:attrNameLst>
                                          <p:attrName>ppt_y</p:attrName>
                                        </p:attrNameLst>
                                      </p:cBhvr>
                                      <p:tavLst>
                                        <p:tav tm="0">
                                          <p:val>
                                            <p:strVal val="#ppt_y"/>
                                          </p:val>
                                        </p:tav>
                                        <p:tav tm="100000">
                                          <p:val>
                                            <p:strVal val="#ppt_y"/>
                                          </p:val>
                                        </p:tav>
                                      </p:tavLst>
                                    </p:anim>
                                    <p:animEffect transition="in" filter="wipe(right)" prLst="gradientSize: 0.1">
                                      <p:cBhvr>
                                        <p:cTn id="15" dur="1000"/>
                                        <p:tgtEl>
                                          <p:spTgt spid="482326"/>
                                        </p:tgtEl>
                                      </p:cBhvr>
                                    </p:animEffect>
                                  </p:childTnLst>
                                </p:cTn>
                              </p:par>
                            </p:childTnLst>
                          </p:cTn>
                        </p:par>
                        <p:par>
                          <p:cTn id="16" fill="hold" nodeType="afterGroup">
                            <p:stCondLst>
                              <p:cond delay="2000"/>
                            </p:stCondLst>
                            <p:childTnLst>
                              <p:par>
                                <p:cTn id="17" presetID="29"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ppt_x</p:attrName>
                                        </p:attrNameLst>
                                      </p:cBhvr>
                                      <p:tavLst>
                                        <p:tav tm="0">
                                          <p:val>
                                            <p:strVal val="#ppt_x-.2"/>
                                          </p:val>
                                        </p:tav>
                                        <p:tav tm="100000">
                                          <p:val>
                                            <p:strVal val="#ppt_x"/>
                                          </p:val>
                                        </p:tav>
                                      </p:tavLst>
                                    </p:anim>
                                    <p:anim calcmode="lin" valueType="num">
                                      <p:cBhvr>
                                        <p:cTn id="20"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21" dur="1000"/>
                                        <p:tgtEl>
                                          <p:spTgt spid="4"/>
                                        </p:tgtEl>
                                      </p:cBhvr>
                                    </p:animEffect>
                                  </p:childTnLst>
                                </p:cTn>
                              </p:par>
                            </p:childTnLst>
                          </p:cTn>
                        </p:par>
                        <p:par>
                          <p:cTn id="22" fill="hold" nodeType="afterGroup">
                            <p:stCondLst>
                              <p:cond delay="3000"/>
                            </p:stCondLst>
                            <p:childTnLst>
                              <p:par>
                                <p:cTn id="23" presetID="29" presetClass="entr" presetSubtype="0" fill="hold" grpId="0" nodeType="afterEffect">
                                  <p:stCondLst>
                                    <p:cond delay="0"/>
                                  </p:stCondLst>
                                  <p:childTnLst>
                                    <p:set>
                                      <p:cBhvr>
                                        <p:cTn id="24" dur="1" fill="hold">
                                          <p:stCondLst>
                                            <p:cond delay="0"/>
                                          </p:stCondLst>
                                        </p:cTn>
                                        <p:tgtEl>
                                          <p:spTgt spid="482327"/>
                                        </p:tgtEl>
                                        <p:attrNameLst>
                                          <p:attrName>style.visibility</p:attrName>
                                        </p:attrNameLst>
                                      </p:cBhvr>
                                      <p:to>
                                        <p:strVal val="visible"/>
                                      </p:to>
                                    </p:set>
                                    <p:anim calcmode="lin" valueType="num">
                                      <p:cBhvr>
                                        <p:cTn id="25" dur="1000" fill="hold"/>
                                        <p:tgtEl>
                                          <p:spTgt spid="482327"/>
                                        </p:tgtEl>
                                        <p:attrNameLst>
                                          <p:attrName>ppt_x</p:attrName>
                                        </p:attrNameLst>
                                      </p:cBhvr>
                                      <p:tavLst>
                                        <p:tav tm="0">
                                          <p:val>
                                            <p:strVal val="#ppt_x-.2"/>
                                          </p:val>
                                        </p:tav>
                                        <p:tav tm="100000">
                                          <p:val>
                                            <p:strVal val="#ppt_x"/>
                                          </p:val>
                                        </p:tav>
                                      </p:tavLst>
                                    </p:anim>
                                    <p:anim calcmode="lin" valueType="num">
                                      <p:cBhvr>
                                        <p:cTn id="26" dur="1000" fill="hold"/>
                                        <p:tgtEl>
                                          <p:spTgt spid="482327"/>
                                        </p:tgtEl>
                                        <p:attrNameLst>
                                          <p:attrName>ppt_y</p:attrName>
                                        </p:attrNameLst>
                                      </p:cBhvr>
                                      <p:tavLst>
                                        <p:tav tm="0">
                                          <p:val>
                                            <p:strVal val="#ppt_y"/>
                                          </p:val>
                                        </p:tav>
                                        <p:tav tm="100000">
                                          <p:val>
                                            <p:strVal val="#ppt_y"/>
                                          </p:val>
                                        </p:tav>
                                      </p:tavLst>
                                    </p:anim>
                                    <p:animEffect transition="in" filter="wipe(right)" prLst="gradientSize: 0.1">
                                      <p:cBhvr>
                                        <p:cTn id="27" dur="1000"/>
                                        <p:tgtEl>
                                          <p:spTgt spid="482327"/>
                                        </p:tgtEl>
                                      </p:cBhvr>
                                    </p:animEffect>
                                  </p:childTnLst>
                                </p:cTn>
                              </p:par>
                            </p:childTnLst>
                          </p:cTn>
                        </p:par>
                        <p:par>
                          <p:cTn id="28" fill="hold" nodeType="afterGroup">
                            <p:stCondLst>
                              <p:cond delay="4000"/>
                            </p:stCondLst>
                            <p:childTnLst>
                              <p:par>
                                <p:cTn id="29" presetID="29"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ppt_x</p:attrName>
                                        </p:attrNameLst>
                                      </p:cBhvr>
                                      <p:tavLst>
                                        <p:tav tm="0">
                                          <p:val>
                                            <p:strVal val="#ppt_x-.2"/>
                                          </p:val>
                                        </p:tav>
                                        <p:tav tm="100000">
                                          <p:val>
                                            <p:strVal val="#ppt_x"/>
                                          </p:val>
                                        </p:tav>
                                      </p:tavLst>
                                    </p:anim>
                                    <p:anim calcmode="lin" valueType="num">
                                      <p:cBhvr>
                                        <p:cTn id="32"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33" dur="1000"/>
                                        <p:tgtEl>
                                          <p:spTgt spid="5"/>
                                        </p:tgtEl>
                                      </p:cBhvr>
                                    </p:animEffect>
                                  </p:childTnLst>
                                </p:cTn>
                              </p:par>
                            </p:childTnLst>
                          </p:cTn>
                        </p:par>
                        <p:par>
                          <p:cTn id="34" fill="hold" nodeType="afterGroup">
                            <p:stCondLst>
                              <p:cond delay="5000"/>
                            </p:stCondLst>
                            <p:childTnLst>
                              <p:par>
                                <p:cTn id="35" presetID="29" presetClass="entr" presetSubtype="0" fill="hold" nodeType="afterEffect">
                                  <p:stCondLst>
                                    <p:cond delay="0"/>
                                  </p:stCondLst>
                                  <p:childTnLst>
                                    <p:set>
                                      <p:cBhvr>
                                        <p:cTn id="36" dur="1" fill="hold">
                                          <p:stCondLst>
                                            <p:cond delay="0"/>
                                          </p:stCondLst>
                                        </p:cTn>
                                        <p:tgtEl>
                                          <p:spTgt spid="482321"/>
                                        </p:tgtEl>
                                        <p:attrNameLst>
                                          <p:attrName>style.visibility</p:attrName>
                                        </p:attrNameLst>
                                      </p:cBhvr>
                                      <p:to>
                                        <p:strVal val="visible"/>
                                      </p:to>
                                    </p:set>
                                    <p:anim calcmode="lin" valueType="num">
                                      <p:cBhvr>
                                        <p:cTn id="37" dur="1000" fill="hold"/>
                                        <p:tgtEl>
                                          <p:spTgt spid="482321"/>
                                        </p:tgtEl>
                                        <p:attrNameLst>
                                          <p:attrName>ppt_x</p:attrName>
                                        </p:attrNameLst>
                                      </p:cBhvr>
                                      <p:tavLst>
                                        <p:tav tm="0">
                                          <p:val>
                                            <p:strVal val="#ppt_x-.2"/>
                                          </p:val>
                                        </p:tav>
                                        <p:tav tm="100000">
                                          <p:val>
                                            <p:strVal val="#ppt_x"/>
                                          </p:val>
                                        </p:tav>
                                      </p:tavLst>
                                    </p:anim>
                                    <p:anim calcmode="lin" valueType="num">
                                      <p:cBhvr>
                                        <p:cTn id="38" dur="1000" fill="hold"/>
                                        <p:tgtEl>
                                          <p:spTgt spid="482321"/>
                                        </p:tgtEl>
                                        <p:attrNameLst>
                                          <p:attrName>ppt_y</p:attrName>
                                        </p:attrNameLst>
                                      </p:cBhvr>
                                      <p:tavLst>
                                        <p:tav tm="0">
                                          <p:val>
                                            <p:strVal val="#ppt_y"/>
                                          </p:val>
                                        </p:tav>
                                        <p:tav tm="100000">
                                          <p:val>
                                            <p:strVal val="#ppt_y"/>
                                          </p:val>
                                        </p:tav>
                                      </p:tavLst>
                                    </p:anim>
                                    <p:animEffect transition="in" filter="wipe(right)" prLst="gradientSize: 0.1">
                                      <p:cBhvr>
                                        <p:cTn id="39" dur="1000"/>
                                        <p:tgtEl>
                                          <p:spTgt spid="482321"/>
                                        </p:tgtEl>
                                      </p:cBhvr>
                                    </p:animEffect>
                                  </p:childTnLst>
                                </p:cTn>
                              </p:par>
                            </p:childTnLst>
                          </p:cTn>
                        </p:par>
                        <p:par>
                          <p:cTn id="40" fill="hold" nodeType="afterGroup">
                            <p:stCondLst>
                              <p:cond delay="6000"/>
                            </p:stCondLst>
                            <p:childTnLst>
                              <p:par>
                                <p:cTn id="41" presetID="29" presetClass="entr" presetSubtype="0" fill="hold" nodeType="afterEffect">
                                  <p:stCondLst>
                                    <p:cond delay="0"/>
                                  </p:stCondLst>
                                  <p:childTnLst>
                                    <p:set>
                                      <p:cBhvr>
                                        <p:cTn id="42" dur="1" fill="hold">
                                          <p:stCondLst>
                                            <p:cond delay="0"/>
                                          </p:stCondLst>
                                        </p:cTn>
                                        <p:tgtEl>
                                          <p:spTgt spid="482336"/>
                                        </p:tgtEl>
                                        <p:attrNameLst>
                                          <p:attrName>style.visibility</p:attrName>
                                        </p:attrNameLst>
                                      </p:cBhvr>
                                      <p:to>
                                        <p:strVal val="visible"/>
                                      </p:to>
                                    </p:set>
                                    <p:anim calcmode="lin" valueType="num">
                                      <p:cBhvr>
                                        <p:cTn id="43" dur="1000" fill="hold"/>
                                        <p:tgtEl>
                                          <p:spTgt spid="482336"/>
                                        </p:tgtEl>
                                        <p:attrNameLst>
                                          <p:attrName>ppt_x</p:attrName>
                                        </p:attrNameLst>
                                      </p:cBhvr>
                                      <p:tavLst>
                                        <p:tav tm="0">
                                          <p:val>
                                            <p:strVal val="#ppt_x-.2"/>
                                          </p:val>
                                        </p:tav>
                                        <p:tav tm="100000">
                                          <p:val>
                                            <p:strVal val="#ppt_x"/>
                                          </p:val>
                                        </p:tav>
                                      </p:tavLst>
                                    </p:anim>
                                    <p:anim calcmode="lin" valueType="num">
                                      <p:cBhvr>
                                        <p:cTn id="44" dur="1000" fill="hold"/>
                                        <p:tgtEl>
                                          <p:spTgt spid="482336"/>
                                        </p:tgtEl>
                                        <p:attrNameLst>
                                          <p:attrName>ppt_y</p:attrName>
                                        </p:attrNameLst>
                                      </p:cBhvr>
                                      <p:tavLst>
                                        <p:tav tm="0">
                                          <p:val>
                                            <p:strVal val="#ppt_y"/>
                                          </p:val>
                                        </p:tav>
                                        <p:tav tm="100000">
                                          <p:val>
                                            <p:strVal val="#ppt_y"/>
                                          </p:val>
                                        </p:tav>
                                      </p:tavLst>
                                    </p:anim>
                                    <p:animEffect transition="in" filter="wipe(right)" prLst="gradientSize: 0.1">
                                      <p:cBhvr>
                                        <p:cTn id="45" dur="1000"/>
                                        <p:tgtEl>
                                          <p:spTgt spid="482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26" grpId="0" animBg="1"/>
      <p:bldP spid="48232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24000" y="63500"/>
            <a:ext cx="9131300" cy="698500"/>
          </a:xfrm>
          <a:prstGeom prst="roundRect">
            <a:avLst>
              <a:gd name="adj" fmla="val 0"/>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rgbClr val="FFFF00"/>
                </a:solidFill>
                <a:effectLst>
                  <a:outerShdw blurRad="38100" dist="38100" dir="2700000" algn="tl">
                    <a:srgbClr val="000000">
                      <a:alpha val="43137"/>
                    </a:srgbClr>
                  </a:outerShdw>
                </a:effectLst>
                <a:latin typeface="Arial" pitchFamily="34" charset="0"/>
                <a:cs typeface="Arial" pitchFamily="34" charset="0"/>
              </a:rPr>
              <a:t>V. </a:t>
            </a:r>
            <a:r>
              <a:rPr lang="vi-VN" sz="2800" b="1" dirty="0">
                <a:solidFill>
                  <a:srgbClr val="FFFF00"/>
                </a:solidFill>
                <a:cs typeface="Arial" pitchFamily="34" charset="0"/>
              </a:rPr>
              <a:t>TRIẾT HỌC VỀ CON NGƯỜI</a:t>
            </a:r>
            <a:endParaRPr lang="en-US" sz="2800" b="1" dirty="0">
              <a:solidFill>
                <a:srgbClr val="FFFF00"/>
              </a:solidFill>
              <a:latin typeface="Arial" pitchFamily="34" charset="0"/>
              <a:cs typeface="Arial" pitchFamily="34" charset="0"/>
            </a:endParaRPr>
          </a:p>
        </p:txBody>
      </p:sp>
      <p:sp>
        <p:nvSpPr>
          <p:cNvPr id="3" name="TextBox 2"/>
          <p:cNvSpPr txBox="1">
            <a:spLocks noChangeArrowheads="1"/>
          </p:cNvSpPr>
          <p:nvPr/>
        </p:nvSpPr>
        <p:spPr bwMode="auto">
          <a:xfrm>
            <a:off x="1676400" y="914400"/>
            <a:ext cx="8382000" cy="954088"/>
          </a:xfrm>
          <a:prstGeom prst="rect">
            <a:avLst/>
          </a:prstGeom>
          <a:ln/>
        </p:spPr>
        <p:style>
          <a:lnRef idx="1">
            <a:schemeClr val="accent5"/>
          </a:lnRef>
          <a:fillRef idx="2">
            <a:schemeClr val="accent5"/>
          </a:fillRef>
          <a:effectRef idx="1">
            <a:schemeClr val="accent5"/>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just" eaLnBrk="1" hangingPunct="1">
              <a:defRPr/>
            </a:pPr>
            <a:r>
              <a:rPr lang="en-US" sz="2800" b="1" dirty="0">
                <a:solidFill>
                  <a:srgbClr val="FF0000"/>
                </a:solidFill>
              </a:rPr>
              <a:t>1. </a:t>
            </a:r>
            <a:r>
              <a:rPr lang="en-US" sz="2800" b="1" dirty="0" err="1">
                <a:solidFill>
                  <a:srgbClr val="FF0000"/>
                </a:solidFill>
              </a:rPr>
              <a:t>Khái</a:t>
            </a:r>
            <a:r>
              <a:rPr lang="en-US" sz="2800" b="1" dirty="0">
                <a:solidFill>
                  <a:srgbClr val="FF0000"/>
                </a:solidFill>
              </a:rPr>
              <a:t> </a:t>
            </a:r>
            <a:r>
              <a:rPr lang="en-US" sz="2800" b="1" dirty="0" err="1">
                <a:solidFill>
                  <a:srgbClr val="FF0000"/>
                </a:solidFill>
              </a:rPr>
              <a:t>lược</a:t>
            </a:r>
            <a:r>
              <a:rPr lang="en-US" sz="2800" b="1" dirty="0">
                <a:solidFill>
                  <a:srgbClr val="FF0000"/>
                </a:solidFill>
              </a:rPr>
              <a:t> </a:t>
            </a:r>
            <a:r>
              <a:rPr lang="en-US" sz="2800" b="1" dirty="0" err="1">
                <a:solidFill>
                  <a:srgbClr val="FF0000"/>
                </a:solidFill>
              </a:rPr>
              <a:t>các</a:t>
            </a:r>
            <a:r>
              <a:rPr lang="en-US" sz="2800" b="1" dirty="0">
                <a:solidFill>
                  <a:srgbClr val="FF0000"/>
                </a:solidFill>
              </a:rPr>
              <a:t> </a:t>
            </a:r>
            <a:r>
              <a:rPr lang="en-US" sz="2800" b="1" dirty="0" err="1">
                <a:solidFill>
                  <a:srgbClr val="FF0000"/>
                </a:solidFill>
              </a:rPr>
              <a:t>quan</a:t>
            </a:r>
            <a:r>
              <a:rPr lang="en-US" sz="2800" b="1" dirty="0">
                <a:solidFill>
                  <a:srgbClr val="FF0000"/>
                </a:solidFill>
              </a:rPr>
              <a:t> </a:t>
            </a:r>
            <a:r>
              <a:rPr lang="en-US" sz="2800" b="1" dirty="0" err="1">
                <a:solidFill>
                  <a:srgbClr val="FF0000"/>
                </a:solidFill>
              </a:rPr>
              <a:t>điểm</a:t>
            </a:r>
            <a:r>
              <a:rPr lang="en-US" sz="2800" b="1" dirty="0">
                <a:solidFill>
                  <a:srgbClr val="FF0000"/>
                </a:solidFill>
              </a:rPr>
              <a:t> </a:t>
            </a:r>
            <a:r>
              <a:rPr lang="en-US" sz="2800" b="1" dirty="0" err="1">
                <a:solidFill>
                  <a:srgbClr val="FF0000"/>
                </a:solidFill>
              </a:rPr>
              <a:t>triết</a:t>
            </a:r>
            <a:r>
              <a:rPr lang="en-US" sz="2800" b="1" dirty="0">
                <a:solidFill>
                  <a:srgbClr val="FF0000"/>
                </a:solidFill>
              </a:rPr>
              <a:t> </a:t>
            </a:r>
            <a:r>
              <a:rPr lang="en-US" sz="2800" b="1" dirty="0" err="1">
                <a:solidFill>
                  <a:srgbClr val="FF0000"/>
                </a:solidFill>
              </a:rPr>
              <a:t>học</a:t>
            </a:r>
            <a:r>
              <a:rPr lang="en-US" sz="2800" b="1" dirty="0">
                <a:solidFill>
                  <a:srgbClr val="FF0000"/>
                </a:solidFill>
              </a:rPr>
              <a:t> </a:t>
            </a:r>
            <a:r>
              <a:rPr lang="en-US" sz="2800" b="1" dirty="0" err="1">
                <a:solidFill>
                  <a:srgbClr val="FF0000"/>
                </a:solidFill>
              </a:rPr>
              <a:t>về</a:t>
            </a:r>
            <a:r>
              <a:rPr lang="en-US" sz="2800" b="1" dirty="0">
                <a:solidFill>
                  <a:srgbClr val="FF0000"/>
                </a:solidFill>
              </a:rPr>
              <a:t> con </a:t>
            </a:r>
            <a:r>
              <a:rPr lang="en-US" sz="2800" b="1" dirty="0" err="1">
                <a:solidFill>
                  <a:srgbClr val="FF0000"/>
                </a:solidFill>
              </a:rPr>
              <a:t>người</a:t>
            </a:r>
            <a:r>
              <a:rPr lang="en-US" sz="2800" b="1" dirty="0">
                <a:solidFill>
                  <a:srgbClr val="FF0000"/>
                </a:solidFill>
              </a:rPr>
              <a:t> </a:t>
            </a:r>
            <a:r>
              <a:rPr lang="en-US" sz="2800" b="1" dirty="0" err="1">
                <a:solidFill>
                  <a:srgbClr val="FF0000"/>
                </a:solidFill>
              </a:rPr>
              <a:t>trong</a:t>
            </a:r>
            <a:r>
              <a:rPr lang="en-US" sz="2800" b="1" dirty="0">
                <a:solidFill>
                  <a:srgbClr val="FF0000"/>
                </a:solidFill>
              </a:rPr>
              <a:t> </a:t>
            </a:r>
            <a:r>
              <a:rPr lang="en-US" sz="2800" b="1" dirty="0" err="1">
                <a:solidFill>
                  <a:srgbClr val="FF0000"/>
                </a:solidFill>
              </a:rPr>
              <a:t>lịch</a:t>
            </a:r>
            <a:r>
              <a:rPr lang="en-US" sz="2800" b="1" dirty="0">
                <a:solidFill>
                  <a:srgbClr val="FF0000"/>
                </a:solidFill>
              </a:rPr>
              <a:t> </a:t>
            </a:r>
            <a:r>
              <a:rPr lang="en-US" sz="2800" b="1" dirty="0" err="1">
                <a:solidFill>
                  <a:srgbClr val="FF0000"/>
                </a:solidFill>
              </a:rPr>
              <a:t>sử</a:t>
            </a:r>
            <a:r>
              <a:rPr lang="en-US" sz="2800" b="1" dirty="0">
                <a:solidFill>
                  <a:srgbClr val="FF0000"/>
                </a:solidFill>
              </a:rPr>
              <a:t> </a:t>
            </a:r>
            <a:r>
              <a:rPr lang="en-US" sz="2800" b="1" dirty="0" err="1">
                <a:solidFill>
                  <a:srgbClr val="FF0000"/>
                </a:solidFill>
              </a:rPr>
              <a:t>triết</a:t>
            </a:r>
            <a:r>
              <a:rPr lang="en-US" sz="2800" b="1" dirty="0">
                <a:solidFill>
                  <a:srgbClr val="FF0000"/>
                </a:solidFill>
              </a:rPr>
              <a:t> </a:t>
            </a:r>
            <a:r>
              <a:rPr lang="en-US" sz="2800" b="1" dirty="0" err="1">
                <a:solidFill>
                  <a:srgbClr val="FF0000"/>
                </a:solidFill>
              </a:rPr>
              <a:t>học</a:t>
            </a:r>
            <a:endParaRPr lang="en-US" sz="2800" b="1" dirty="0">
              <a:solidFill>
                <a:srgbClr val="FF0000"/>
              </a:solidFill>
            </a:endParaRPr>
          </a:p>
        </p:txBody>
      </p:sp>
      <p:sp>
        <p:nvSpPr>
          <p:cNvPr id="22" name="Rounded Rectangle 21"/>
          <p:cNvSpPr/>
          <p:nvPr/>
        </p:nvSpPr>
        <p:spPr>
          <a:xfrm>
            <a:off x="2057400" y="2590800"/>
            <a:ext cx="3429000" cy="22860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b="1">
              <a:solidFill>
                <a:prstClr val="black"/>
              </a:solidFill>
              <a:latin typeface="Arial" pitchFamily="34" charset="0"/>
              <a:cs typeface="Arial" pitchFamily="34" charset="0"/>
            </a:endParaRPr>
          </a:p>
        </p:txBody>
      </p:sp>
      <p:sp>
        <p:nvSpPr>
          <p:cNvPr id="24" name="TextBox 23"/>
          <p:cNvSpPr txBox="1">
            <a:spLocks noChangeArrowheads="1"/>
          </p:cNvSpPr>
          <p:nvPr/>
        </p:nvSpPr>
        <p:spPr bwMode="auto">
          <a:xfrm>
            <a:off x="2516189" y="2947989"/>
            <a:ext cx="2541587" cy="1570037"/>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b="1">
                <a:solidFill>
                  <a:srgbClr val="0000EA"/>
                </a:solidFill>
              </a:rPr>
              <a:t>1.1. Quan điểm về con người trong triết học phương Đông</a:t>
            </a:r>
          </a:p>
        </p:txBody>
      </p:sp>
      <p:sp>
        <p:nvSpPr>
          <p:cNvPr id="26" name="Rounded Rectangle 25"/>
          <p:cNvSpPr/>
          <p:nvPr/>
        </p:nvSpPr>
        <p:spPr>
          <a:xfrm>
            <a:off x="6400800" y="2590800"/>
            <a:ext cx="3657600" cy="22860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b="1">
              <a:solidFill>
                <a:prstClr val="black"/>
              </a:solidFill>
              <a:latin typeface="Arial" pitchFamily="34" charset="0"/>
              <a:cs typeface="Arial" pitchFamily="34" charset="0"/>
            </a:endParaRPr>
          </a:p>
        </p:txBody>
      </p:sp>
      <p:sp>
        <p:nvSpPr>
          <p:cNvPr id="28" name="TextBox 27"/>
          <p:cNvSpPr txBox="1">
            <a:spLocks noChangeArrowheads="1"/>
          </p:cNvSpPr>
          <p:nvPr/>
        </p:nvSpPr>
        <p:spPr bwMode="auto">
          <a:xfrm>
            <a:off x="6858000" y="2900364"/>
            <a:ext cx="2743200" cy="1570037"/>
          </a:xfrm>
          <a:prstGeom prst="rect">
            <a:avLst/>
          </a:prstGeom>
          <a:ln/>
        </p:spPr>
        <p:style>
          <a:lnRef idx="2">
            <a:schemeClr val="accent1"/>
          </a:lnRef>
          <a:fillRef idx="1">
            <a:schemeClr val="lt1"/>
          </a:fillRef>
          <a:effectRef idx="0">
            <a:schemeClr val="accent1"/>
          </a:effectRef>
          <a:fontRef idx="minor">
            <a:schemeClr val="dk1"/>
          </a:fontRef>
        </p:style>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2400" b="1" dirty="0">
                <a:solidFill>
                  <a:srgbClr val="0000EA"/>
                </a:solidFill>
              </a:rPr>
              <a:t>1.2. </a:t>
            </a:r>
            <a:r>
              <a:rPr lang="en-US" sz="2400" b="1" dirty="0" err="1">
                <a:solidFill>
                  <a:srgbClr val="0000EA"/>
                </a:solidFill>
              </a:rPr>
              <a:t>Quan</a:t>
            </a:r>
            <a:r>
              <a:rPr lang="en-US" sz="2400" b="1" dirty="0">
                <a:solidFill>
                  <a:srgbClr val="0000EA"/>
                </a:solidFill>
              </a:rPr>
              <a:t> </a:t>
            </a:r>
            <a:r>
              <a:rPr lang="en-US" sz="2400" b="1" dirty="0" err="1">
                <a:solidFill>
                  <a:srgbClr val="0000EA"/>
                </a:solidFill>
              </a:rPr>
              <a:t>điểm</a:t>
            </a:r>
            <a:r>
              <a:rPr lang="en-US" sz="2400" b="1" dirty="0">
                <a:solidFill>
                  <a:srgbClr val="0000EA"/>
                </a:solidFill>
              </a:rPr>
              <a:t> </a:t>
            </a:r>
            <a:r>
              <a:rPr lang="vi-VN" sz="2400" b="1" dirty="0">
                <a:solidFill>
                  <a:srgbClr val="0000EA"/>
                </a:solidFill>
              </a:rPr>
              <a:t>về con người trong triết học </a:t>
            </a:r>
            <a:r>
              <a:rPr lang="en-US" sz="2400" b="1" dirty="0" err="1">
                <a:solidFill>
                  <a:srgbClr val="0000EA"/>
                </a:solidFill>
              </a:rPr>
              <a:t>phương</a:t>
            </a:r>
            <a:r>
              <a:rPr lang="en-US" sz="2400" b="1" dirty="0">
                <a:solidFill>
                  <a:srgbClr val="0000EA"/>
                </a:solidFill>
              </a:rPr>
              <a:t> </a:t>
            </a:r>
            <a:r>
              <a:rPr lang="en-US" sz="2400" b="1" dirty="0" err="1">
                <a:solidFill>
                  <a:srgbClr val="0000EA"/>
                </a:solidFill>
              </a:rPr>
              <a:t>Tây</a:t>
            </a:r>
            <a:endParaRPr lang="en-US" sz="2400" b="1" dirty="0">
              <a:solidFill>
                <a:srgbClr val="0000EA"/>
              </a:solidFill>
            </a:endParaRPr>
          </a:p>
        </p:txBody>
      </p:sp>
    </p:spTree>
    <p:extLst>
      <p:ext uri="{BB962C8B-B14F-4D97-AF65-F5344CB8AC3E}">
        <p14:creationId xmlns:p14="http://schemas.microsoft.com/office/powerpoint/2010/main" val="1344462957"/>
      </p:ext>
    </p:extLst>
  </p:cSld>
  <p:clrMapOvr>
    <a:masterClrMapping/>
  </p:clrMapOvr>
  <p:transition>
    <p:wheel spokes="8"/>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xEl>
                                              <p:pRg st="0" end="0"/>
                                            </p:txEl>
                                          </p:spTgt>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grpId="1"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checkerboard(across)">
                                      <p:cBhvr>
                                        <p:cTn id="20" dur="500"/>
                                        <p:tgtEl>
                                          <p:spTgt spid="22"/>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checkerboard(across)">
                                      <p:cBhvr>
                                        <p:cTn id="23" dur="500"/>
                                        <p:tgtEl>
                                          <p:spTgt spid="24"/>
                                        </p:tgtEl>
                                      </p:cBhvr>
                                    </p:animEffect>
                                  </p:childTnLst>
                                </p:cTn>
                              </p:par>
                              <p:par>
                                <p:cTn id="24" presetID="5" presetClass="entr" presetSubtype="10" fill="hold" grpId="1"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checkerboard(across)">
                                      <p:cBhvr>
                                        <p:cTn id="26" dur="500"/>
                                        <p:tgtEl>
                                          <p:spTgt spid="26"/>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checkerboard(across)">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4" grpId="0" animBg="1"/>
      <p:bldP spid="26" grpId="0" animBg="1"/>
      <p:bldP spid="26" grpId="1" animBg="1"/>
      <p:bldP spid="2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WordArt 5"/>
          <p:cNvSpPr>
            <a:spLocks noChangeArrowheads="1" noChangeShapeType="1" noTextEdit="1"/>
          </p:cNvSpPr>
          <p:nvPr/>
        </p:nvSpPr>
        <p:spPr bwMode="ltGray">
          <a:xfrm>
            <a:off x="1662545" y="191654"/>
            <a:ext cx="3105150" cy="400050"/>
          </a:xfrm>
          <a:prstGeom prst="rect">
            <a:avLst/>
          </a:prstGeom>
        </p:spPr>
        <p:txBody>
          <a:bodyPr wrap="none" fromWordArt="1">
            <a:prstTxWarp prst="textPlain">
              <a:avLst>
                <a:gd name="adj" fmla="val 50000"/>
              </a:avLst>
            </a:prstTxWarp>
          </a:bodyPr>
          <a:lstStyle/>
          <a:p>
            <a:pPr algn="ctr"/>
            <a:r>
              <a:rPr lang="vi-VN" sz="2800" kern="10" smtClean="0">
                <a:ln w="19050">
                  <a:solidFill>
                    <a:srgbClr val="99CCFF"/>
                  </a:solidFill>
                  <a:round/>
                  <a:headEnd/>
                  <a:tailEnd/>
                </a:ln>
                <a:effectLst>
                  <a:outerShdw dist="35921" dir="2700000" algn="ctr" rotWithShape="0">
                    <a:srgbClr val="990000"/>
                  </a:outerShdw>
                </a:effectLst>
                <a:cs typeface="Times New Roman" panose="02020603050405020304" pitchFamily="18" charset="0"/>
              </a:rPr>
              <a:t> </a:t>
            </a:r>
            <a:r>
              <a:rPr lang="vi-VN" sz="2800" kern="10">
                <a:ln w="19050">
                  <a:solidFill>
                    <a:srgbClr val="99CCFF"/>
                  </a:solidFill>
                  <a:round/>
                  <a:headEnd/>
                  <a:tailEnd/>
                </a:ln>
                <a:effectLst>
                  <a:outerShdw dist="35921" dir="2700000" algn="ctr" rotWithShape="0">
                    <a:srgbClr val="990000"/>
                  </a:outerShdw>
                </a:effectLst>
                <a:cs typeface="Times New Roman" panose="02020603050405020304" pitchFamily="18" charset="0"/>
              </a:rPr>
              <a:t>CON NGƯỜI LÀ GÌ?</a:t>
            </a:r>
            <a:endParaRPr lang="en-SG" sz="2800" kern="10">
              <a:ln w="19050">
                <a:solidFill>
                  <a:srgbClr val="99CCFF"/>
                </a:solidFill>
                <a:round/>
                <a:headEnd/>
                <a:tailEnd/>
              </a:ln>
              <a:effectLst>
                <a:outerShdw dist="35921" dir="2700000" algn="ctr" rotWithShape="0">
                  <a:srgbClr val="990000"/>
                </a:outerShdw>
              </a:effectLst>
              <a:cs typeface="Times New Roman" panose="02020603050405020304" pitchFamily="18" charset="0"/>
            </a:endParaRPr>
          </a:p>
        </p:txBody>
      </p:sp>
      <p:sp>
        <p:nvSpPr>
          <p:cNvPr id="186372" name="WordArt 7"/>
          <p:cNvSpPr>
            <a:spLocks noChangeArrowheads="1" noChangeShapeType="1" noTextEdit="1"/>
          </p:cNvSpPr>
          <p:nvPr/>
        </p:nvSpPr>
        <p:spPr bwMode="ltGray">
          <a:xfrm>
            <a:off x="2837873" y="1161039"/>
            <a:ext cx="6705600" cy="16224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Wave1">
              <a:avLst>
                <a:gd name="adj1" fmla="val 13005"/>
                <a:gd name="adj2" fmla="val 0"/>
              </a:avLst>
            </a:prstTxWarp>
          </a:bodyPr>
          <a:lstStyle/>
          <a:p>
            <a:pPr algn="ctr"/>
            <a:r>
              <a:rPr lang="vi-VN" sz="2800" kern="10">
                <a:gradFill rotWithShape="1">
                  <a:gsLst>
                    <a:gs pos="0">
                      <a:srgbClr val="9999FF"/>
                    </a:gs>
                    <a:gs pos="100000">
                      <a:srgbClr val="009999"/>
                    </a:gs>
                  </a:gsLst>
                  <a:lin ang="5400000" scaled="1"/>
                </a:gradFill>
                <a:effectLst>
                  <a:outerShdw dist="53882" dir="2700000" algn="ctr" rotWithShape="0">
                    <a:srgbClr val="C0C0C0">
                      <a:alpha val="79999"/>
                    </a:srgbClr>
                  </a:outerShdw>
                </a:effectLst>
                <a:cs typeface="Times New Roman" panose="02020603050405020304" pitchFamily="18" charset="0"/>
              </a:rPr>
              <a:t>CON NGƯỜI LÀ MỘT</a:t>
            </a:r>
          </a:p>
          <a:p>
            <a:pPr algn="ctr"/>
            <a:r>
              <a:rPr lang="vi-VN" sz="2800" kern="10">
                <a:gradFill rotWithShape="1">
                  <a:gsLst>
                    <a:gs pos="0">
                      <a:srgbClr val="9999FF"/>
                    </a:gs>
                    <a:gs pos="100000">
                      <a:srgbClr val="009999"/>
                    </a:gs>
                  </a:gsLst>
                  <a:lin ang="5400000" scaled="1"/>
                </a:gradFill>
                <a:effectLst>
                  <a:outerShdw dist="53882" dir="2700000" algn="ctr" rotWithShape="0">
                    <a:srgbClr val="C0C0C0">
                      <a:alpha val="79999"/>
                    </a:srgbClr>
                  </a:outerShdw>
                </a:effectLst>
                <a:cs typeface="Times New Roman" panose="02020603050405020304" pitchFamily="18" charset="0"/>
              </a:rPr>
              <a:t> THỰC THỂ THỐNG NHẤT GIỮA MẶT</a:t>
            </a:r>
          </a:p>
          <a:p>
            <a:pPr algn="ctr"/>
            <a:r>
              <a:rPr lang="vi-VN" sz="2800" kern="10">
                <a:gradFill rotWithShape="1">
                  <a:gsLst>
                    <a:gs pos="0">
                      <a:srgbClr val="9999FF"/>
                    </a:gs>
                    <a:gs pos="100000">
                      <a:srgbClr val="009999"/>
                    </a:gs>
                  </a:gsLst>
                  <a:lin ang="5400000" scaled="1"/>
                </a:gradFill>
                <a:effectLst>
                  <a:outerShdw dist="53882" dir="2700000" algn="ctr" rotWithShape="0">
                    <a:srgbClr val="C0C0C0">
                      <a:alpha val="79999"/>
                    </a:srgbClr>
                  </a:outerShdw>
                </a:effectLst>
                <a:cs typeface="Times New Roman" panose="02020603050405020304" pitchFamily="18" charset="0"/>
              </a:rPr>
              <a:t> SINH HỌC VÀ MẶT XÃ HỘI</a:t>
            </a:r>
            <a:endParaRPr lang="en-SG" sz="2800" kern="10">
              <a:gradFill rotWithShape="1">
                <a:gsLst>
                  <a:gs pos="0">
                    <a:srgbClr val="9999FF"/>
                  </a:gs>
                  <a:gs pos="100000">
                    <a:srgbClr val="009999"/>
                  </a:gs>
                </a:gsLst>
                <a:lin ang="5400000" scaled="1"/>
              </a:gradFill>
              <a:effectLst>
                <a:outerShdw dist="53882" dir="2700000" algn="ctr" rotWithShape="0">
                  <a:srgbClr val="C0C0C0">
                    <a:alpha val="79999"/>
                  </a:srgbClr>
                </a:outerShdw>
              </a:effectLst>
              <a:cs typeface="Times New Roman" panose="02020603050405020304" pitchFamily="18" charset="0"/>
            </a:endParaRPr>
          </a:p>
        </p:txBody>
      </p:sp>
      <p:pic>
        <p:nvPicPr>
          <p:cNvPr id="186373" name="Picture 9" descr="c04010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352800"/>
            <a:ext cx="3962400" cy="3276600"/>
          </a:xfrm>
          <a:prstGeom prst="rect">
            <a:avLst/>
          </a:prstGeom>
          <a:noFill/>
          <a:ln w="19050">
            <a:solidFill>
              <a:srgbClr val="7E0C2F"/>
            </a:solidFill>
            <a:miter lim="800000"/>
            <a:headEnd/>
            <a:tailEnd/>
          </a:ln>
          <a:extLst>
            <a:ext uri="{909E8E84-426E-40DD-AFC4-6F175D3DCCD1}">
              <a14:hiddenFill xmlns:a14="http://schemas.microsoft.com/office/drawing/2010/main">
                <a:solidFill>
                  <a:srgbClr val="FFFFFF"/>
                </a:solidFill>
              </a14:hiddenFill>
            </a:ext>
          </a:extLst>
        </p:spPr>
      </p:pic>
      <p:pic>
        <p:nvPicPr>
          <p:cNvPr id="186374" name="Picture 10" descr="d1702121"/>
          <p:cNvPicPr>
            <a:picLocks noChangeAspect="1" noChangeArrowheads="1"/>
          </p:cNvPicPr>
          <p:nvPr/>
        </p:nvPicPr>
        <p:blipFill>
          <a:blip r:embed="rId3">
            <a:extLst>
              <a:ext uri="{28A0092B-C50C-407E-A947-70E740481C1C}">
                <a14:useLocalDpi xmlns:a14="http://schemas.microsoft.com/office/drawing/2010/main" val="0"/>
              </a:ext>
            </a:extLst>
          </a:blip>
          <a:srcRect r="4535"/>
          <a:stretch>
            <a:fillRect/>
          </a:stretch>
        </p:blipFill>
        <p:spPr bwMode="auto">
          <a:xfrm>
            <a:off x="6019800" y="3429000"/>
            <a:ext cx="4267200" cy="3200400"/>
          </a:xfrm>
          <a:prstGeom prst="rect">
            <a:avLst/>
          </a:prstGeom>
          <a:noFill/>
          <a:ln w="19050">
            <a:solidFill>
              <a:srgbClr val="00FF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5271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3"/>
          <p:cNvSpPr>
            <a:spLocks noGrp="1" noChangeArrowheads="1"/>
          </p:cNvSpPr>
          <p:nvPr>
            <p:ph idx="1"/>
          </p:nvPr>
        </p:nvSpPr>
        <p:spPr>
          <a:xfrm>
            <a:off x="1524000" y="914400"/>
            <a:ext cx="8686800" cy="5943600"/>
          </a:xfrm>
        </p:spPr>
        <p:txBody>
          <a:bodyPr/>
          <a:lstStyle/>
          <a:p>
            <a:pPr eaLnBrk="1" hangingPunct="1">
              <a:buFont typeface="Wingdings" panose="05000000000000000000" pitchFamily="2" charset="2"/>
              <a:buNone/>
            </a:pPr>
            <a:r>
              <a:rPr lang="en-US" altLang="en-US" smtClean="0">
                <a:latin typeface="Times New Roman" panose="02020603050405020304" pitchFamily="18" charset="0"/>
              </a:rPr>
              <a:t>BẢN TÍNH TỰ NHIÊN CỦA CON NGƯỜI</a:t>
            </a:r>
          </a:p>
        </p:txBody>
      </p:sp>
      <p:sp>
        <p:nvSpPr>
          <p:cNvPr id="187395" name="WordArt 4"/>
          <p:cNvSpPr>
            <a:spLocks noChangeArrowheads="1" noChangeShapeType="1" noTextEdit="1"/>
          </p:cNvSpPr>
          <p:nvPr/>
        </p:nvSpPr>
        <p:spPr bwMode="ltGray">
          <a:xfrm>
            <a:off x="2209800" y="152401"/>
            <a:ext cx="7581900" cy="466725"/>
          </a:xfrm>
          <a:prstGeom prst="rect">
            <a:avLst/>
          </a:prstGeom>
        </p:spPr>
        <p:txBody>
          <a:bodyPr wrap="none" fromWordArt="1">
            <a:prstTxWarp prst="textPlain">
              <a:avLst>
                <a:gd name="adj" fmla="val 50000"/>
              </a:avLst>
            </a:prstTxWarp>
          </a:bodyPr>
          <a:lstStyle/>
          <a:p>
            <a:pPr algn="ctr"/>
            <a:r>
              <a:rPr lang="vi-VN" sz="32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CON NGƯỜI VÀ BẢN CHẤT CON NGƯỜI</a:t>
            </a:r>
            <a:endParaRPr lang="en-SG" sz="32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pic>
        <p:nvPicPr>
          <p:cNvPr id="505861" name="Picture 5" descr="人类的进化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038600"/>
            <a:ext cx="5410200" cy="2514600"/>
          </a:xfrm>
          <a:prstGeom prst="rect">
            <a:avLst/>
          </a:prstGeom>
          <a:noFill/>
          <a:ln w="76200">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505864" name="Picture 8" descr="c04010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1600200"/>
            <a:ext cx="1887538" cy="2286000"/>
          </a:xfrm>
          <a:prstGeom prst="rect">
            <a:avLst/>
          </a:prstGeom>
          <a:noFill/>
          <a:ln w="19050">
            <a:solidFill>
              <a:srgbClr val="7E0C2F"/>
            </a:solidFill>
            <a:miter lim="800000"/>
            <a:headEnd/>
            <a:tailEnd/>
          </a:ln>
          <a:extLst>
            <a:ext uri="{909E8E84-426E-40DD-AFC4-6F175D3DCCD1}">
              <a14:hiddenFill xmlns:a14="http://schemas.microsoft.com/office/drawing/2010/main">
                <a:solidFill>
                  <a:srgbClr val="FFFFFF"/>
                </a:solidFill>
              </a14:hiddenFill>
            </a:ext>
          </a:extLst>
        </p:spPr>
      </p:pic>
      <p:pic>
        <p:nvPicPr>
          <p:cNvPr id="505867" name="Picture 11" descr="Dinner-Family1-s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00200"/>
            <a:ext cx="3733800" cy="2286000"/>
          </a:xfrm>
          <a:prstGeom prst="rect">
            <a:avLst/>
          </a:prstGeom>
          <a:noFill/>
          <a:ln w="12700">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505876" name="Picture 20" descr="c01040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3810000"/>
            <a:ext cx="2971800" cy="2743200"/>
          </a:xfrm>
          <a:prstGeom prst="rect">
            <a:avLst/>
          </a:prstGeom>
          <a:noFill/>
          <a:ln w="19050">
            <a:solidFill>
              <a:srgbClr val="800080"/>
            </a:solidFill>
            <a:miter lim="800000"/>
            <a:headEnd/>
            <a:tailEnd/>
          </a:ln>
          <a:extLst>
            <a:ext uri="{909E8E84-426E-40DD-AFC4-6F175D3DCCD1}">
              <a14:hiddenFill xmlns:a14="http://schemas.microsoft.com/office/drawing/2010/main">
                <a:solidFill>
                  <a:srgbClr val="FFFFFF"/>
                </a:solidFill>
              </a14:hiddenFill>
            </a:ext>
          </a:extLst>
        </p:spPr>
      </p:pic>
      <p:pic>
        <p:nvPicPr>
          <p:cNvPr id="505879" name="Picture 23" descr="Ảnh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1524000"/>
            <a:ext cx="2973388" cy="2057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5047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05879"/>
                                        </p:tgtEl>
                                        <p:attrNameLst>
                                          <p:attrName>style.visibility</p:attrName>
                                        </p:attrNameLst>
                                      </p:cBhvr>
                                      <p:to>
                                        <p:strVal val="visible"/>
                                      </p:to>
                                    </p:set>
                                    <p:anim calcmode="lin" valueType="num">
                                      <p:cBhvr additive="base">
                                        <p:cTn id="7" dur="500" fill="hold"/>
                                        <p:tgtEl>
                                          <p:spTgt spid="505879"/>
                                        </p:tgtEl>
                                        <p:attrNameLst>
                                          <p:attrName>ppt_x</p:attrName>
                                        </p:attrNameLst>
                                      </p:cBhvr>
                                      <p:tavLst>
                                        <p:tav tm="0">
                                          <p:val>
                                            <p:strVal val="#ppt_x"/>
                                          </p:val>
                                        </p:tav>
                                        <p:tav tm="100000">
                                          <p:val>
                                            <p:strVal val="#ppt_x"/>
                                          </p:val>
                                        </p:tav>
                                      </p:tavLst>
                                    </p:anim>
                                    <p:anim calcmode="lin" valueType="num">
                                      <p:cBhvr additive="base">
                                        <p:cTn id="8" dur="500" fill="hold"/>
                                        <p:tgtEl>
                                          <p:spTgt spid="50587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05876"/>
                                        </p:tgtEl>
                                        <p:attrNameLst>
                                          <p:attrName>style.visibility</p:attrName>
                                        </p:attrNameLst>
                                      </p:cBhvr>
                                      <p:to>
                                        <p:strVal val="visible"/>
                                      </p:to>
                                    </p:set>
                                    <p:anim calcmode="lin" valueType="num">
                                      <p:cBhvr additive="base">
                                        <p:cTn id="11" dur="500" fill="hold"/>
                                        <p:tgtEl>
                                          <p:spTgt spid="505876"/>
                                        </p:tgtEl>
                                        <p:attrNameLst>
                                          <p:attrName>ppt_x</p:attrName>
                                        </p:attrNameLst>
                                      </p:cBhvr>
                                      <p:tavLst>
                                        <p:tav tm="0">
                                          <p:val>
                                            <p:strVal val="#ppt_x"/>
                                          </p:val>
                                        </p:tav>
                                        <p:tav tm="100000">
                                          <p:val>
                                            <p:strVal val="#ppt_x"/>
                                          </p:val>
                                        </p:tav>
                                      </p:tavLst>
                                    </p:anim>
                                    <p:anim calcmode="lin" valueType="num">
                                      <p:cBhvr additive="base">
                                        <p:cTn id="12" dur="500" fill="hold"/>
                                        <p:tgtEl>
                                          <p:spTgt spid="505876"/>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05861"/>
                                        </p:tgtEl>
                                        <p:attrNameLst>
                                          <p:attrName>style.visibility</p:attrName>
                                        </p:attrNameLst>
                                      </p:cBhvr>
                                      <p:to>
                                        <p:strVal val="visible"/>
                                      </p:to>
                                    </p:set>
                                    <p:anim calcmode="lin" valueType="num">
                                      <p:cBhvr additive="base">
                                        <p:cTn id="17" dur="500" fill="hold"/>
                                        <p:tgtEl>
                                          <p:spTgt spid="505861"/>
                                        </p:tgtEl>
                                        <p:attrNameLst>
                                          <p:attrName>ppt_x</p:attrName>
                                        </p:attrNameLst>
                                      </p:cBhvr>
                                      <p:tavLst>
                                        <p:tav tm="0">
                                          <p:val>
                                            <p:strVal val="#ppt_x"/>
                                          </p:val>
                                        </p:tav>
                                        <p:tav tm="100000">
                                          <p:val>
                                            <p:strVal val="#ppt_x"/>
                                          </p:val>
                                        </p:tav>
                                      </p:tavLst>
                                    </p:anim>
                                    <p:anim calcmode="lin" valueType="num">
                                      <p:cBhvr additive="base">
                                        <p:cTn id="18" dur="500" fill="hold"/>
                                        <p:tgtEl>
                                          <p:spTgt spid="505861"/>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05867"/>
                                        </p:tgtEl>
                                        <p:attrNameLst>
                                          <p:attrName>style.visibility</p:attrName>
                                        </p:attrNameLst>
                                      </p:cBhvr>
                                      <p:to>
                                        <p:strVal val="visible"/>
                                      </p:to>
                                    </p:set>
                                    <p:anim calcmode="lin" valueType="num">
                                      <p:cBhvr additive="base">
                                        <p:cTn id="23" dur="500" fill="hold"/>
                                        <p:tgtEl>
                                          <p:spTgt spid="505867"/>
                                        </p:tgtEl>
                                        <p:attrNameLst>
                                          <p:attrName>ppt_x</p:attrName>
                                        </p:attrNameLst>
                                      </p:cBhvr>
                                      <p:tavLst>
                                        <p:tav tm="0">
                                          <p:val>
                                            <p:strVal val="#ppt_x"/>
                                          </p:val>
                                        </p:tav>
                                        <p:tav tm="100000">
                                          <p:val>
                                            <p:strVal val="#ppt_x"/>
                                          </p:val>
                                        </p:tav>
                                      </p:tavLst>
                                    </p:anim>
                                    <p:anim calcmode="lin" valueType="num">
                                      <p:cBhvr additive="base">
                                        <p:cTn id="24" dur="500" fill="hold"/>
                                        <p:tgtEl>
                                          <p:spTgt spid="505867"/>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505864"/>
                                        </p:tgtEl>
                                        <p:attrNameLst>
                                          <p:attrName>style.visibility</p:attrName>
                                        </p:attrNameLst>
                                      </p:cBhvr>
                                      <p:to>
                                        <p:strVal val="visible"/>
                                      </p:to>
                                    </p:set>
                                    <p:anim calcmode="lin" valueType="num">
                                      <p:cBhvr additive="base">
                                        <p:cTn id="29" dur="500" fill="hold"/>
                                        <p:tgtEl>
                                          <p:spTgt spid="505864"/>
                                        </p:tgtEl>
                                        <p:attrNameLst>
                                          <p:attrName>ppt_x</p:attrName>
                                        </p:attrNameLst>
                                      </p:cBhvr>
                                      <p:tavLst>
                                        <p:tav tm="0">
                                          <p:val>
                                            <p:strVal val="#ppt_x"/>
                                          </p:val>
                                        </p:tav>
                                        <p:tav tm="100000">
                                          <p:val>
                                            <p:strVal val="#ppt_x"/>
                                          </p:val>
                                        </p:tav>
                                      </p:tavLst>
                                    </p:anim>
                                    <p:anim calcmode="lin" valueType="num">
                                      <p:cBhvr additive="base">
                                        <p:cTn id="30" dur="500" fill="hold"/>
                                        <p:tgtEl>
                                          <p:spTgt spid="5058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4"/>
          <p:cNvSpPr>
            <a:spLocks noChangeArrowheads="1"/>
          </p:cNvSpPr>
          <p:nvPr/>
        </p:nvSpPr>
        <p:spPr bwMode="ltGray">
          <a:xfrm>
            <a:off x="1752600" y="228600"/>
            <a:ext cx="8534400" cy="579438"/>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accent2"/>
              </a:buClr>
              <a:buFont typeface="Wingdings" panose="05000000000000000000" pitchFamily="2" charset="2"/>
              <a:buNone/>
            </a:pPr>
            <a:r>
              <a:rPr lang="en-US" altLang="en-US" b="1">
                <a:solidFill>
                  <a:srgbClr val="EF55C3"/>
                </a:solidFill>
                <a:latin typeface="Times New Roman" panose="02020603050405020304" pitchFamily="18" charset="0"/>
              </a:rPr>
              <a:t>BẢN TÍNH TỰ NHIÊN CỦA CON NGƯỜI</a:t>
            </a:r>
          </a:p>
        </p:txBody>
      </p:sp>
      <p:pic>
        <p:nvPicPr>
          <p:cNvPr id="188419" name="Picture 5" descr="Ứng phó với biến đổi khí hậu - cần thay đỏi tư duy - Ảnh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143000"/>
            <a:ext cx="3810000" cy="5257800"/>
          </a:xfrm>
          <a:noFill/>
        </p:spPr>
      </p:pic>
      <p:sp>
        <p:nvSpPr>
          <p:cNvPr id="188420" name="AutoShape 7" descr="Résultat de recherche d'images pour &quot;trao đổi cơ thể con người với môi trường&quot;"/>
          <p:cNvSpPr>
            <a:spLocks noChangeAspect="1" noChangeArrowheads="1"/>
          </p:cNvSpPr>
          <p:nvPr/>
        </p:nvSpPr>
        <p:spPr bwMode="auto">
          <a:xfrm>
            <a:off x="606583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en-US" altLang="en-US" sz="1800">
              <a:latin typeface="Times New Roman" panose="02020603050405020304" pitchFamily="18" charset="0"/>
            </a:endParaRPr>
          </a:p>
        </p:txBody>
      </p:sp>
      <p:pic>
        <p:nvPicPr>
          <p:cNvPr id="188421" name="Picture 9" descr="http://kinhtemoitruong.vn/uploads/news/2014_07/bao-ve-moi-truon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524000"/>
            <a:ext cx="38862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08114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3"/>
          <p:cNvSpPr>
            <a:spLocks noGrp="1" noChangeArrowheads="1"/>
          </p:cNvSpPr>
          <p:nvPr>
            <p:ph idx="1"/>
          </p:nvPr>
        </p:nvSpPr>
        <p:spPr>
          <a:xfrm>
            <a:off x="1981200" y="990601"/>
            <a:ext cx="8229600" cy="5135563"/>
          </a:xfrm>
        </p:spPr>
        <p:txBody>
          <a:bodyPr/>
          <a:lstStyle/>
          <a:p>
            <a:pPr eaLnBrk="1" hangingPunct="1">
              <a:buFont typeface="Wingdings" panose="05000000000000000000" pitchFamily="2" charset="2"/>
              <a:buNone/>
            </a:pPr>
            <a:r>
              <a:rPr lang="en-US" altLang="en-US" smtClean="0">
                <a:latin typeface="Times New Roman" panose="02020603050405020304" pitchFamily="18" charset="0"/>
              </a:rPr>
              <a:t>BẢN TÍNH XÃ HỘI CỦA CON NGƯỜI</a:t>
            </a:r>
          </a:p>
        </p:txBody>
      </p:sp>
      <p:sp>
        <p:nvSpPr>
          <p:cNvPr id="189443" name="WordArt 4"/>
          <p:cNvSpPr>
            <a:spLocks noChangeArrowheads="1" noChangeShapeType="1" noTextEdit="1"/>
          </p:cNvSpPr>
          <p:nvPr/>
        </p:nvSpPr>
        <p:spPr bwMode="ltGray">
          <a:xfrm>
            <a:off x="2209800" y="152401"/>
            <a:ext cx="7581900" cy="466725"/>
          </a:xfrm>
          <a:prstGeom prst="rect">
            <a:avLst/>
          </a:prstGeom>
        </p:spPr>
        <p:txBody>
          <a:bodyPr wrap="none" fromWordArt="1">
            <a:prstTxWarp prst="textPlain">
              <a:avLst>
                <a:gd name="adj" fmla="val 50000"/>
              </a:avLst>
            </a:prstTxWarp>
          </a:bodyPr>
          <a:lstStyle/>
          <a:p>
            <a:pPr algn="ctr"/>
            <a:r>
              <a:rPr lang="vi-VN" sz="32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CON NGƯỜI VÀ BẢN CHẤT CON NGƯỜI</a:t>
            </a:r>
            <a:endParaRPr lang="en-SG" sz="32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pic>
        <p:nvPicPr>
          <p:cNvPr id="189444" name="Picture 20" descr="Crop-Livestock%20Farming%20Systems%20The%20backbone%20of%20small-scale%20Asian%20agricul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0"/>
            <a:ext cx="3352800" cy="4648200"/>
          </a:xfrm>
          <a:prstGeom prst="rect">
            <a:avLst/>
          </a:prstGeom>
          <a:noFill/>
          <a:ln w="57150">
            <a:solidFill>
              <a:srgbClr val="808080"/>
            </a:solidFill>
            <a:miter lim="800000"/>
            <a:headEnd/>
            <a:tailEnd/>
          </a:ln>
          <a:extLst>
            <a:ext uri="{909E8E84-426E-40DD-AFC4-6F175D3DCCD1}">
              <a14:hiddenFill xmlns:a14="http://schemas.microsoft.com/office/drawing/2010/main">
                <a:solidFill>
                  <a:srgbClr val="FFFFFF"/>
                </a:solidFill>
              </a14:hiddenFill>
            </a:ext>
          </a:extLst>
        </p:spPr>
      </p:pic>
      <p:pic>
        <p:nvPicPr>
          <p:cNvPr id="189445" name="Picture 23" descr="ANd9GcSLOtTvv6vxgV_47cSk9ZoxdBCyZSSc8WjUTwWJE7L70NZK7FB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752600"/>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450729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WordArt 4"/>
          <p:cNvSpPr>
            <a:spLocks noChangeArrowheads="1" noChangeShapeType="1" noTextEdit="1"/>
          </p:cNvSpPr>
          <p:nvPr/>
        </p:nvSpPr>
        <p:spPr bwMode="ltGray">
          <a:xfrm>
            <a:off x="2819400" y="685800"/>
            <a:ext cx="6553200" cy="895350"/>
          </a:xfrm>
          <a:prstGeom prst="rect">
            <a:avLst/>
          </a:prstGeom>
        </p:spPr>
        <p:txBody>
          <a:bodyPr wrap="none" fromWordArt="1">
            <a:prstTxWarp prst="textPlain">
              <a:avLst>
                <a:gd name="adj" fmla="val 50000"/>
              </a:avLst>
            </a:prstTxWarp>
          </a:bodyPr>
          <a:lstStyle/>
          <a:p>
            <a:pPr algn="ctr"/>
            <a:r>
              <a:rPr lang="vi-VN" sz="20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Con người có ý thức, có khả năng đánh giá </a:t>
            </a:r>
          </a:p>
          <a:p>
            <a:pPr algn="ctr"/>
            <a:r>
              <a:rPr lang="vi-VN" sz="20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rPr>
              <a:t>và điều chỉnh hành vi của mình</a:t>
            </a:r>
            <a:endParaRPr lang="en-SG" sz="2000" kern="10">
              <a:ln w="19050">
                <a:solidFill>
                  <a:srgbClr val="99CCFF"/>
                </a:solidFill>
                <a:round/>
                <a:headEnd/>
                <a:tailEnd/>
              </a:ln>
              <a:solidFill>
                <a:srgbClr val="0066CC"/>
              </a:solidFill>
              <a:effectLst>
                <a:outerShdw dist="35921" dir="2700000" algn="ctr" rotWithShape="0">
                  <a:srgbClr val="990000"/>
                </a:outerShdw>
              </a:effectLst>
              <a:cs typeface="Times New Roman" panose="02020603050405020304" pitchFamily="18" charset="0"/>
            </a:endParaRPr>
          </a:p>
        </p:txBody>
      </p:sp>
      <p:sp>
        <p:nvSpPr>
          <p:cNvPr id="190467" name="WordArt 5" descr="White marble"/>
          <p:cNvSpPr>
            <a:spLocks noChangeArrowheads="1" noChangeShapeType="1" noTextEdit="1"/>
          </p:cNvSpPr>
          <p:nvPr/>
        </p:nvSpPr>
        <p:spPr bwMode="ltGray">
          <a:xfrm>
            <a:off x="2590800" y="228601"/>
            <a:ext cx="6553200" cy="523875"/>
          </a:xfrm>
          <a:prstGeom prst="rect">
            <a:avLst/>
          </a:prstGeom>
        </p:spPr>
        <p:txBody>
          <a:bodyPr wrap="none" fromWordArt="1">
            <a:prstTxWarp prst="textPlain">
              <a:avLst>
                <a:gd name="adj" fmla="val 50000"/>
              </a:avLst>
            </a:prstTxWarp>
            <a:scene3d>
              <a:camera prst="legacyObliqueRight"/>
              <a:lightRig rig="legacyHarsh3" dir="t"/>
            </a:scene3d>
            <a:sp3d extrusionH="100000" prstMaterial="legacyMatte">
              <a:extrusionClr>
                <a:srgbClr val="663300"/>
              </a:extrusionClr>
              <a:contourClr>
                <a:srgbClr val="FFFFFF"/>
              </a:contourClr>
            </a:sp3d>
          </a:bodyPr>
          <a:lstStyle/>
          <a:p>
            <a:pPr algn="ctr"/>
            <a:r>
              <a:rPr lang="vi-VN" sz="3600" kern="10">
                <a:ln w="9525">
                  <a:round/>
                  <a:headEnd/>
                  <a:tailEnd/>
                </a:ln>
                <a:blipFill dpi="0" rotWithShape="0">
                  <a:blip r:embed="rId2"/>
                  <a:srcRect/>
                  <a:tile tx="0" ty="0" sx="100000" sy="100000" flip="none" algn="tl"/>
                </a:blipFill>
                <a:cs typeface="Times New Roman" panose="02020603050405020304" pitchFamily="18" charset="0"/>
              </a:rPr>
              <a:t>Bản tính xã hội của con người</a:t>
            </a:r>
            <a:endParaRPr lang="en-SG" sz="3600" kern="10">
              <a:ln w="9525">
                <a:round/>
                <a:headEnd/>
                <a:tailEnd/>
              </a:ln>
              <a:blipFill dpi="0" rotWithShape="0">
                <a:blip r:embed="rId2"/>
                <a:srcRect/>
                <a:tile tx="0" ty="0" sx="100000" sy="100000" flip="none" algn="tl"/>
              </a:blipFill>
              <a:cs typeface="Times New Roman" panose="02020603050405020304" pitchFamily="18" charset="0"/>
            </a:endParaRPr>
          </a:p>
        </p:txBody>
      </p:sp>
      <p:pic>
        <p:nvPicPr>
          <p:cNvPr id="190468" name="Picture 7" descr="ANd9GcRWbzPS3te2H_JTzX0stDO7IILA7mO_w1h-1v8TWzjVQb4pjQ3St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76400"/>
            <a:ext cx="4191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9" name="Picture 9" descr="ANd9GcRV1IZjzcCl1rc4MuLRQd1CJ9SRw5vUCakXfwwWV-Fg3dutDN8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676400"/>
            <a:ext cx="46482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70" name="Picture 11" descr="ANd9GcQgujge00_0CU7r2hMMADFCqcRRn_MSmrmJiVlENfJdMNiobtCqu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495800"/>
            <a:ext cx="4114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71" name="Picture 15" descr="579648_375447429196868_1602869513_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4191000"/>
            <a:ext cx="4800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10341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981200" y="0"/>
            <a:ext cx="8229600" cy="1143000"/>
          </a:xfrm>
        </p:spPr>
        <p:txBody>
          <a:bodyPr/>
          <a:lstStyle/>
          <a:p>
            <a:pPr eaLnBrk="1" hangingPunct="1"/>
            <a:r>
              <a:rPr lang="en-US" altLang="en-US" smtClean="0">
                <a:latin typeface="Times New Roman" panose="02020603050405020304" pitchFamily="18" charset="0"/>
                <a:cs typeface="Times New Roman" panose="02020603050405020304" pitchFamily="18" charset="0"/>
              </a:rPr>
              <a:t>Hình ảnh động đất ở Nhật Bản</a:t>
            </a:r>
          </a:p>
        </p:txBody>
      </p:sp>
      <p:pic>
        <p:nvPicPr>
          <p:cNvPr id="191491" name="Picture 5" descr="ANd9GcQ8tHQozbzgejminlMhbU6HLoXm3juMHaao5OASznCMrm6glF-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066800"/>
            <a:ext cx="4648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2" name="Picture 7" descr="ANd9GcRe-7TcBwi4utYvEAivDsGm881nNN6W9C_2Ez5MTMLIXBMFDlOKu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990600"/>
            <a:ext cx="3886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132202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362200" y="1066801"/>
            <a:ext cx="7620000" cy="5368925"/>
            <a:chOff x="294" y="1162"/>
            <a:chExt cx="3275" cy="2902"/>
          </a:xfrm>
        </p:grpSpPr>
        <p:pic>
          <p:nvPicPr>
            <p:cNvPr id="192516" name="Picture 5" descr="cong nhan dinh cong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 y="1162"/>
              <a:ext cx="1587" cy="1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7" name="Picture 6" descr="15-CM Ph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1207"/>
              <a:ext cx="1633" cy="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8" name="WordArt 7"/>
            <p:cNvSpPr>
              <a:spLocks noChangeArrowheads="1" noChangeShapeType="1" noTextEdit="1"/>
            </p:cNvSpPr>
            <p:nvPr/>
          </p:nvSpPr>
          <p:spPr bwMode="auto">
            <a:xfrm>
              <a:off x="838" y="2387"/>
              <a:ext cx="544" cy="136"/>
            </a:xfrm>
            <a:prstGeom prst="rect">
              <a:avLst/>
            </a:prstGeom>
          </p:spPr>
          <p:txBody>
            <a:bodyPr wrap="none" fromWordArt="1">
              <a:prstTxWarp prst="textPlain">
                <a:avLst>
                  <a:gd name="adj" fmla="val 50000"/>
                </a:avLst>
              </a:prstTxWarp>
            </a:bodyPr>
            <a:lstStyle/>
            <a:p>
              <a:pPr algn="ctr"/>
              <a:r>
                <a:rPr lang="en-SG" sz="3600" kern="10">
                  <a:ln w="9525">
                    <a:solidFill>
                      <a:srgbClr val="FF0000"/>
                    </a:solidFill>
                    <a:round/>
                    <a:headEnd/>
                    <a:tailEnd/>
                  </a:ln>
                  <a:solidFill>
                    <a:srgbClr val="FFFFFF"/>
                  </a:solidFill>
                  <a:latin typeface="Arial Đen"/>
                </a:rPr>
                <a:t>ĐÌNH CÔNG</a:t>
              </a:r>
            </a:p>
          </p:txBody>
        </p:sp>
        <p:sp>
          <p:nvSpPr>
            <p:cNvPr id="192519" name="WordArt 8"/>
            <p:cNvSpPr>
              <a:spLocks noChangeArrowheads="1" noChangeShapeType="1" noTextEdit="1"/>
            </p:cNvSpPr>
            <p:nvPr/>
          </p:nvSpPr>
          <p:spPr bwMode="auto">
            <a:xfrm>
              <a:off x="2154" y="2387"/>
              <a:ext cx="998" cy="91"/>
            </a:xfrm>
            <a:prstGeom prst="rect">
              <a:avLst/>
            </a:prstGeom>
          </p:spPr>
          <p:txBody>
            <a:bodyPr wrap="none" fromWordArt="1">
              <a:prstTxWarp prst="textPlain">
                <a:avLst>
                  <a:gd name="adj" fmla="val 50000"/>
                </a:avLst>
              </a:prstTxWarp>
            </a:bodyPr>
            <a:lstStyle/>
            <a:p>
              <a:pPr algn="ctr"/>
              <a:r>
                <a:rPr lang="en-SG" sz="3600" kern="10">
                  <a:ln w="9525">
                    <a:solidFill>
                      <a:srgbClr val="FF0000"/>
                    </a:solidFill>
                    <a:round/>
                    <a:headEnd/>
                    <a:tailEnd/>
                  </a:ln>
                  <a:solidFill>
                    <a:srgbClr val="FFFFFF"/>
                  </a:solidFill>
                  <a:latin typeface="Arial Đen"/>
                </a:rPr>
                <a:t>CÔNG XÃ PARI (1871)</a:t>
              </a:r>
            </a:p>
          </p:txBody>
        </p:sp>
        <p:pic>
          <p:nvPicPr>
            <p:cNvPr id="192520" name="Picture 9" descr="nguoi chau phi chong lai thuc dan An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7" y="2568"/>
              <a:ext cx="1642"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21" name="WordArt 10"/>
            <p:cNvSpPr>
              <a:spLocks noChangeArrowheads="1" noChangeShapeType="1" noTextEdit="1"/>
            </p:cNvSpPr>
            <p:nvPr/>
          </p:nvSpPr>
          <p:spPr bwMode="auto">
            <a:xfrm>
              <a:off x="2335" y="3883"/>
              <a:ext cx="998" cy="181"/>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FFFFFF"/>
                  </a:solidFill>
                  <a:latin typeface="Arial Đen"/>
                </a:rPr>
                <a:t>NGƯỜI CHÂU PHI</a:t>
              </a:r>
            </a:p>
            <a:p>
              <a:pPr algn="ctr"/>
              <a:r>
                <a:rPr lang="vi-VN" sz="3600" kern="10">
                  <a:ln w="9525">
                    <a:solidFill>
                      <a:srgbClr val="FF0000"/>
                    </a:solidFill>
                    <a:round/>
                    <a:headEnd/>
                    <a:tailEnd/>
                  </a:ln>
                  <a:solidFill>
                    <a:srgbClr val="FFFFFF"/>
                  </a:solidFill>
                  <a:latin typeface="Arial Đen"/>
                </a:rPr>
                <a:t>CHỐNG THỰC DÂN ANH</a:t>
              </a:r>
              <a:endParaRPr lang="en-SG" sz="3600" kern="10">
                <a:ln w="9525">
                  <a:solidFill>
                    <a:srgbClr val="FF0000"/>
                  </a:solidFill>
                  <a:round/>
                  <a:headEnd/>
                  <a:tailEnd/>
                </a:ln>
                <a:solidFill>
                  <a:srgbClr val="FFFFFF"/>
                </a:solidFill>
                <a:latin typeface="Arial Đen"/>
              </a:endParaRPr>
            </a:p>
          </p:txBody>
        </p:sp>
        <p:pic>
          <p:nvPicPr>
            <p:cNvPr id="192522" name="Picture 11" descr="Vietnam doi doc l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 y="2613"/>
              <a:ext cx="1587" cy="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23" name="WordArt 12"/>
            <p:cNvSpPr>
              <a:spLocks noChangeArrowheads="1" noChangeShapeType="1" noTextEdit="1"/>
            </p:cNvSpPr>
            <p:nvPr/>
          </p:nvSpPr>
          <p:spPr bwMode="auto">
            <a:xfrm>
              <a:off x="566" y="3838"/>
              <a:ext cx="998" cy="181"/>
            </a:xfrm>
            <a:prstGeom prst="rect">
              <a:avLst/>
            </a:prstGeom>
          </p:spPr>
          <p:txBody>
            <a:bodyPr wrap="none" fromWordArt="1">
              <a:prstTxWarp prst="textPlain">
                <a:avLst>
                  <a:gd name="adj" fmla="val 50000"/>
                </a:avLst>
              </a:prstTxWarp>
            </a:bodyPr>
            <a:lstStyle/>
            <a:p>
              <a:pPr algn="ctr"/>
              <a:r>
                <a:rPr lang="vi-VN" sz="3600" kern="10">
                  <a:ln w="9525">
                    <a:solidFill>
                      <a:srgbClr val="FF0000"/>
                    </a:solidFill>
                    <a:round/>
                    <a:headEnd/>
                    <a:tailEnd/>
                  </a:ln>
                  <a:solidFill>
                    <a:srgbClr val="FFFFFF"/>
                  </a:solidFill>
                  <a:latin typeface="Arial Đen"/>
                </a:rPr>
                <a:t>NGƯỜI VN ĐẤU TRANH </a:t>
              </a:r>
            </a:p>
            <a:p>
              <a:pPr algn="ctr"/>
              <a:r>
                <a:rPr lang="vi-VN" sz="3600" kern="10">
                  <a:ln w="9525">
                    <a:solidFill>
                      <a:srgbClr val="FF0000"/>
                    </a:solidFill>
                    <a:round/>
                    <a:headEnd/>
                    <a:tailEnd/>
                  </a:ln>
                  <a:solidFill>
                    <a:srgbClr val="FFFFFF"/>
                  </a:solidFill>
                  <a:latin typeface="Arial Đen"/>
                </a:rPr>
                <a:t>GIÀNH QUYỀN ĐỘC LẬP</a:t>
              </a:r>
              <a:endParaRPr lang="en-SG" sz="3600" kern="10">
                <a:ln w="9525">
                  <a:solidFill>
                    <a:srgbClr val="FF0000"/>
                  </a:solidFill>
                  <a:round/>
                  <a:headEnd/>
                  <a:tailEnd/>
                </a:ln>
                <a:solidFill>
                  <a:srgbClr val="FFFFFF"/>
                </a:solidFill>
                <a:latin typeface="Arial Đen"/>
              </a:endParaRPr>
            </a:p>
          </p:txBody>
        </p:sp>
      </p:grpSp>
      <p:sp>
        <p:nvSpPr>
          <p:cNvPr id="192515" name="Rectangle 13"/>
          <p:cNvSpPr>
            <a:spLocks noChangeArrowheads="1"/>
          </p:cNvSpPr>
          <p:nvPr/>
        </p:nvSpPr>
        <p:spPr bwMode="ltGray">
          <a:xfrm>
            <a:off x="2362200" y="152400"/>
            <a:ext cx="7467600" cy="579438"/>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buClr>
                <a:schemeClr val="accent2"/>
              </a:buClr>
              <a:buFont typeface="Wingdings" panose="05000000000000000000" pitchFamily="2" charset="2"/>
              <a:buNone/>
            </a:pPr>
            <a:r>
              <a:rPr lang="en-US" altLang="en-US" b="1">
                <a:solidFill>
                  <a:schemeClr val="accent2"/>
                </a:solidFill>
                <a:latin typeface="Times New Roman" panose="02020603050405020304" pitchFamily="18" charset="0"/>
              </a:rPr>
              <a:t>BẢN TÍNH XÃ HỘI CỦA CON NGƯỜI</a:t>
            </a:r>
          </a:p>
        </p:txBody>
      </p:sp>
    </p:spTree>
    <p:extLst>
      <p:ext uri="{BB962C8B-B14F-4D97-AF65-F5344CB8AC3E}">
        <p14:creationId xmlns:p14="http://schemas.microsoft.com/office/powerpoint/2010/main" val="1115008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9935</TotalTime>
  <Words>7468</Words>
  <Application>Microsoft Office PowerPoint</Application>
  <PresentationFormat>Widescreen</PresentationFormat>
  <Paragraphs>944</Paragraphs>
  <Slides>117</Slides>
  <Notes>44</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117</vt:i4>
      </vt:variant>
    </vt:vector>
  </HeadingPairs>
  <TitlesOfParts>
    <vt:vector size="135" baseType="lpstr">
      <vt:lpstr>.VnArial</vt:lpstr>
      <vt:lpstr>.VnArial Narrow</vt:lpstr>
      <vt:lpstr>.VnArialH</vt:lpstr>
      <vt:lpstr>.VnTime</vt:lpstr>
      <vt:lpstr>.VnTimeH</vt:lpstr>
      <vt:lpstr>.VnVogue</vt:lpstr>
      <vt:lpstr>Arial</vt:lpstr>
      <vt:lpstr>Arial Đen</vt:lpstr>
      <vt:lpstr>Calibri</vt:lpstr>
      <vt:lpstr>Cambria</vt:lpstr>
      <vt:lpstr>Century Gothic</vt:lpstr>
      <vt:lpstr>MS Mincho</vt:lpstr>
      <vt:lpstr>Tahoma</vt:lpstr>
      <vt:lpstr>Times New Roman</vt:lpstr>
      <vt:lpstr>Verdana</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LƯU Ý</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Hình ảnh động đất ở Nhật Bản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nhut nguyen</dc:creator>
  <cp:lastModifiedBy>nhut nguyen</cp:lastModifiedBy>
  <cp:revision>58</cp:revision>
  <dcterms:created xsi:type="dcterms:W3CDTF">2020-04-05T11:02:12Z</dcterms:created>
  <dcterms:modified xsi:type="dcterms:W3CDTF">2020-12-03T07:17:16Z</dcterms:modified>
</cp:coreProperties>
</file>